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7"/>
  </p:notesMasterIdLst>
  <p:handoutMasterIdLst>
    <p:handoutMasterId r:id="rId48"/>
  </p:handoutMasterIdLst>
  <p:sldIdLst>
    <p:sldId id="449" r:id="rId2"/>
    <p:sldId id="495" r:id="rId3"/>
    <p:sldId id="519" r:id="rId4"/>
    <p:sldId id="491" r:id="rId5"/>
    <p:sldId id="522" r:id="rId6"/>
    <p:sldId id="523" r:id="rId7"/>
    <p:sldId id="532" r:id="rId8"/>
    <p:sldId id="533" r:id="rId9"/>
    <p:sldId id="535" r:id="rId10"/>
    <p:sldId id="571" r:id="rId11"/>
    <p:sldId id="524" r:id="rId12"/>
    <p:sldId id="540" r:id="rId13"/>
    <p:sldId id="542" r:id="rId14"/>
    <p:sldId id="548" r:id="rId15"/>
    <p:sldId id="541" r:id="rId16"/>
    <p:sldId id="543" r:id="rId17"/>
    <p:sldId id="547" r:id="rId18"/>
    <p:sldId id="544" r:id="rId19"/>
    <p:sldId id="546" r:id="rId20"/>
    <p:sldId id="545" r:id="rId21"/>
    <p:sldId id="534" r:id="rId22"/>
    <p:sldId id="549" r:id="rId23"/>
    <p:sldId id="550" r:id="rId24"/>
    <p:sldId id="553" r:id="rId25"/>
    <p:sldId id="551" r:id="rId26"/>
    <p:sldId id="552" r:id="rId27"/>
    <p:sldId id="554" r:id="rId28"/>
    <p:sldId id="520" r:id="rId29"/>
    <p:sldId id="539" r:id="rId30"/>
    <p:sldId id="526" r:id="rId31"/>
    <p:sldId id="555" r:id="rId32"/>
    <p:sldId id="556" r:id="rId33"/>
    <p:sldId id="557" r:id="rId34"/>
    <p:sldId id="560" r:id="rId35"/>
    <p:sldId id="558" r:id="rId36"/>
    <p:sldId id="559" r:id="rId37"/>
    <p:sldId id="562" r:id="rId38"/>
    <p:sldId id="563" r:id="rId39"/>
    <p:sldId id="568" r:id="rId40"/>
    <p:sldId id="569" r:id="rId41"/>
    <p:sldId id="564" r:id="rId42"/>
    <p:sldId id="565" r:id="rId43"/>
    <p:sldId id="566" r:id="rId44"/>
    <p:sldId id="567" r:id="rId45"/>
    <p:sldId id="530" r:id="rId46"/>
  </p:sldIdLst>
  <p:sldSz cx="9144000" cy="6858000" type="screen4x3"/>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A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32"/>
    <p:restoredTop sz="94014" autoAdjust="0"/>
  </p:normalViewPr>
  <p:slideViewPr>
    <p:cSldViewPr>
      <p:cViewPr varScale="1">
        <p:scale>
          <a:sx n="128" d="100"/>
          <a:sy n="128" d="100"/>
        </p:scale>
        <p:origin x="1656" y="176"/>
      </p:cViewPr>
      <p:guideLst>
        <p:guide orient="horz" pos="2160"/>
        <p:guide pos="2880"/>
      </p:guideLst>
    </p:cSldViewPr>
  </p:slideViewPr>
  <p:notesTextViewPr>
    <p:cViewPr>
      <p:scale>
        <a:sx n="95" d="100"/>
        <a:sy n="95"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620C3D-B18F-408C-AB7E-3E8327050663}" type="datetimeFigureOut">
              <a:rPr lang="en-US" smtClean="0"/>
              <a:t>4/14/20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7A81ED-B271-4688-BA18-CA7E4726E60E}" type="slidenum">
              <a:rPr lang="en-US" smtClean="0"/>
              <a:t>‹#›</a:t>
            </a:fld>
            <a:endParaRPr lang="en-US"/>
          </a:p>
        </p:txBody>
      </p:sp>
    </p:spTree>
    <p:extLst>
      <p:ext uri="{BB962C8B-B14F-4D97-AF65-F5344CB8AC3E}">
        <p14:creationId xmlns:p14="http://schemas.microsoft.com/office/powerpoint/2010/main" val="5292195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1DE9AC-4BE4-4D3A-A0A7-E4076EE786F7}" type="datetimeFigureOut">
              <a:rPr lang="en-US" smtClean="0"/>
              <a:t>4/14/20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93AF66-ACA7-4F65-9AFB-6946E0F37F13}" type="slidenum">
              <a:rPr lang="en-US" smtClean="0"/>
              <a:t>‹#›</a:t>
            </a:fld>
            <a:endParaRPr lang="en-US"/>
          </a:p>
        </p:txBody>
      </p:sp>
    </p:spTree>
    <p:extLst>
      <p:ext uri="{BB962C8B-B14F-4D97-AF65-F5344CB8AC3E}">
        <p14:creationId xmlns:p14="http://schemas.microsoft.com/office/powerpoint/2010/main" val="55309485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804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7C93AF66-ACA7-4F65-9AFB-6946E0F37F13}" type="slidenum">
              <a:rPr lang="en-US" smtClean="0"/>
              <a:t>41</a:t>
            </a:fld>
            <a:endParaRPr lang="en-US"/>
          </a:p>
        </p:txBody>
      </p:sp>
    </p:spTree>
    <p:extLst>
      <p:ext uri="{BB962C8B-B14F-4D97-AF65-F5344CB8AC3E}">
        <p14:creationId xmlns:p14="http://schemas.microsoft.com/office/powerpoint/2010/main" val="404061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823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4C3297-B8B4-4E90-8122-3C35A551EB84}" type="slidenum">
              <a:rPr lang="en-US" altLang="en-US"/>
              <a:pPr/>
              <a:t>8</a:t>
            </a:fld>
            <a:endParaRPr lang="en-US" altLang="en-US"/>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r>
              <a:rPr lang="en-US" altLang="en-US" dirty="0"/>
              <a:t>And this is what we do all the time. We select samples from populations, compute statistics that tell us the story of the samples and then we want to extrapolate the story to the population, in other words we want to make </a:t>
            </a:r>
            <a:r>
              <a:rPr lang="en-US" altLang="en-US" b="1" dirty="0"/>
              <a:t>inferences</a:t>
            </a:r>
            <a:r>
              <a:rPr lang="en-US" altLang="en-US" dirty="0"/>
              <a:t> about a population.</a:t>
            </a:r>
          </a:p>
          <a:p>
            <a:r>
              <a:rPr lang="en-US" altLang="en-US" dirty="0"/>
              <a:t>But because we do not really have information about the population our inferences or statements are made with a specified probability of being correct (or incorrect).</a:t>
            </a:r>
          </a:p>
          <a:p>
            <a:endParaRPr lang="en-US" altLang="en-US" dirty="0"/>
          </a:p>
        </p:txBody>
      </p:sp>
    </p:spTree>
    <p:extLst>
      <p:ext uri="{BB962C8B-B14F-4D97-AF65-F5344CB8AC3E}">
        <p14:creationId xmlns:p14="http://schemas.microsoft.com/office/powerpoint/2010/main" val="1810071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425F83-C020-466A-9536-BD3CD120802D}" type="slidenum">
              <a:rPr lang="en-US" altLang="en-US"/>
              <a:pPr/>
              <a:t>9</a:t>
            </a:fld>
            <a:endParaRPr lang="en-US" alt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71101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425F83-C020-466A-9536-BD3CD120802D}" type="slidenum">
              <a:rPr lang="en-US" altLang="en-US"/>
              <a:pPr/>
              <a:t>10</a:t>
            </a:fld>
            <a:endParaRPr lang="en-US" alt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34176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7C93AF66-ACA7-4F65-9AFB-6946E0F37F13}" type="slidenum">
              <a:rPr lang="en-US" smtClean="0"/>
              <a:t>11</a:t>
            </a:fld>
            <a:endParaRPr lang="en-US"/>
          </a:p>
        </p:txBody>
      </p:sp>
    </p:spTree>
    <p:extLst>
      <p:ext uri="{BB962C8B-B14F-4D97-AF65-F5344CB8AC3E}">
        <p14:creationId xmlns:p14="http://schemas.microsoft.com/office/powerpoint/2010/main" val="4277021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7C93AF66-ACA7-4F65-9AFB-6946E0F37F13}" type="slidenum">
              <a:rPr lang="en-US" smtClean="0"/>
              <a:t>12</a:t>
            </a:fld>
            <a:endParaRPr lang="en-US"/>
          </a:p>
        </p:txBody>
      </p:sp>
    </p:spTree>
    <p:extLst>
      <p:ext uri="{BB962C8B-B14F-4D97-AF65-F5344CB8AC3E}">
        <p14:creationId xmlns:p14="http://schemas.microsoft.com/office/powerpoint/2010/main" val="1255397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04A16-0A7A-4F0C-8707-A7888116A83F}" type="slidenum">
              <a:rPr lang="en-US" altLang="en-US"/>
              <a:pPr/>
              <a:t>21</a:t>
            </a:fld>
            <a:endParaRPr lang="en-US" alt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r>
              <a:rPr lang="en-US" altLang="en-US" dirty="0"/>
              <a:t>We generate null hypotheses in which we postulate that yes, a sample does belong to a hypothesized situation (or two samples come from two identical populations in case II research). We also generate alternative hypothesis in which we say the contrary. Our goal in general is to check if the null hypothesis is true so we assume it is true and go on checking.</a:t>
            </a:r>
          </a:p>
          <a:p>
            <a:r>
              <a:rPr lang="en-US" altLang="en-US" dirty="0"/>
              <a:t>We establish a level of significance alpha. In other words we allow for the possibility of making a type I error equal to alpha. In general alpha is set at .01, 05 or even .1 in social science research. In medical research it might be set at .0001 because making an error comes with more serious consequences.</a:t>
            </a:r>
          </a:p>
          <a:p>
            <a:r>
              <a:rPr lang="en-US" altLang="en-US" dirty="0"/>
              <a:t>For example, if we want to decide if a new curriculum is better than the existing one we can assume a .05=5% risk of rejecting H0 even if it is true and students would continue to use the old curriculum if we wrongly reject H0. </a:t>
            </a:r>
          </a:p>
          <a:p>
            <a:r>
              <a:rPr lang="en-US" altLang="en-US" dirty="0"/>
              <a:t>However, in medical research we may want to be a lot more careful about what probability of being wrong we want to assume.</a:t>
            </a:r>
          </a:p>
          <a:p>
            <a:r>
              <a:rPr lang="en-US" altLang="en-US" dirty="0"/>
              <a:t>Since we rarely if ever can measure things exactly in the social sciences we talk about probabilities. Since probabilities have a lot to do with hypothesis testing, the normal curve, </a:t>
            </a:r>
            <a:r>
              <a:rPr lang="en-US" altLang="en-US" dirty="0" err="1"/>
              <a:t>etc</a:t>
            </a:r>
            <a:r>
              <a:rPr lang="en-US" altLang="en-US" dirty="0"/>
              <a:t> we will review probabilities in some detail.</a:t>
            </a:r>
          </a:p>
        </p:txBody>
      </p:sp>
    </p:spTree>
    <p:extLst>
      <p:ext uri="{BB962C8B-B14F-4D97-AF65-F5344CB8AC3E}">
        <p14:creationId xmlns:p14="http://schemas.microsoft.com/office/powerpoint/2010/main" val="1168205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60627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D082245-D0FD-47B0-A037-C26B7F228CD5}"/>
              </a:ext>
            </a:extLst>
          </p:cNvPr>
          <p:cNvGraphicFramePr>
            <a:graphicFrameLocks noChangeAspect="1"/>
          </p:cNvGraphicFramePr>
          <p:nvPr userDrawn="1">
            <p:custDataLst>
              <p:tags r:id="rId2"/>
            </p:custDataLst>
            <p:extLst>
              <p:ext uri="{D42A27DB-BD31-4B8C-83A1-F6EECF244321}">
                <p14:modId xmlns:p14="http://schemas.microsoft.com/office/powerpoint/2010/main" val="12673355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83"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653113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E33610-C99F-4CEF-B73C-DACA468A1233}" type="datetimeFigureOut">
              <a:rPr lang="en-US" smtClean="0"/>
              <a:t>4/14/20</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109140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6E33610-C99F-4CEF-B73C-DACA468A1233}" type="datetimeFigureOut">
              <a:rPr lang="en-US" smtClean="0"/>
              <a:t>4/14/20</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2118746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a:t>Click to edit Master title style</a:t>
            </a:r>
          </a:p>
        </p:txBody>
      </p:sp>
      <p:sp>
        <p:nvSpPr>
          <p:cNvPr id="3" name="Text Placeholder 2"/>
          <p:cNvSpPr>
            <a:spLocks noGrp="1"/>
          </p:cNvSpPr>
          <p:nvPr>
            <p:ph type="body" sz="half" idx="1"/>
          </p:nvPr>
        </p:nvSpPr>
        <p:spPr>
          <a:xfrm>
            <a:off x="1370013" y="1827213"/>
            <a:ext cx="357981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2225" y="1827213"/>
            <a:ext cx="3581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60EEFBFD-4BC3-496B-BDBD-8F7175EE8294}" type="slidenum">
              <a:rPr lang="en-US" altLang="en-US"/>
              <a:pPr/>
              <a:t>‹#›</a:t>
            </a:fld>
            <a:endParaRPr lang="en-US" altLang="en-US"/>
          </a:p>
        </p:txBody>
      </p:sp>
    </p:spTree>
    <p:extLst>
      <p:ext uri="{BB962C8B-B14F-4D97-AF65-F5344CB8AC3E}">
        <p14:creationId xmlns:p14="http://schemas.microsoft.com/office/powerpoint/2010/main" val="636787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B6FECB2-520B-4294-ACE6-32A45264D0B0}"/>
              </a:ext>
            </a:extLst>
          </p:cNvPr>
          <p:cNvGraphicFramePr>
            <a:graphicFrameLocks noChangeAspect="1"/>
          </p:cNvGraphicFramePr>
          <p:nvPr userDrawn="1">
            <p:custDataLst>
              <p:tags r:id="rId7"/>
            </p:custDataLst>
            <p:extLst>
              <p:ext uri="{D42A27DB-BD31-4B8C-83A1-F6EECF244321}">
                <p14:modId xmlns:p14="http://schemas.microsoft.com/office/powerpoint/2010/main" val="31105438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59" name="think-cell Slide" r:id="rId8" imgW="347" imgH="348" progId="TCLayout.ActiveDocument.1">
                  <p:embed/>
                </p:oleObj>
              </mc:Choice>
              <mc:Fallback>
                <p:oleObj name="think-cell Slide" r:id="rId8" imgW="347" imgH="348"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Shape 3"/>
          <p:cNvSpPr/>
          <p:nvPr/>
        </p:nvSpPr>
        <p:spPr>
          <a:xfrm>
            <a:off x="0" y="-1"/>
            <a:ext cx="9144000" cy="365762"/>
          </a:xfrm>
          <a:prstGeom prst="rect">
            <a:avLst/>
          </a:prstGeom>
          <a:solidFill>
            <a:srgbClr val="8D8787"/>
          </a:solidFill>
          <a:ln w="12700">
            <a:miter lim="400000"/>
          </a:ln>
        </p:spPr>
        <p:txBody>
          <a:bodyPr lIns="0" tIns="0" rIns="0" bIns="0" anchor="ctr"/>
          <a:lstStyle/>
          <a:p>
            <a:pPr lvl="0" algn="ctr">
              <a:defRPr>
                <a:solidFill>
                  <a:srgbClr val="FFFFFF"/>
                </a:solidFill>
              </a:defRPr>
            </a:pPr>
            <a:endParaRPr/>
          </a:p>
        </p:txBody>
      </p:sp>
      <p:sp>
        <p:nvSpPr>
          <p:cNvPr id="2" name="Title Placeholder 1"/>
          <p:cNvSpPr>
            <a:spLocks noGrp="1"/>
          </p:cNvSpPr>
          <p:nvPr>
            <p:ph type="title"/>
          </p:nvPr>
        </p:nvSpPr>
        <p:spPr>
          <a:xfrm>
            <a:off x="457200" y="365126"/>
            <a:ext cx="8229600" cy="646331"/>
          </a:xfrm>
          <a:prstGeom prst="rect">
            <a:avLst/>
          </a:prstGeom>
        </p:spPr>
        <p:txBody>
          <a:bodyPr vert="horz" lIns="45720" tIns="45720" rIns="45720" bIns="45720" rtlCol="0"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457200" y="1565454"/>
            <a:ext cx="8229600" cy="5292545"/>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29400" y="521"/>
            <a:ext cx="2057400" cy="365125"/>
          </a:xfrm>
          <a:prstGeom prst="rect">
            <a:avLst/>
          </a:prstGeom>
        </p:spPr>
        <p:txBody>
          <a:bodyPr vert="horz" lIns="91440" tIns="45720" rIns="91440" bIns="45720" rtlCol="0" anchor="ctr"/>
          <a:lstStyle>
            <a:lvl1pPr algn="r">
              <a:defRPr sz="1400">
                <a:solidFill>
                  <a:schemeClr val="bg1"/>
                </a:solidFill>
                <a:latin typeface="Helvetica Neue" charset="0"/>
                <a:ea typeface="Helvetica Neue" charset="0"/>
                <a:cs typeface="Helvetica Neue" charset="0"/>
              </a:defRPr>
            </a:lvl1pPr>
          </a:lstStyle>
          <a:p>
            <a:fld id="{21EF4C0E-91FA-4D94-8941-E22F3A83D5F1}" type="slidenum">
              <a:rPr lang="en-US" smtClean="0"/>
              <a:t>‹#›</a:t>
            </a:fld>
            <a:endParaRPr lang="en-US"/>
          </a:p>
        </p:txBody>
      </p:sp>
    </p:spTree>
    <p:extLst>
      <p:ext uri="{BB962C8B-B14F-4D97-AF65-F5344CB8AC3E}">
        <p14:creationId xmlns:p14="http://schemas.microsoft.com/office/powerpoint/2010/main" val="901650803"/>
      </p:ext>
    </p:extLst>
  </p:cSld>
  <p:clrMap bg1="lt1" tx1="dk1" bg2="lt2" tx2="dk2" accent1="accent1" accent2="accent2" accent3="accent3" accent4="accent4" accent5="accent5" accent6="accent6" hlink="hlink" folHlink="folHlink"/>
  <p:sldLayoutIdLst>
    <p:sldLayoutId id="2147483686" r:id="rId1"/>
    <p:sldLayoutId id="2147483688" r:id="rId2"/>
    <p:sldLayoutId id="2147483692" r:id="rId3"/>
    <p:sldLayoutId id="2147483697" r:id="rId4"/>
  </p:sldLayoutIdLst>
  <p:txStyles>
    <p:titleStyle>
      <a:lvl1pPr algn="l" defTabSz="914400" rtl="0" eaLnBrk="1" latinLnBrk="0" hangingPunct="1">
        <a:lnSpc>
          <a:spcPct val="90000"/>
        </a:lnSpc>
        <a:spcBef>
          <a:spcPct val="0"/>
        </a:spcBef>
        <a:buNone/>
        <a:defRPr sz="4000" b="1" i="0" kern="1200">
          <a:solidFill>
            <a:srgbClr val="CB2026"/>
          </a:solidFill>
          <a:latin typeface="Baskerville SemiBold" charset="0"/>
          <a:ea typeface="Baskerville SemiBold" charset="0"/>
          <a:cs typeface="Baskerville SemiBold" charset="0"/>
        </a:defRPr>
      </a:lvl1pPr>
    </p:titleStyle>
    <p:bodyStyle>
      <a:lvl1pPr marL="234950" indent="-234950" algn="l" defTabSz="914400" rtl="0" eaLnBrk="1" latinLnBrk="0" hangingPunct="1">
        <a:lnSpc>
          <a:spcPct val="90000"/>
        </a:lnSpc>
        <a:spcBef>
          <a:spcPts val="1000"/>
        </a:spcBef>
        <a:buClr>
          <a:srgbClr val="00A7C5"/>
        </a:buClr>
        <a:buFont typeface="Arial" charset="0"/>
        <a:buChar char="•"/>
        <a:tabLst/>
        <a:defRPr sz="2400" kern="1200">
          <a:solidFill>
            <a:schemeClr val="tx1"/>
          </a:solidFill>
          <a:latin typeface="Helvetica Neue Light"/>
          <a:ea typeface="Helvetica Neue" charset="0"/>
          <a:cs typeface="Helvetica Neue Light"/>
        </a:defRPr>
      </a:lvl1pPr>
      <a:lvl2pPr marL="577850" indent="-228600"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2pPr>
      <a:lvl3pPr marL="919163" indent="-228600"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3pPr>
      <a:lvl4pPr marL="1260475" indent="-227013"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4pPr>
      <a:lvl5pPr marL="1601788" indent="-227013"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1.xml"/><Relationship Id="rId7" Type="http://schemas.openxmlformats.org/officeDocument/2006/relationships/image" Target="../media/image7.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Intermediate Analytics</a:t>
            </a:r>
            <a:br>
              <a:rPr lang="en-US" sz="4000" dirty="0"/>
            </a:br>
            <a:r>
              <a:rPr lang="en-US" sz="4000" dirty="0"/>
              <a:t>ALY6015</a:t>
            </a:r>
            <a:br>
              <a:rPr lang="en-US" sz="4000" dirty="0"/>
            </a:br>
            <a:r>
              <a:rPr lang="en-US" sz="2400" dirty="0"/>
              <a:t>Lecture 2: Inferential Statistics: Hypothesis Testing and Regression Analyses</a:t>
            </a:r>
          </a:p>
        </p:txBody>
      </p:sp>
    </p:spTree>
    <p:extLst>
      <p:ext uri="{BB962C8B-B14F-4D97-AF65-F5344CB8AC3E}">
        <p14:creationId xmlns:p14="http://schemas.microsoft.com/office/powerpoint/2010/main" val="60680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85800" y="458788"/>
            <a:ext cx="7313613" cy="1200329"/>
          </a:xfrm>
        </p:spPr>
        <p:txBody>
          <a:bodyPr/>
          <a:lstStyle/>
          <a:p>
            <a:r>
              <a:rPr lang="en-US" altLang="en-US" dirty="0"/>
              <a:t>Measurement, Variables, and Inferential Statistics</a:t>
            </a:r>
          </a:p>
        </p:txBody>
      </p:sp>
      <p:sp>
        <p:nvSpPr>
          <p:cNvPr id="84995" name="Rectangle 3"/>
          <p:cNvSpPr>
            <a:spLocks noGrp="1" noChangeArrowheads="1"/>
          </p:cNvSpPr>
          <p:nvPr>
            <p:ph type="body" sz="half" idx="1"/>
          </p:nvPr>
        </p:nvSpPr>
        <p:spPr>
          <a:xfrm>
            <a:off x="533400" y="1827213"/>
            <a:ext cx="8229600" cy="4649787"/>
          </a:xfrm>
        </p:spPr>
        <p:txBody>
          <a:bodyPr/>
          <a:lstStyle/>
          <a:p>
            <a:r>
              <a:rPr lang="en-US" altLang="en-US" dirty="0"/>
              <a:t>Measurement</a:t>
            </a:r>
          </a:p>
          <a:p>
            <a:pPr lvl="1"/>
            <a:r>
              <a:rPr lang="en-US" altLang="en-US" dirty="0"/>
              <a:t>What are we measuring?</a:t>
            </a:r>
          </a:p>
          <a:p>
            <a:pPr lvl="1"/>
            <a:r>
              <a:rPr lang="en-US" altLang="en-US" dirty="0"/>
              <a:t>What are the units of measurement?</a:t>
            </a:r>
          </a:p>
          <a:p>
            <a:pPr lvl="1"/>
            <a:r>
              <a:rPr lang="en-US" altLang="en-US" dirty="0"/>
              <a:t>What is the error of measurement?</a:t>
            </a:r>
          </a:p>
          <a:p>
            <a:r>
              <a:rPr lang="en-US" altLang="en-US" dirty="0"/>
              <a:t>Variables: nominal, ordinal, interval, ratio</a:t>
            </a:r>
            <a:r>
              <a:rPr lang="en-US" altLang="en-US" sz="2200" dirty="0"/>
              <a:t>.</a:t>
            </a:r>
          </a:p>
          <a:p>
            <a:endParaRPr lang="en-US" altLang="en-US" sz="2200" dirty="0"/>
          </a:p>
        </p:txBody>
      </p:sp>
      <p:pic>
        <p:nvPicPr>
          <p:cNvPr id="2" name="Picture 1">
            <a:extLst>
              <a:ext uri="{FF2B5EF4-FFF2-40B4-BE49-F238E27FC236}">
                <a16:creationId xmlns:a16="http://schemas.microsoft.com/office/drawing/2014/main" id="{9E603511-E1EA-FC42-A0D1-A9981305DDB9}"/>
              </a:ext>
            </a:extLst>
          </p:cNvPr>
          <p:cNvPicPr>
            <a:picLocks noChangeAspect="1"/>
          </p:cNvPicPr>
          <p:nvPr/>
        </p:nvPicPr>
        <p:blipFill>
          <a:blip r:embed="rId3"/>
          <a:stretch>
            <a:fillRect/>
          </a:stretch>
        </p:blipFill>
        <p:spPr>
          <a:xfrm>
            <a:off x="685800" y="3897809"/>
            <a:ext cx="5613400" cy="2960191"/>
          </a:xfrm>
          <a:prstGeom prst="rect">
            <a:avLst/>
          </a:prstGeom>
        </p:spPr>
      </p:pic>
    </p:spTree>
    <p:extLst>
      <p:ext uri="{BB962C8B-B14F-4D97-AF65-F5344CB8AC3E}">
        <p14:creationId xmlns:p14="http://schemas.microsoft.com/office/powerpoint/2010/main" val="423674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6B3C1-CC32-4B8D-A508-4232F66B22A0}"/>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635F76CF-AA34-46D5-9BAC-4E695B07DD74}"/>
              </a:ext>
            </a:extLst>
          </p:cNvPr>
          <p:cNvSpPr>
            <a:spLocks noGrp="1"/>
          </p:cNvSpPr>
          <p:nvPr>
            <p:ph idx="1"/>
          </p:nvPr>
        </p:nvSpPr>
        <p:spPr>
          <a:xfrm>
            <a:off x="457200" y="1447800"/>
            <a:ext cx="8229600" cy="5292545"/>
          </a:xfrm>
        </p:spPr>
        <p:txBody>
          <a:bodyPr>
            <a:normAutofit lnSpcReduction="10000"/>
          </a:bodyPr>
          <a:lstStyle/>
          <a:p>
            <a:r>
              <a:rPr lang="en-US" sz="2000" dirty="0"/>
              <a:t>In hypothesis testing, we are trying to determine if there is a meaningful difference between a sample of data we have collected versus a population of which we know the parameters</a:t>
            </a:r>
          </a:p>
          <a:p>
            <a:pPr lvl="1"/>
            <a:r>
              <a:rPr lang="en-US" sz="2000" dirty="0"/>
              <a:t>Many tests seek to answer how confident are we that a sample comes from the same population as in our hypothesis, or a different population</a:t>
            </a:r>
          </a:p>
          <a:p>
            <a:pPr lvl="1"/>
            <a:endParaRPr lang="en-US" sz="2000" dirty="0"/>
          </a:p>
          <a:p>
            <a:r>
              <a:rPr lang="en-US" sz="2000" dirty="0"/>
              <a:t>Method</a:t>
            </a:r>
          </a:p>
          <a:p>
            <a:pPr lvl="1"/>
            <a:r>
              <a:rPr lang="en-US" sz="2000" dirty="0"/>
              <a:t>Develop a null hypothesis (H</a:t>
            </a:r>
            <a:r>
              <a:rPr lang="en-US" sz="2000" baseline="-25000" dirty="0"/>
              <a:t>0</a:t>
            </a:r>
            <a:r>
              <a:rPr lang="en-US" sz="2000" dirty="0"/>
              <a:t>) and an alternative hypothesis (H</a:t>
            </a:r>
            <a:r>
              <a:rPr lang="en-US" sz="2000" baseline="-25000" dirty="0"/>
              <a:t>1</a:t>
            </a:r>
            <a:r>
              <a:rPr lang="en-US" sz="2000" dirty="0"/>
              <a:t> or H</a:t>
            </a:r>
            <a:r>
              <a:rPr lang="en-US" sz="2000" baseline="-25000" dirty="0"/>
              <a:t>A</a:t>
            </a:r>
            <a:r>
              <a:rPr lang="en-US" sz="2000" dirty="0"/>
              <a:t>)</a:t>
            </a:r>
          </a:p>
          <a:p>
            <a:pPr lvl="2"/>
            <a:r>
              <a:rPr lang="en-US" sz="2000" dirty="0"/>
              <a:t>Null hypothesis: describes an existing theory – often that samples are from the same population</a:t>
            </a:r>
          </a:p>
          <a:p>
            <a:pPr lvl="2"/>
            <a:r>
              <a:rPr lang="en-US" sz="2000" dirty="0"/>
              <a:t>Alternative hypothesis: the complement of H</a:t>
            </a:r>
            <a:r>
              <a:rPr lang="en-US" sz="2000" baseline="-25000" dirty="0"/>
              <a:t>0</a:t>
            </a:r>
            <a:endParaRPr lang="en-US" sz="2000" dirty="0"/>
          </a:p>
          <a:p>
            <a:pPr lvl="1"/>
            <a:r>
              <a:rPr lang="en-US" sz="2000" dirty="0"/>
              <a:t>Using sample data, we either:</a:t>
            </a:r>
          </a:p>
          <a:p>
            <a:pPr lvl="2"/>
            <a:r>
              <a:rPr lang="en-US" sz="2000" b="1" dirty="0"/>
              <a:t>Reject</a:t>
            </a:r>
            <a:r>
              <a:rPr lang="en-US" sz="2000" dirty="0"/>
              <a:t> H</a:t>
            </a:r>
            <a:r>
              <a:rPr lang="en-US" sz="2000" baseline="-25000" dirty="0"/>
              <a:t>0</a:t>
            </a:r>
            <a:r>
              <a:rPr lang="en-US" sz="2000" dirty="0"/>
              <a:t> and conclude the sample data provides sufficient evidence to support H</a:t>
            </a:r>
            <a:r>
              <a:rPr lang="en-US" sz="2000" baseline="-25000" dirty="0"/>
              <a:t>1</a:t>
            </a:r>
            <a:endParaRPr lang="en-US" sz="2000" dirty="0"/>
          </a:p>
          <a:p>
            <a:pPr lvl="2"/>
            <a:r>
              <a:rPr lang="en-US" sz="2000" b="1" dirty="0"/>
              <a:t>Fail to reject </a:t>
            </a:r>
            <a:r>
              <a:rPr lang="en-US" sz="2000" dirty="0"/>
              <a:t>H</a:t>
            </a:r>
            <a:r>
              <a:rPr lang="en-US" sz="2000" baseline="-25000" dirty="0"/>
              <a:t>0</a:t>
            </a:r>
            <a:r>
              <a:rPr lang="en-US" sz="2000" dirty="0"/>
              <a:t> and conclude the sample data does not support H</a:t>
            </a:r>
            <a:r>
              <a:rPr lang="en-US" sz="2000" baseline="-25000" dirty="0"/>
              <a:t>1</a:t>
            </a:r>
            <a:endParaRPr lang="en-US" sz="2000" dirty="0"/>
          </a:p>
          <a:p>
            <a:endParaRPr lang="en-US" sz="2000" dirty="0"/>
          </a:p>
        </p:txBody>
      </p:sp>
    </p:spTree>
    <p:extLst>
      <p:ext uri="{BB962C8B-B14F-4D97-AF65-F5344CB8AC3E}">
        <p14:creationId xmlns:p14="http://schemas.microsoft.com/office/powerpoint/2010/main" val="1489554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AA43-B581-47A1-9B2F-BA59FF941FE3}"/>
              </a:ext>
            </a:extLst>
          </p:cNvPr>
          <p:cNvSpPr>
            <a:spLocks noGrp="1"/>
          </p:cNvSpPr>
          <p:nvPr>
            <p:ph type="title"/>
          </p:nvPr>
        </p:nvSpPr>
        <p:spPr/>
        <p:txBody>
          <a:bodyPr/>
          <a:lstStyle/>
          <a:p>
            <a:r>
              <a:rPr lang="en-US" dirty="0"/>
              <a:t>Common Tests</a:t>
            </a:r>
          </a:p>
        </p:txBody>
      </p:sp>
      <p:sp>
        <p:nvSpPr>
          <p:cNvPr id="3" name="Content Placeholder 2">
            <a:extLst>
              <a:ext uri="{FF2B5EF4-FFF2-40B4-BE49-F238E27FC236}">
                <a16:creationId xmlns:a16="http://schemas.microsoft.com/office/drawing/2014/main" id="{909DB2FA-FB48-4903-AA6B-04974DCA46DB}"/>
              </a:ext>
            </a:extLst>
          </p:cNvPr>
          <p:cNvSpPr>
            <a:spLocks noGrp="1"/>
          </p:cNvSpPr>
          <p:nvPr>
            <p:ph idx="1"/>
          </p:nvPr>
        </p:nvSpPr>
        <p:spPr/>
        <p:txBody>
          <a:bodyPr>
            <a:normAutofit/>
          </a:bodyPr>
          <a:lstStyle/>
          <a:p>
            <a:pPr marL="0" indent="0">
              <a:buNone/>
            </a:pPr>
            <a:r>
              <a:rPr lang="en-US" sz="2000" dirty="0"/>
              <a:t>Directional Hypothesis: One-Tailed Test</a:t>
            </a:r>
          </a:p>
          <a:p>
            <a:r>
              <a:rPr lang="en-US" sz="2000" dirty="0"/>
              <a:t>If the hypothesis has a direction, it requires a one-tailed test. It has a direction if the hypothesis is stated as:</a:t>
            </a:r>
          </a:p>
          <a:p>
            <a:pPr lvl="1"/>
            <a:r>
              <a:rPr lang="en-US" sz="2000" dirty="0"/>
              <a:t>H</a:t>
            </a:r>
            <a:r>
              <a:rPr lang="en-US" sz="2000" baseline="-25000" dirty="0"/>
              <a:t>0 </a:t>
            </a:r>
            <a:r>
              <a:rPr lang="en-US" sz="2000" dirty="0"/>
              <a:t>: parameter ≥ constant; H</a:t>
            </a:r>
            <a:r>
              <a:rPr lang="en-US" sz="2000" baseline="-25000" dirty="0"/>
              <a:t>1 </a:t>
            </a:r>
            <a:r>
              <a:rPr lang="en-US" sz="2000" dirty="0"/>
              <a:t>: parameter &lt; constant</a:t>
            </a:r>
          </a:p>
          <a:p>
            <a:pPr lvl="1"/>
            <a:r>
              <a:rPr lang="en-US" sz="2000" dirty="0"/>
              <a:t>Or H</a:t>
            </a:r>
            <a:r>
              <a:rPr lang="en-US" sz="2000" baseline="-25000" dirty="0"/>
              <a:t>0 </a:t>
            </a:r>
            <a:r>
              <a:rPr lang="en-US" sz="2000" dirty="0"/>
              <a:t>: parameter ≤ constant; H</a:t>
            </a:r>
            <a:r>
              <a:rPr lang="en-US" sz="2000" baseline="-25000" dirty="0"/>
              <a:t>1 </a:t>
            </a:r>
            <a:r>
              <a:rPr lang="en-US" sz="2000" dirty="0"/>
              <a:t>: parameter &gt; constant</a:t>
            </a:r>
          </a:p>
          <a:p>
            <a:pPr marL="0" lvl="1" indent="0">
              <a:buNone/>
            </a:pPr>
            <a:endParaRPr lang="en-US" sz="2000" dirty="0"/>
          </a:p>
          <a:p>
            <a:pPr marL="0" lvl="1" indent="0">
              <a:buNone/>
            </a:pPr>
            <a:r>
              <a:rPr lang="en-US" sz="2000" dirty="0"/>
              <a:t>Non-Directional Hypothesis: Two-Tailed Test</a:t>
            </a:r>
          </a:p>
          <a:p>
            <a:pPr marL="233363" lvl="1"/>
            <a:r>
              <a:rPr lang="en-US" sz="2000" dirty="0"/>
              <a:t>If the hypothesis has no direction, it requires a two-tailed test. It has no direction if the hypothesis is stated as:</a:t>
            </a:r>
          </a:p>
          <a:p>
            <a:pPr marL="574676" lvl="2"/>
            <a:r>
              <a:rPr lang="en-US" sz="2000" dirty="0"/>
              <a:t>H</a:t>
            </a:r>
            <a:r>
              <a:rPr lang="en-US" sz="2000" baseline="-25000" dirty="0"/>
              <a:t>0 </a:t>
            </a:r>
            <a:r>
              <a:rPr lang="en-US" sz="2000" dirty="0"/>
              <a:t>: parameter = constant</a:t>
            </a:r>
          </a:p>
          <a:p>
            <a:pPr marL="574676" lvl="2"/>
            <a:r>
              <a:rPr lang="en-US" sz="2000" dirty="0"/>
              <a:t>H</a:t>
            </a:r>
            <a:r>
              <a:rPr lang="en-US" sz="2000" baseline="-25000" dirty="0"/>
              <a:t>1 </a:t>
            </a:r>
            <a:r>
              <a:rPr lang="en-US" sz="2000" dirty="0"/>
              <a:t>: parameter ≠ constant</a:t>
            </a:r>
          </a:p>
        </p:txBody>
      </p:sp>
    </p:spTree>
    <p:extLst>
      <p:ext uri="{BB962C8B-B14F-4D97-AF65-F5344CB8AC3E}">
        <p14:creationId xmlns:p14="http://schemas.microsoft.com/office/powerpoint/2010/main" val="2528955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5ED9-D533-4DCA-90CB-F3E171801FA6}"/>
              </a:ext>
            </a:extLst>
          </p:cNvPr>
          <p:cNvSpPr>
            <a:spLocks noGrp="1"/>
          </p:cNvSpPr>
          <p:nvPr>
            <p:ph type="title"/>
          </p:nvPr>
        </p:nvSpPr>
        <p:spPr>
          <a:xfrm>
            <a:off x="457200" y="365126"/>
            <a:ext cx="8229600" cy="1201739"/>
          </a:xfrm>
        </p:spPr>
        <p:txBody>
          <a:bodyPr/>
          <a:lstStyle/>
          <a:p>
            <a:r>
              <a:rPr lang="en-US" dirty="0"/>
              <a:t>Determine Proper Form of Hypothesis Test</a:t>
            </a:r>
          </a:p>
        </p:txBody>
      </p:sp>
      <p:sp>
        <p:nvSpPr>
          <p:cNvPr id="3" name="Content Placeholder 2">
            <a:extLst>
              <a:ext uri="{FF2B5EF4-FFF2-40B4-BE49-F238E27FC236}">
                <a16:creationId xmlns:a16="http://schemas.microsoft.com/office/drawing/2014/main" id="{7C9DF410-5FBE-4ADC-A8B0-0E47889486A5}"/>
              </a:ext>
            </a:extLst>
          </p:cNvPr>
          <p:cNvSpPr>
            <a:spLocks noGrp="1"/>
          </p:cNvSpPr>
          <p:nvPr>
            <p:ph idx="1"/>
          </p:nvPr>
        </p:nvSpPr>
        <p:spPr/>
        <p:txBody>
          <a:bodyPr/>
          <a:lstStyle/>
          <a:p>
            <a:r>
              <a:rPr lang="en-US" dirty="0"/>
              <a:t>Hypothesis testing always assumes that H</a:t>
            </a:r>
            <a:r>
              <a:rPr lang="en-US" baseline="-25000" dirty="0"/>
              <a:t>0</a:t>
            </a:r>
            <a:r>
              <a:rPr lang="en-US" dirty="0"/>
              <a:t> is true and uses sample data to determine whether H</a:t>
            </a:r>
            <a:r>
              <a:rPr lang="en-US" baseline="-25000" dirty="0"/>
              <a:t>1</a:t>
            </a:r>
            <a:r>
              <a:rPr lang="en-US" dirty="0"/>
              <a:t> is more likely to be true. </a:t>
            </a:r>
          </a:p>
          <a:p>
            <a:r>
              <a:rPr lang="en-US" dirty="0"/>
              <a:t>Statistically, we cannot “prove” that H</a:t>
            </a:r>
            <a:r>
              <a:rPr lang="en-US" baseline="-25000" dirty="0"/>
              <a:t>0</a:t>
            </a:r>
            <a:r>
              <a:rPr lang="en-US" dirty="0"/>
              <a:t> is true; we can only fail to reject it.</a:t>
            </a:r>
          </a:p>
          <a:p>
            <a:r>
              <a:rPr lang="en-US" dirty="0"/>
              <a:t>Rejecting the null hypothesis provides strong evidence (in a statistical sense) that the null hypothesis is not true and that the alternative hypothesis is true. </a:t>
            </a:r>
          </a:p>
          <a:p>
            <a:r>
              <a:rPr lang="en-US" dirty="0"/>
              <a:t>Therefore, what we wish to </a:t>
            </a:r>
            <a:r>
              <a:rPr lang="en-US" b="1" dirty="0"/>
              <a:t>provide evidence for</a:t>
            </a:r>
            <a:r>
              <a:rPr lang="en-US" dirty="0"/>
              <a:t> statistically should be identified as the alternative hypothesis.</a:t>
            </a:r>
          </a:p>
        </p:txBody>
      </p:sp>
    </p:spTree>
    <p:extLst>
      <p:ext uri="{BB962C8B-B14F-4D97-AF65-F5344CB8AC3E}">
        <p14:creationId xmlns:p14="http://schemas.microsoft.com/office/powerpoint/2010/main" val="1828395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903EC98C-0778-495A-977F-B189ECEB96B7}"/>
              </a:ext>
            </a:extLst>
          </p:cNvPr>
          <p:cNvGraphicFramePr>
            <a:graphicFrameLocks noChangeAspect="1"/>
          </p:cNvGraphicFramePr>
          <p:nvPr>
            <p:custDataLst>
              <p:tags r:id="rId2"/>
            </p:custDataLst>
            <p:extLst>
              <p:ext uri="{D42A27DB-BD31-4B8C-83A1-F6EECF244321}">
                <p14:modId xmlns:p14="http://schemas.microsoft.com/office/powerpoint/2010/main" val="12036635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25" name="think-cell Slide" r:id="rId4" imgW="473" imgH="473" progId="TCLayout.ActiveDocument.1">
                  <p:embed/>
                </p:oleObj>
              </mc:Choice>
              <mc:Fallback>
                <p:oleObj name="think-cell Slide" r:id="rId4" imgW="473" imgH="47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Content Placeholder 2">
            <a:extLst>
              <a:ext uri="{FF2B5EF4-FFF2-40B4-BE49-F238E27FC236}">
                <a16:creationId xmlns:a16="http://schemas.microsoft.com/office/drawing/2014/main" id="{2B5A0D48-BD78-42D3-BAA6-44C0EE0828BA}"/>
              </a:ext>
            </a:extLst>
          </p:cNvPr>
          <p:cNvSpPr txBox="1">
            <a:spLocks/>
          </p:cNvSpPr>
          <p:nvPr/>
        </p:nvSpPr>
        <p:spPr>
          <a:xfrm>
            <a:off x="457200" y="1565454"/>
            <a:ext cx="8229600" cy="5292545"/>
          </a:xfrm>
          <a:prstGeom prst="rect">
            <a:avLst/>
          </a:prstGeom>
        </p:spPr>
        <p:txBody>
          <a:bodyPr vert="horz" lIns="45720" tIns="45720" rIns="45720" bIns="45720" rtlCol="0">
            <a:normAutofit/>
          </a:bodyPr>
          <a:lstStyle>
            <a:lvl1pPr marL="234950" indent="-234950" algn="l" defTabSz="914400" rtl="0" eaLnBrk="1" latinLnBrk="0" hangingPunct="1">
              <a:lnSpc>
                <a:spcPct val="90000"/>
              </a:lnSpc>
              <a:spcBef>
                <a:spcPts val="1000"/>
              </a:spcBef>
              <a:buClr>
                <a:srgbClr val="00A7C5"/>
              </a:buClr>
              <a:buFont typeface="Arial" charset="0"/>
              <a:buChar char="•"/>
              <a:tabLst/>
              <a:defRPr sz="2400" kern="1200">
                <a:solidFill>
                  <a:schemeClr val="tx1"/>
                </a:solidFill>
                <a:latin typeface="Helvetica Neue Light"/>
                <a:ea typeface="Helvetica Neue" charset="0"/>
                <a:cs typeface="Helvetica Neue Light"/>
              </a:defRPr>
            </a:lvl1pPr>
            <a:lvl2pPr marL="577850" indent="-228600"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2pPr>
            <a:lvl3pPr marL="919163" indent="-228600"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3pPr>
            <a:lvl4pPr marL="1260475" indent="-227013"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4pPr>
            <a:lvl5pPr marL="1601788" indent="-227013"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The conclusion to reject or fail to reject H</a:t>
            </a:r>
            <a:r>
              <a:rPr lang="en-US" sz="1600" baseline="-25000" dirty="0"/>
              <a:t>0</a:t>
            </a:r>
            <a:r>
              <a:rPr lang="en-US" sz="1600" dirty="0"/>
              <a:t> is based on comparing the value of the test statistic to a </a:t>
            </a:r>
            <a:r>
              <a:rPr lang="en-US" sz="1600" b="1" u="sng" dirty="0"/>
              <a:t>critical value</a:t>
            </a:r>
            <a:r>
              <a:rPr lang="en-US" sz="1600" b="1" dirty="0"/>
              <a:t> </a:t>
            </a:r>
            <a:r>
              <a:rPr lang="en-US" sz="1600" dirty="0"/>
              <a:t>from the sampling distribution of the test statistic when the null hypothesis is true and the chosen level of significance, α.</a:t>
            </a:r>
          </a:p>
          <a:p>
            <a:r>
              <a:rPr lang="en-US" sz="1600" dirty="0"/>
              <a:t>The sampling distribution of the test statistic is usually the normal distribution, t-distribution, or some other well-known distribution</a:t>
            </a:r>
          </a:p>
          <a:p>
            <a:r>
              <a:rPr lang="en-US" sz="1600" dirty="0"/>
              <a:t>The critical value divides the sampling distribution into two parts, a </a:t>
            </a:r>
            <a:r>
              <a:rPr lang="en-US" sz="1600" b="1" dirty="0"/>
              <a:t>rejection region </a:t>
            </a:r>
            <a:r>
              <a:rPr lang="en-US" sz="1600" dirty="0"/>
              <a:t>and a </a:t>
            </a:r>
            <a:r>
              <a:rPr lang="en-US" sz="1600" b="1" dirty="0"/>
              <a:t>non-rejection region</a:t>
            </a:r>
            <a:r>
              <a:rPr lang="en-US" sz="1600" dirty="0"/>
              <a:t>. If the test statistic falls into the rejection region, we reject the H</a:t>
            </a:r>
            <a:r>
              <a:rPr lang="en-US" sz="1600" baseline="-25000" dirty="0"/>
              <a:t>0</a:t>
            </a:r>
            <a:r>
              <a:rPr lang="en-US" sz="1600" dirty="0"/>
              <a:t>; otherwise, we fail to reject it.</a:t>
            </a:r>
          </a:p>
          <a:p>
            <a:pPr marL="574676" lvl="2"/>
            <a:endParaRPr lang="en-US" sz="1600" dirty="0"/>
          </a:p>
        </p:txBody>
      </p:sp>
      <p:sp>
        <p:nvSpPr>
          <p:cNvPr id="2" name="Title 1">
            <a:extLst>
              <a:ext uri="{FF2B5EF4-FFF2-40B4-BE49-F238E27FC236}">
                <a16:creationId xmlns:a16="http://schemas.microsoft.com/office/drawing/2014/main" id="{77B963C2-2EC6-49B8-816D-D4451E81B64D}"/>
              </a:ext>
            </a:extLst>
          </p:cNvPr>
          <p:cNvSpPr>
            <a:spLocks noGrp="1"/>
          </p:cNvSpPr>
          <p:nvPr>
            <p:ph type="title"/>
          </p:nvPr>
        </p:nvSpPr>
        <p:spPr/>
        <p:txBody>
          <a:bodyPr/>
          <a:lstStyle/>
          <a:p>
            <a:r>
              <a:rPr lang="en-US" dirty="0"/>
              <a:t>Critical Value and Rejection Regions</a:t>
            </a:r>
          </a:p>
        </p:txBody>
      </p:sp>
      <p:pic>
        <p:nvPicPr>
          <p:cNvPr id="5" name="Content Placeholder 4">
            <a:extLst>
              <a:ext uri="{FF2B5EF4-FFF2-40B4-BE49-F238E27FC236}">
                <a16:creationId xmlns:a16="http://schemas.microsoft.com/office/drawing/2014/main" id="{F821A191-FE54-4D9D-929A-AC977EE763CF}"/>
              </a:ext>
            </a:extLst>
          </p:cNvPr>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609600" y="4136869"/>
            <a:ext cx="2667000" cy="2218566"/>
          </a:xfrm>
        </p:spPr>
      </p:pic>
      <p:pic>
        <p:nvPicPr>
          <p:cNvPr id="7" name="Picture 6">
            <a:extLst>
              <a:ext uri="{FF2B5EF4-FFF2-40B4-BE49-F238E27FC236}">
                <a16:creationId xmlns:a16="http://schemas.microsoft.com/office/drawing/2014/main" id="{4ED44710-0BD2-4A62-859C-A3B4DDA714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5585" y="4407880"/>
            <a:ext cx="2273282" cy="1676545"/>
          </a:xfrm>
          <a:prstGeom prst="rect">
            <a:avLst/>
          </a:prstGeom>
        </p:spPr>
      </p:pic>
      <p:pic>
        <p:nvPicPr>
          <p:cNvPr id="9" name="Picture 8">
            <a:extLst>
              <a:ext uri="{FF2B5EF4-FFF2-40B4-BE49-F238E27FC236}">
                <a16:creationId xmlns:a16="http://schemas.microsoft.com/office/drawing/2014/main" id="{9522E32E-FB85-4BC7-9E5C-F1D0C04C39E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60783" y="4430913"/>
            <a:ext cx="2326017" cy="1676545"/>
          </a:xfrm>
          <a:prstGeom prst="rect">
            <a:avLst/>
          </a:prstGeom>
        </p:spPr>
      </p:pic>
      <p:sp>
        <p:nvSpPr>
          <p:cNvPr id="13" name="Rectangle 12">
            <a:extLst>
              <a:ext uri="{FF2B5EF4-FFF2-40B4-BE49-F238E27FC236}">
                <a16:creationId xmlns:a16="http://schemas.microsoft.com/office/drawing/2014/main" id="{71213521-6B72-4658-9A7F-8F5724937D34}"/>
              </a:ext>
            </a:extLst>
          </p:cNvPr>
          <p:cNvSpPr/>
          <p:nvPr/>
        </p:nvSpPr>
        <p:spPr>
          <a:xfrm>
            <a:off x="609600" y="3810000"/>
            <a:ext cx="2667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Two-Sided Test</a:t>
            </a:r>
          </a:p>
        </p:txBody>
      </p:sp>
      <p:sp>
        <p:nvSpPr>
          <p:cNvPr id="14" name="Rectangle 13">
            <a:extLst>
              <a:ext uri="{FF2B5EF4-FFF2-40B4-BE49-F238E27FC236}">
                <a16:creationId xmlns:a16="http://schemas.microsoft.com/office/drawing/2014/main" id="{5C8137C3-D4E2-4DF0-901C-DEB9D72A7276}"/>
              </a:ext>
            </a:extLst>
          </p:cNvPr>
          <p:cNvSpPr/>
          <p:nvPr/>
        </p:nvSpPr>
        <p:spPr>
          <a:xfrm>
            <a:off x="3765585" y="3810000"/>
            <a:ext cx="4768815"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One-Sided Tests</a:t>
            </a:r>
          </a:p>
        </p:txBody>
      </p:sp>
    </p:spTree>
    <p:extLst>
      <p:ext uri="{BB962C8B-B14F-4D97-AF65-F5344CB8AC3E}">
        <p14:creationId xmlns:p14="http://schemas.microsoft.com/office/powerpoint/2010/main" val="4065870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FA9D-0DD0-475B-8B32-9A29F324C570}"/>
              </a:ext>
            </a:extLst>
          </p:cNvPr>
          <p:cNvSpPr>
            <a:spLocks noGrp="1"/>
          </p:cNvSpPr>
          <p:nvPr>
            <p:ph type="title"/>
          </p:nvPr>
        </p:nvSpPr>
        <p:spPr/>
        <p:txBody>
          <a:bodyPr/>
          <a:lstStyle/>
          <a:p>
            <a:r>
              <a:rPr lang="en-US" dirty="0"/>
              <a:t>Hypothesis Testing Procedure</a:t>
            </a:r>
          </a:p>
        </p:txBody>
      </p:sp>
      <p:sp>
        <p:nvSpPr>
          <p:cNvPr id="3" name="Content Placeholder 2">
            <a:extLst>
              <a:ext uri="{FF2B5EF4-FFF2-40B4-BE49-F238E27FC236}">
                <a16:creationId xmlns:a16="http://schemas.microsoft.com/office/drawing/2014/main" id="{8ED68FDB-64F6-4B51-A03E-966679487041}"/>
              </a:ext>
            </a:extLst>
          </p:cNvPr>
          <p:cNvSpPr>
            <a:spLocks noGrp="1"/>
          </p:cNvSpPr>
          <p:nvPr>
            <p:ph idx="1"/>
          </p:nvPr>
        </p:nvSpPr>
        <p:spPr/>
        <p:txBody>
          <a:bodyPr>
            <a:normAutofit lnSpcReduction="10000"/>
          </a:bodyPr>
          <a:lstStyle/>
          <a:p>
            <a:pPr marL="457200" indent="-457200">
              <a:buFont typeface="+mj-lt"/>
              <a:buAutoNum type="arabicPeriod"/>
            </a:pPr>
            <a:r>
              <a:rPr lang="en-US" dirty="0"/>
              <a:t>Identify the </a:t>
            </a:r>
            <a:r>
              <a:rPr lang="en-US" b="1" dirty="0"/>
              <a:t>population parameter </a:t>
            </a:r>
            <a:r>
              <a:rPr lang="en-US" dirty="0"/>
              <a:t>and formulate the </a:t>
            </a:r>
            <a:r>
              <a:rPr lang="en-US" b="1" dirty="0"/>
              <a:t>hypotheses</a:t>
            </a:r>
            <a:r>
              <a:rPr lang="en-US" dirty="0"/>
              <a:t> to test. This is where you decide if it is one-tailed (directional) or two-tailed (non directional) test.</a:t>
            </a:r>
          </a:p>
          <a:p>
            <a:pPr marL="457200" indent="-457200">
              <a:buFont typeface="+mj-lt"/>
              <a:buAutoNum type="arabicPeriod"/>
            </a:pPr>
            <a:r>
              <a:rPr lang="en-US" dirty="0"/>
              <a:t>Select a </a:t>
            </a:r>
            <a:r>
              <a:rPr lang="en-US" b="1" dirty="0"/>
              <a:t>level of significance</a:t>
            </a:r>
            <a:r>
              <a:rPr lang="en-US" dirty="0"/>
              <a:t>, alpha level (i.e. the risk of drawing an incorrect conclusion). This is the probability value that is used to define the very unlikely sample outcomes if Null is true. </a:t>
            </a:r>
          </a:p>
          <a:p>
            <a:pPr marL="800100" lvl="1" indent="-457200">
              <a:buFont typeface="+mj-lt"/>
              <a:buAutoNum type="alphaLcPeriod"/>
            </a:pPr>
            <a:r>
              <a:rPr lang="en-US" dirty="0"/>
              <a:t>For two-tailed test: find the critical regions. For alpha = 0.05, in two-tailed test, critical region will be  z = -/+ 1.96.</a:t>
            </a:r>
          </a:p>
          <a:p>
            <a:pPr marL="800100" lvl="1" indent="-457200">
              <a:buFont typeface="+mj-lt"/>
              <a:buAutoNum type="alphaLcPeriod"/>
            </a:pPr>
            <a:r>
              <a:rPr lang="en-US" dirty="0"/>
              <a:t>For one-tailed test: the critical region is in one tail (the direction of the hypothesis)</a:t>
            </a:r>
          </a:p>
          <a:p>
            <a:pPr marL="457200" indent="-457200">
              <a:buFont typeface="+mj-lt"/>
              <a:buAutoNum type="arabicPeriod"/>
            </a:pPr>
            <a:r>
              <a:rPr lang="en-US" dirty="0"/>
              <a:t>Collect data and compute sample statistic</a:t>
            </a:r>
          </a:p>
          <a:p>
            <a:pPr marL="457200" indent="-457200">
              <a:buFont typeface="+mj-lt"/>
              <a:buAutoNum type="arabicPeriod"/>
            </a:pPr>
            <a:r>
              <a:rPr lang="en-US" dirty="0"/>
              <a:t>Make a decision and draw a conclusion: compare the obtained sample data with the prediction from the hypothesis.</a:t>
            </a:r>
          </a:p>
        </p:txBody>
      </p:sp>
    </p:spTree>
    <p:extLst>
      <p:ext uri="{BB962C8B-B14F-4D97-AF65-F5344CB8AC3E}">
        <p14:creationId xmlns:p14="http://schemas.microsoft.com/office/powerpoint/2010/main" val="509317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D8A6-0899-489C-9E5D-922B22E4A428}"/>
              </a:ext>
            </a:extLst>
          </p:cNvPr>
          <p:cNvSpPr>
            <a:spLocks noGrp="1"/>
          </p:cNvSpPr>
          <p:nvPr>
            <p:ph type="title"/>
          </p:nvPr>
        </p:nvSpPr>
        <p:spPr/>
        <p:txBody>
          <a:bodyPr/>
          <a:lstStyle/>
          <a:p>
            <a:r>
              <a:rPr lang="en-US" dirty="0"/>
              <a:t>Step 1 for One-Tailed Test: Example</a:t>
            </a:r>
          </a:p>
        </p:txBody>
      </p:sp>
      <p:sp>
        <p:nvSpPr>
          <p:cNvPr id="3" name="Content Placeholder 2">
            <a:extLst>
              <a:ext uri="{FF2B5EF4-FFF2-40B4-BE49-F238E27FC236}">
                <a16:creationId xmlns:a16="http://schemas.microsoft.com/office/drawing/2014/main" id="{CB8FF765-284F-4C3C-A45E-FEBB0D51FB08}"/>
              </a:ext>
            </a:extLst>
          </p:cNvPr>
          <p:cNvSpPr>
            <a:spLocks noGrp="1"/>
          </p:cNvSpPr>
          <p:nvPr>
            <p:ph idx="1"/>
          </p:nvPr>
        </p:nvSpPr>
        <p:spPr/>
        <p:txBody>
          <a:bodyPr/>
          <a:lstStyle/>
          <a:p>
            <a:r>
              <a:rPr lang="en-US" dirty="0"/>
              <a:t>Company X receives calls for technical support. In the past, the average ticket resolution has been 25 minutes. Company X believes that the use of the new customer service software could reduce the average ticket resolution time below the current average rate of 25 minutes.</a:t>
            </a:r>
          </a:p>
          <a:p>
            <a:r>
              <a:rPr lang="en-US" dirty="0"/>
              <a:t>If the new software makes a difference, the data will confirm that the average resolution time is less than 25 minutes; this defines the alternative hypothesis, H</a:t>
            </a:r>
            <a:r>
              <a:rPr lang="en-US" baseline="-25000" dirty="0"/>
              <a:t>1 </a:t>
            </a:r>
          </a:p>
          <a:p>
            <a:r>
              <a:rPr lang="en-US" dirty="0"/>
              <a:t>H</a:t>
            </a:r>
            <a:r>
              <a:rPr lang="en-US" baseline="-25000" dirty="0"/>
              <a:t>0</a:t>
            </a:r>
            <a:r>
              <a:rPr lang="en-US" dirty="0"/>
              <a:t>: mean resolution time ≥ 25 minutes</a:t>
            </a:r>
          </a:p>
          <a:p>
            <a:r>
              <a:rPr lang="en-US" dirty="0"/>
              <a:t>H</a:t>
            </a:r>
            <a:r>
              <a:rPr lang="en-US" baseline="-25000" dirty="0"/>
              <a:t>1 </a:t>
            </a:r>
            <a:r>
              <a:rPr lang="en-US" dirty="0"/>
              <a:t>: mean resolution time &lt; 25 minutes</a:t>
            </a:r>
          </a:p>
        </p:txBody>
      </p:sp>
    </p:spTree>
    <p:extLst>
      <p:ext uri="{BB962C8B-B14F-4D97-AF65-F5344CB8AC3E}">
        <p14:creationId xmlns:p14="http://schemas.microsoft.com/office/powerpoint/2010/main" val="3380286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8468-9D0B-4502-A995-6BAA4154FA2D}"/>
              </a:ext>
            </a:extLst>
          </p:cNvPr>
          <p:cNvSpPr>
            <a:spLocks noGrp="1"/>
          </p:cNvSpPr>
          <p:nvPr>
            <p:ph type="title"/>
          </p:nvPr>
        </p:nvSpPr>
        <p:spPr/>
        <p:txBody>
          <a:bodyPr/>
          <a:lstStyle/>
          <a:p>
            <a:r>
              <a:rPr lang="en-US" dirty="0"/>
              <a:t>Step 2: Set level of significance</a:t>
            </a:r>
          </a:p>
        </p:txBody>
      </p:sp>
      <p:sp>
        <p:nvSpPr>
          <p:cNvPr id="3" name="Content Placeholder 2">
            <a:extLst>
              <a:ext uri="{FF2B5EF4-FFF2-40B4-BE49-F238E27FC236}">
                <a16:creationId xmlns:a16="http://schemas.microsoft.com/office/drawing/2014/main" id="{611C0666-07D9-4B9D-9DC5-7364BAA6B2C3}"/>
              </a:ext>
            </a:extLst>
          </p:cNvPr>
          <p:cNvSpPr>
            <a:spLocks noGrp="1"/>
          </p:cNvSpPr>
          <p:nvPr>
            <p:ph idx="1"/>
          </p:nvPr>
        </p:nvSpPr>
        <p:spPr/>
        <p:txBody>
          <a:bodyPr/>
          <a:lstStyle/>
          <a:p>
            <a:r>
              <a:rPr lang="en-US" dirty="0"/>
              <a:t>In the Company X example, let's set α = 0.05 and perform a one-tailed test.</a:t>
            </a:r>
          </a:p>
          <a:p>
            <a:r>
              <a:rPr lang="en-US" dirty="0"/>
              <a:t>H</a:t>
            </a:r>
            <a:r>
              <a:rPr lang="en-US" baseline="-25000" dirty="0"/>
              <a:t>0</a:t>
            </a:r>
            <a:r>
              <a:rPr lang="en-US" dirty="0"/>
              <a:t>: mean resolution time ≥ 25</a:t>
            </a:r>
          </a:p>
          <a:p>
            <a:r>
              <a:rPr lang="en-US" dirty="0"/>
              <a:t>H</a:t>
            </a:r>
            <a:r>
              <a:rPr lang="en-US" baseline="-25000" dirty="0"/>
              <a:t>1 </a:t>
            </a:r>
            <a:r>
              <a:rPr lang="en-US" dirty="0"/>
              <a:t>: mean resolution time &lt; 25</a:t>
            </a:r>
          </a:p>
          <a:p>
            <a:endParaRPr lang="en-US" dirty="0"/>
          </a:p>
          <a:p>
            <a:r>
              <a:rPr lang="en-US" dirty="0"/>
              <a:t>If we were doing a two-sample t-test, it would look like this instead</a:t>
            </a:r>
          </a:p>
          <a:p>
            <a:r>
              <a:rPr lang="en-US" dirty="0"/>
              <a:t>Company X vs. Company Y; we want to prove Company Y call times are different.</a:t>
            </a:r>
          </a:p>
          <a:p>
            <a:r>
              <a:rPr lang="en-US" dirty="0"/>
              <a:t>H_0: (</a:t>
            </a:r>
            <a:r>
              <a:rPr lang="en-US" dirty="0" err="1"/>
              <a:t>time_Y</a:t>
            </a:r>
            <a:r>
              <a:rPr lang="en-US" dirty="0"/>
              <a:t> – </a:t>
            </a:r>
            <a:r>
              <a:rPr lang="en-US" dirty="0" err="1"/>
              <a:t>time_X</a:t>
            </a:r>
            <a:r>
              <a:rPr lang="en-US" dirty="0"/>
              <a:t>) ≥ 0</a:t>
            </a:r>
          </a:p>
          <a:p>
            <a:r>
              <a:rPr lang="en-US" dirty="0"/>
              <a:t>H_1: (</a:t>
            </a:r>
            <a:r>
              <a:rPr lang="en-US" dirty="0" err="1"/>
              <a:t>time_X</a:t>
            </a:r>
            <a:r>
              <a:rPr lang="en-US" dirty="0"/>
              <a:t> – </a:t>
            </a:r>
            <a:r>
              <a:rPr lang="en-US" dirty="0" err="1"/>
              <a:t>time_Y</a:t>
            </a:r>
            <a:r>
              <a:rPr lang="en-US" dirty="0"/>
              <a:t>) &lt; 0</a:t>
            </a:r>
          </a:p>
        </p:txBody>
      </p:sp>
    </p:spTree>
    <p:extLst>
      <p:ext uri="{BB962C8B-B14F-4D97-AF65-F5344CB8AC3E}">
        <p14:creationId xmlns:p14="http://schemas.microsoft.com/office/powerpoint/2010/main" val="3695457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ACA0-403E-4257-8A1C-9DBBAFE00D89}"/>
              </a:ext>
            </a:extLst>
          </p:cNvPr>
          <p:cNvSpPr>
            <a:spLocks noGrp="1"/>
          </p:cNvSpPr>
          <p:nvPr>
            <p:ph type="title"/>
          </p:nvPr>
        </p:nvSpPr>
        <p:spPr/>
        <p:txBody>
          <a:bodyPr/>
          <a:lstStyle/>
          <a:p>
            <a:r>
              <a:rPr lang="en-US" dirty="0"/>
              <a:t>Step 3a: z vs. t Sample Statistic</a:t>
            </a:r>
          </a:p>
        </p:txBody>
      </p:sp>
      <p:sp>
        <p:nvSpPr>
          <p:cNvPr id="3" name="Content Placeholder 2">
            <a:extLst>
              <a:ext uri="{FF2B5EF4-FFF2-40B4-BE49-F238E27FC236}">
                <a16:creationId xmlns:a16="http://schemas.microsoft.com/office/drawing/2014/main" id="{E1900570-7160-467D-9515-A219CD3DF330}"/>
              </a:ext>
            </a:extLst>
          </p:cNvPr>
          <p:cNvSpPr>
            <a:spLocks noGrp="1"/>
          </p:cNvSpPr>
          <p:nvPr>
            <p:ph idx="1"/>
          </p:nvPr>
        </p:nvSpPr>
        <p:spPr/>
        <p:txBody>
          <a:bodyPr>
            <a:normAutofit lnSpcReduction="10000"/>
          </a:bodyPr>
          <a:lstStyle/>
          <a:p>
            <a:r>
              <a:rPr lang="en-US" sz="1800" dirty="0"/>
              <a:t>The decision to reject or fail to reject a null hypothesis is based on computing a </a:t>
            </a:r>
            <a:r>
              <a:rPr lang="en-US" sz="1800" b="1" dirty="0"/>
              <a:t>test statistic </a:t>
            </a:r>
            <a:r>
              <a:rPr lang="en-US" sz="1800" dirty="0"/>
              <a:t>from the sample data. The test statistic used depends on the type of the hypothesis test.</a:t>
            </a:r>
          </a:p>
          <a:p>
            <a:r>
              <a:rPr lang="en-US" sz="1800" dirty="0"/>
              <a:t>Test statistics for one-sample hypothesis tests for means:</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In the Company X example, sample size was 44 and the mean resolution time turned out to be 21.91 minutes with a sample standard deviation of 19.49 minutes. Calculate the t statistic (t because we do not know the population mean).</a:t>
            </a:r>
          </a:p>
          <a:p>
            <a:r>
              <a:rPr lang="en-US" sz="1800" dirty="0"/>
              <a:t>t = -1.05, which indicates that the sample mean of 21.91 is -1.05 standard errors below the hypothesized mean of 25 minutes.</a:t>
            </a:r>
          </a:p>
        </p:txBody>
      </p:sp>
      <p:pic>
        <p:nvPicPr>
          <p:cNvPr id="6" name="Picture 5">
            <a:extLst>
              <a:ext uri="{FF2B5EF4-FFF2-40B4-BE49-F238E27FC236}">
                <a16:creationId xmlns:a16="http://schemas.microsoft.com/office/drawing/2014/main" id="{109DE144-310C-4254-B16C-6AA1F6CBC4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743200"/>
            <a:ext cx="5791200" cy="2001262"/>
          </a:xfrm>
          <a:prstGeom prst="rect">
            <a:avLst/>
          </a:prstGeom>
        </p:spPr>
      </p:pic>
      <p:pic>
        <p:nvPicPr>
          <p:cNvPr id="16388" name="Picture 4" descr="When to use a t-score vs. z-score.">
            <a:extLst>
              <a:ext uri="{FF2B5EF4-FFF2-40B4-BE49-F238E27FC236}">
                <a16:creationId xmlns:a16="http://schemas.microsoft.com/office/drawing/2014/main" id="{9C706205-343A-4393-9F9C-D3282A149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590800"/>
            <a:ext cx="2542641" cy="2381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341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2F0B1-20D9-4B62-8229-33E06A918BD2}"/>
              </a:ext>
            </a:extLst>
          </p:cNvPr>
          <p:cNvSpPr>
            <a:spLocks noGrp="1"/>
          </p:cNvSpPr>
          <p:nvPr>
            <p:ph type="title"/>
          </p:nvPr>
        </p:nvSpPr>
        <p:spPr/>
        <p:txBody>
          <a:bodyPr/>
          <a:lstStyle/>
          <a:p>
            <a:r>
              <a:rPr lang="en-US" dirty="0"/>
              <a:t>Step 3b: Calculate Sample Statistic </a:t>
            </a:r>
          </a:p>
        </p:txBody>
      </p:sp>
      <p:sp>
        <p:nvSpPr>
          <p:cNvPr id="3" name="Content Placeholder 2">
            <a:extLst>
              <a:ext uri="{FF2B5EF4-FFF2-40B4-BE49-F238E27FC236}">
                <a16:creationId xmlns:a16="http://schemas.microsoft.com/office/drawing/2014/main" id="{EEF2FD85-B429-4A7E-B411-78AC195C1495}"/>
              </a:ext>
            </a:extLst>
          </p:cNvPr>
          <p:cNvSpPr>
            <a:spLocks noGrp="1"/>
          </p:cNvSpPr>
          <p:nvPr>
            <p:ph idx="1"/>
          </p:nvPr>
        </p:nvSpPr>
        <p:spPr/>
        <p:txBody>
          <a:bodyPr/>
          <a:lstStyle/>
          <a:p>
            <a:r>
              <a:rPr lang="en-US" dirty="0"/>
              <a:t>If n = 44, </a:t>
            </a:r>
            <a:r>
              <a:rPr lang="en-US" dirty="0" err="1"/>
              <a:t>df</a:t>
            </a:r>
            <a:r>
              <a:rPr lang="en-US" dirty="0"/>
              <a:t> =n−1 = 43, t = -1.05, α = 0.05, confidence interval = 0.95</a:t>
            </a:r>
          </a:p>
          <a:p>
            <a:endParaRPr lang="en-US" dirty="0"/>
          </a:p>
          <a:p>
            <a:r>
              <a:rPr lang="en-US" dirty="0"/>
              <a:t>Then, using T Table (or qt function in R), we can see that our </a:t>
            </a:r>
            <a:r>
              <a:rPr lang="en-US" b="1" dirty="0"/>
              <a:t>critical value </a:t>
            </a:r>
            <a:r>
              <a:rPr lang="en-US" dirty="0"/>
              <a:t>or </a:t>
            </a:r>
            <a:r>
              <a:rPr lang="en-US" b="1" dirty="0"/>
              <a:t>significance level </a:t>
            </a:r>
            <a:r>
              <a:rPr lang="en-US" dirty="0"/>
              <a:t>≥ |1.68|</a:t>
            </a:r>
          </a:p>
        </p:txBody>
      </p:sp>
    </p:spTree>
    <p:extLst>
      <p:ext uri="{BB962C8B-B14F-4D97-AF65-F5344CB8AC3E}">
        <p14:creationId xmlns:p14="http://schemas.microsoft.com/office/powerpoint/2010/main" val="4131858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818F-69A6-46D2-8391-A02B70531A48}"/>
              </a:ext>
            </a:extLst>
          </p:cNvPr>
          <p:cNvSpPr>
            <a:spLocks noGrp="1"/>
          </p:cNvSpPr>
          <p:nvPr>
            <p:ph type="title"/>
          </p:nvPr>
        </p:nvSpPr>
        <p:spPr/>
        <p:txBody>
          <a:bodyPr/>
          <a:lstStyle/>
          <a:p>
            <a:r>
              <a:rPr lang="en-US" dirty="0"/>
              <a:t>Administrative Notes</a:t>
            </a:r>
          </a:p>
        </p:txBody>
      </p:sp>
      <p:sp>
        <p:nvSpPr>
          <p:cNvPr id="4" name="Content Placeholder 3"/>
          <p:cNvSpPr>
            <a:spLocks noGrp="1"/>
          </p:cNvSpPr>
          <p:nvPr>
            <p:ph idx="1"/>
          </p:nvPr>
        </p:nvSpPr>
        <p:spPr/>
        <p:txBody>
          <a:bodyPr/>
          <a:lstStyle/>
          <a:p>
            <a:r>
              <a:rPr lang="en-US" dirty="0"/>
              <a:t>Discussion Comments</a:t>
            </a:r>
          </a:p>
          <a:p>
            <a:r>
              <a:rPr lang="en-US" dirty="0"/>
              <a:t>Final Project</a:t>
            </a:r>
          </a:p>
          <a:p>
            <a:pPr lvl="1"/>
            <a:r>
              <a:rPr lang="en-US" dirty="0"/>
              <a:t>Data Set Selection Assignment</a:t>
            </a:r>
          </a:p>
          <a:p>
            <a:pPr lvl="1"/>
            <a:r>
              <a:rPr lang="en-US" dirty="0"/>
              <a:t>Group Formation (due 11:59 PM Sunday 4/19)</a:t>
            </a:r>
          </a:p>
          <a:p>
            <a:endParaRPr lang="en-US" dirty="0"/>
          </a:p>
          <a:p>
            <a:endParaRPr lang="en-US" dirty="0"/>
          </a:p>
        </p:txBody>
      </p:sp>
      <p:pic>
        <p:nvPicPr>
          <p:cNvPr id="5" name="Picture 4">
            <a:extLst>
              <a:ext uri="{FF2B5EF4-FFF2-40B4-BE49-F238E27FC236}">
                <a16:creationId xmlns:a16="http://schemas.microsoft.com/office/drawing/2014/main" id="{AC5FD51E-6976-6D43-93AF-C06CA3A56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859" y="3581400"/>
            <a:ext cx="3182941" cy="3102124"/>
          </a:xfrm>
          <a:prstGeom prst="rect">
            <a:avLst/>
          </a:prstGeom>
        </p:spPr>
      </p:pic>
    </p:spTree>
    <p:extLst>
      <p:ext uri="{BB962C8B-B14F-4D97-AF65-F5344CB8AC3E}">
        <p14:creationId xmlns:p14="http://schemas.microsoft.com/office/powerpoint/2010/main" val="1346313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4496-A47E-4C47-A303-40B8D45DB531}"/>
              </a:ext>
            </a:extLst>
          </p:cNvPr>
          <p:cNvSpPr>
            <a:spLocks noGrp="1"/>
          </p:cNvSpPr>
          <p:nvPr>
            <p:ph type="title"/>
          </p:nvPr>
        </p:nvSpPr>
        <p:spPr>
          <a:xfrm>
            <a:off x="457200" y="365126"/>
            <a:ext cx="8229600" cy="1201739"/>
          </a:xfrm>
        </p:spPr>
        <p:txBody>
          <a:bodyPr/>
          <a:lstStyle/>
          <a:p>
            <a:r>
              <a:rPr lang="en-US" dirty="0"/>
              <a:t>Step 4: Make a decision and draw a conclusion</a:t>
            </a:r>
          </a:p>
        </p:txBody>
      </p:sp>
      <p:sp>
        <p:nvSpPr>
          <p:cNvPr id="3" name="Content Placeholder 2">
            <a:extLst>
              <a:ext uri="{FF2B5EF4-FFF2-40B4-BE49-F238E27FC236}">
                <a16:creationId xmlns:a16="http://schemas.microsoft.com/office/drawing/2014/main" id="{D7B74302-6A1B-496E-8917-B646F94B91E4}"/>
              </a:ext>
            </a:extLst>
          </p:cNvPr>
          <p:cNvSpPr>
            <a:spLocks noGrp="1"/>
          </p:cNvSpPr>
          <p:nvPr>
            <p:ph idx="1"/>
          </p:nvPr>
        </p:nvSpPr>
        <p:spPr/>
        <p:txBody>
          <a:bodyPr/>
          <a:lstStyle/>
          <a:p>
            <a:r>
              <a:rPr lang="en-US" dirty="0"/>
              <a:t>Hence, t = -1.05 does not fall in the rejection region, thus, we fail to reject H</a:t>
            </a:r>
            <a:r>
              <a:rPr lang="en-US" baseline="-25000" dirty="0"/>
              <a:t>0</a:t>
            </a:r>
            <a:r>
              <a:rPr lang="en-US" dirty="0"/>
              <a:t>.</a:t>
            </a:r>
          </a:p>
        </p:txBody>
      </p:sp>
      <p:pic>
        <p:nvPicPr>
          <p:cNvPr id="7" name="Picture 6">
            <a:extLst>
              <a:ext uri="{FF2B5EF4-FFF2-40B4-BE49-F238E27FC236}">
                <a16:creationId xmlns:a16="http://schemas.microsoft.com/office/drawing/2014/main" id="{BAF75CD3-71A2-4960-8F94-ABFCD0963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971800"/>
            <a:ext cx="5074920" cy="2819400"/>
          </a:xfrm>
          <a:prstGeom prst="rect">
            <a:avLst/>
          </a:prstGeom>
        </p:spPr>
      </p:pic>
    </p:spTree>
    <p:extLst>
      <p:ext uri="{BB962C8B-B14F-4D97-AF65-F5344CB8AC3E}">
        <p14:creationId xmlns:p14="http://schemas.microsoft.com/office/powerpoint/2010/main" val="3295757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00833" y="705664"/>
            <a:ext cx="7313612" cy="646331"/>
          </a:xfrm>
        </p:spPr>
        <p:txBody>
          <a:bodyPr/>
          <a:lstStyle/>
          <a:p>
            <a:r>
              <a:rPr lang="en-US" altLang="en-US" dirty="0"/>
              <a:t>Type I and Type II errors</a:t>
            </a:r>
          </a:p>
        </p:txBody>
      </p:sp>
      <p:sp>
        <p:nvSpPr>
          <p:cNvPr id="31747" name="Rectangle 3"/>
          <p:cNvSpPr>
            <a:spLocks noGrp="1" noChangeArrowheads="1"/>
          </p:cNvSpPr>
          <p:nvPr>
            <p:ph type="body" sz="half" idx="1"/>
          </p:nvPr>
        </p:nvSpPr>
        <p:spPr>
          <a:xfrm>
            <a:off x="381000" y="1905000"/>
            <a:ext cx="4267200" cy="4648200"/>
          </a:xfrm>
        </p:spPr>
        <p:txBody>
          <a:bodyPr>
            <a:normAutofit/>
          </a:bodyPr>
          <a:lstStyle/>
          <a:p>
            <a:r>
              <a:rPr lang="en-US" sz="2800" dirty="0"/>
              <a:t>H</a:t>
            </a:r>
            <a:r>
              <a:rPr lang="en-US" sz="2800" baseline="-25000" dirty="0"/>
              <a:t>0</a:t>
            </a:r>
            <a:r>
              <a:rPr lang="en-US" altLang="en-US" sz="2500" dirty="0"/>
              <a:t> is true and the test correctly fails to reject </a:t>
            </a:r>
            <a:r>
              <a:rPr lang="en-US" sz="2800" dirty="0"/>
              <a:t>H</a:t>
            </a:r>
            <a:r>
              <a:rPr lang="en-US" sz="2800" baseline="-25000" dirty="0"/>
              <a:t>0</a:t>
            </a:r>
            <a:endParaRPr lang="en-US" altLang="en-US" sz="2500" dirty="0"/>
          </a:p>
          <a:p>
            <a:r>
              <a:rPr lang="en-US" sz="2800" dirty="0"/>
              <a:t>H</a:t>
            </a:r>
            <a:r>
              <a:rPr lang="en-US" sz="2800" baseline="-25000" dirty="0"/>
              <a:t>0</a:t>
            </a:r>
            <a:r>
              <a:rPr lang="en-US" altLang="en-US" sz="2500" dirty="0"/>
              <a:t> is false and the test correctly rejects </a:t>
            </a:r>
            <a:r>
              <a:rPr lang="en-US" sz="2800" dirty="0"/>
              <a:t>H</a:t>
            </a:r>
            <a:r>
              <a:rPr lang="en-US" sz="2800" baseline="-25000" dirty="0"/>
              <a:t>0</a:t>
            </a:r>
            <a:endParaRPr lang="en-US" altLang="en-US" sz="2500" dirty="0"/>
          </a:p>
          <a:p>
            <a:r>
              <a:rPr lang="en-US" sz="2800" dirty="0"/>
              <a:t>H</a:t>
            </a:r>
            <a:r>
              <a:rPr lang="en-US" sz="2800" baseline="-25000" dirty="0"/>
              <a:t>0</a:t>
            </a:r>
            <a:r>
              <a:rPr lang="en-US" altLang="en-US" sz="2500" dirty="0"/>
              <a:t> is true and the test incorrectly rejects </a:t>
            </a:r>
            <a:r>
              <a:rPr lang="en-US" sz="2800" dirty="0"/>
              <a:t>H</a:t>
            </a:r>
            <a:r>
              <a:rPr lang="en-US" sz="2800" baseline="-25000" dirty="0"/>
              <a:t>0</a:t>
            </a:r>
            <a:r>
              <a:rPr lang="en-US" altLang="en-US" sz="2500" dirty="0"/>
              <a:t> </a:t>
            </a:r>
            <a:r>
              <a:rPr lang="en-US" altLang="en-US" sz="2500" b="1" dirty="0"/>
              <a:t>(Type I error)</a:t>
            </a:r>
          </a:p>
          <a:p>
            <a:r>
              <a:rPr lang="en-US" sz="2800" dirty="0"/>
              <a:t>H</a:t>
            </a:r>
            <a:r>
              <a:rPr lang="en-US" sz="2800" baseline="-25000" dirty="0"/>
              <a:t>0</a:t>
            </a:r>
            <a:r>
              <a:rPr lang="en-US" altLang="en-US" sz="2500" dirty="0"/>
              <a:t> is false and the test incorrectly fails to reject </a:t>
            </a:r>
            <a:r>
              <a:rPr lang="en-US" sz="2800" dirty="0"/>
              <a:t>H</a:t>
            </a:r>
            <a:r>
              <a:rPr lang="en-US" sz="2800" baseline="-25000" dirty="0"/>
              <a:t>0</a:t>
            </a:r>
            <a:r>
              <a:rPr lang="en-US" altLang="en-US" sz="2500" dirty="0"/>
              <a:t> </a:t>
            </a:r>
            <a:r>
              <a:rPr lang="en-US" altLang="en-US" sz="2500" b="1" dirty="0"/>
              <a:t>(Type II error)</a:t>
            </a:r>
            <a:endParaRPr lang="en-US" altLang="en-US" sz="2100" b="1" dirty="0"/>
          </a:p>
        </p:txBody>
      </p:sp>
      <p:grpSp>
        <p:nvGrpSpPr>
          <p:cNvPr id="31779" name="Group 35"/>
          <p:cNvGrpSpPr>
            <a:grpSpLocks/>
          </p:cNvGrpSpPr>
          <p:nvPr/>
        </p:nvGrpSpPr>
        <p:grpSpPr bwMode="auto">
          <a:xfrm>
            <a:off x="4724400" y="1828800"/>
            <a:ext cx="4191000" cy="4114800"/>
            <a:chOff x="2880" y="1152"/>
            <a:chExt cx="2640" cy="2592"/>
          </a:xfrm>
        </p:grpSpPr>
        <p:grpSp>
          <p:nvGrpSpPr>
            <p:cNvPr id="31778" name="Group 34"/>
            <p:cNvGrpSpPr>
              <a:grpSpLocks/>
            </p:cNvGrpSpPr>
            <p:nvPr/>
          </p:nvGrpSpPr>
          <p:grpSpPr bwMode="auto">
            <a:xfrm>
              <a:off x="2928" y="1152"/>
              <a:ext cx="2542" cy="2592"/>
              <a:chOff x="2928" y="1151"/>
              <a:chExt cx="2542" cy="2592"/>
            </a:xfrm>
          </p:grpSpPr>
          <p:sp>
            <p:nvSpPr>
              <p:cNvPr id="31749" name="Rectangle 5"/>
              <p:cNvSpPr>
                <a:spLocks noChangeArrowheads="1"/>
              </p:cNvSpPr>
              <p:nvPr/>
            </p:nvSpPr>
            <p:spPr bwMode="auto">
              <a:xfrm>
                <a:off x="4623" y="2879"/>
                <a:ext cx="847"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1089025">
                  <a:spcBef>
                    <a:spcPct val="20000"/>
                  </a:spcBef>
                  <a:buClr>
                    <a:schemeClr val="tx2"/>
                  </a:buClr>
                  <a:buSzPct val="70000"/>
                  <a:buFont typeface="Wingdings" panose="05000000000000000000" pitchFamily="2" charset="2"/>
                  <a:buChar char="¡"/>
                  <a:defRPr sz="2500">
                    <a:solidFill>
                      <a:schemeClr val="tx1"/>
                    </a:solidFill>
                    <a:latin typeface="Verdana" panose="020B0604030504040204" pitchFamily="34" charset="0"/>
                    <a:cs typeface="Arial" panose="020B0604020202020204" pitchFamily="34" charset="0"/>
                  </a:defRPr>
                </a:lvl1pPr>
                <a:lvl2pPr defTabSz="1089025">
                  <a:spcBef>
                    <a:spcPct val="20000"/>
                  </a:spcBef>
                  <a:buClr>
                    <a:schemeClr val="accent2"/>
                  </a:buClr>
                  <a:buSzPct val="70000"/>
                  <a:buFont typeface="Wingdings" panose="05000000000000000000" pitchFamily="2" charset="2"/>
                  <a:buChar char="l"/>
                  <a:defRPr sz="2100">
                    <a:solidFill>
                      <a:schemeClr val="tx1"/>
                    </a:solidFill>
                    <a:latin typeface="Verdana" panose="020B0604030504040204" pitchFamily="34" charset="0"/>
                    <a:cs typeface="Arial" panose="020B0604020202020204" pitchFamily="34" charset="0"/>
                  </a:defRPr>
                </a:lvl2pPr>
                <a:lvl3pPr defTabSz="1089025">
                  <a:spcBef>
                    <a:spcPct val="20000"/>
                  </a:spcBef>
                  <a:buClr>
                    <a:schemeClr val="tx2"/>
                  </a:buClr>
                  <a:buSzPct val="65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3pPr>
                <a:lvl4pPr defTabSz="1089025">
                  <a:spcBef>
                    <a:spcPct val="20000"/>
                  </a:spcBef>
                  <a:buClr>
                    <a:schemeClr val="accent2"/>
                  </a:buClr>
                  <a:buSzPct val="70000"/>
                  <a:buFont typeface="Wingdings" panose="05000000000000000000" pitchFamily="2" charset="2"/>
                  <a:buChar char="l"/>
                  <a:defRPr sz="1700">
                    <a:solidFill>
                      <a:schemeClr val="tx1"/>
                    </a:solidFill>
                    <a:latin typeface="Verdana" panose="020B0604030504040204" pitchFamily="34" charset="0"/>
                    <a:cs typeface="Arial" panose="020B0604020202020204" pitchFamily="34" charset="0"/>
                  </a:defRPr>
                </a:lvl4pPr>
                <a:lvl5pPr defTabSz="1089025">
                  <a:spcBef>
                    <a:spcPct val="20000"/>
                  </a:spcBef>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5pPr>
                <a:lvl6pPr defTabSz="1089025"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6pPr>
                <a:lvl7pPr defTabSz="1089025"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7pPr>
                <a:lvl8pPr defTabSz="1089025"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8pPr>
                <a:lvl9pPr defTabSz="1089025"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9pPr>
              </a:lstStyle>
              <a:p>
                <a:pPr algn="ctr">
                  <a:buFont typeface="Wingdings" panose="05000000000000000000" pitchFamily="2" charset="2"/>
                  <a:buNone/>
                </a:pPr>
                <a:r>
                  <a:rPr lang="en-US" altLang="en-US" sz="1600" dirty="0"/>
                  <a:t>Correct Decision</a:t>
                </a:r>
              </a:p>
              <a:p>
                <a:pPr algn="ctr">
                  <a:buFont typeface="Wingdings" panose="05000000000000000000" pitchFamily="2" charset="2"/>
                  <a:buNone/>
                </a:pPr>
                <a:r>
                  <a:rPr lang="en-US" altLang="en-US" sz="1400" dirty="0"/>
                  <a:t>(Power=1-</a:t>
                </a:r>
                <a:r>
                  <a:rPr lang="el-GR" altLang="en-US" sz="1400" dirty="0"/>
                  <a:t>β</a:t>
                </a:r>
                <a:r>
                  <a:rPr lang="en-US" altLang="en-US" sz="1400" dirty="0"/>
                  <a:t>)</a:t>
                </a:r>
                <a:endParaRPr lang="el-GR" altLang="en-US" sz="1400" dirty="0"/>
              </a:p>
              <a:p>
                <a:pPr algn="ctr">
                  <a:buFont typeface="Wingdings" panose="05000000000000000000" pitchFamily="2" charset="2"/>
                  <a:buNone/>
                </a:pPr>
                <a:endParaRPr lang="en-US" altLang="en-US" sz="1600" dirty="0"/>
              </a:p>
            </p:txBody>
          </p:sp>
          <p:sp>
            <p:nvSpPr>
              <p:cNvPr id="31750" name="Rectangle 6"/>
              <p:cNvSpPr>
                <a:spLocks noChangeArrowheads="1"/>
              </p:cNvSpPr>
              <p:nvPr/>
            </p:nvSpPr>
            <p:spPr bwMode="auto">
              <a:xfrm>
                <a:off x="3775" y="2879"/>
                <a:ext cx="848"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0000"/>
                  <a:buFont typeface="Wingdings" panose="05000000000000000000" pitchFamily="2" charset="2"/>
                  <a:buChar char="¡"/>
                  <a:defRPr sz="2500">
                    <a:solidFill>
                      <a:schemeClr val="tx1"/>
                    </a:solidFill>
                    <a:latin typeface="Verdana" panose="020B0604030504040204" pitchFamily="34" charset="0"/>
                    <a:cs typeface="Arial" panose="020B0604020202020204" pitchFamily="34" charset="0"/>
                  </a:defRPr>
                </a:lvl1pPr>
                <a:lvl2pPr>
                  <a:spcBef>
                    <a:spcPct val="20000"/>
                  </a:spcBef>
                  <a:buClr>
                    <a:schemeClr val="accent2"/>
                  </a:buClr>
                  <a:buSzPct val="70000"/>
                  <a:buFont typeface="Wingdings" panose="05000000000000000000" pitchFamily="2" charset="2"/>
                  <a:buChar char="l"/>
                  <a:defRPr sz="2100">
                    <a:solidFill>
                      <a:schemeClr val="tx1"/>
                    </a:solidFill>
                    <a:latin typeface="Verdana" panose="020B0604030504040204" pitchFamily="34" charset="0"/>
                    <a:cs typeface="Arial" panose="020B0604020202020204" pitchFamily="34" charset="0"/>
                  </a:defRPr>
                </a:lvl2pPr>
                <a:lvl3pPr>
                  <a:spcBef>
                    <a:spcPct val="20000"/>
                  </a:spcBef>
                  <a:buClr>
                    <a:schemeClr val="tx2"/>
                  </a:buClr>
                  <a:buSzPct val="65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3pPr>
                <a:lvl4pPr>
                  <a:spcBef>
                    <a:spcPct val="20000"/>
                  </a:spcBef>
                  <a:buClr>
                    <a:schemeClr val="accent2"/>
                  </a:buClr>
                  <a:buSzPct val="70000"/>
                  <a:buFont typeface="Wingdings" panose="05000000000000000000" pitchFamily="2" charset="2"/>
                  <a:buChar char="l"/>
                  <a:defRPr sz="1700">
                    <a:solidFill>
                      <a:schemeClr val="tx1"/>
                    </a:solidFill>
                    <a:latin typeface="Verdana" panose="020B0604030504040204" pitchFamily="34" charset="0"/>
                    <a:cs typeface="Arial" panose="020B0604020202020204" pitchFamily="34" charset="0"/>
                  </a:defRPr>
                </a:lvl4pPr>
                <a:lvl5pPr>
                  <a:spcBef>
                    <a:spcPct val="20000"/>
                  </a:spcBef>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5pPr>
                <a:lvl6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6pPr>
                <a:lvl7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7pPr>
                <a:lvl8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8pPr>
                <a:lvl9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9pPr>
              </a:lstStyle>
              <a:p>
                <a:pPr algn="ctr">
                  <a:buFont typeface="Wingdings" panose="05000000000000000000" pitchFamily="2" charset="2"/>
                  <a:buNone/>
                </a:pPr>
                <a:r>
                  <a:rPr lang="en-US" altLang="en-US" sz="1600" dirty="0"/>
                  <a:t>Type I Error</a:t>
                </a:r>
              </a:p>
              <a:p>
                <a:pPr algn="ctr">
                  <a:buFont typeface="Wingdings" panose="05000000000000000000" pitchFamily="2" charset="2"/>
                  <a:buNone/>
                </a:pPr>
                <a:r>
                  <a:rPr lang="en-US" altLang="en-US" sz="1600" dirty="0"/>
                  <a:t>(</a:t>
                </a:r>
                <a:r>
                  <a:rPr lang="el-GR" altLang="en-US" sz="1600" dirty="0"/>
                  <a:t>α</a:t>
                </a:r>
                <a:r>
                  <a:rPr lang="en-US" altLang="en-US" sz="1600" dirty="0"/>
                  <a:t>)</a:t>
                </a:r>
                <a:endParaRPr lang="el-GR" altLang="en-US" sz="1600" dirty="0"/>
              </a:p>
            </p:txBody>
          </p:sp>
          <p:sp>
            <p:nvSpPr>
              <p:cNvPr id="31751" name="Rectangle 7"/>
              <p:cNvSpPr>
                <a:spLocks noChangeArrowheads="1"/>
              </p:cNvSpPr>
              <p:nvPr/>
            </p:nvSpPr>
            <p:spPr bwMode="auto">
              <a:xfrm>
                <a:off x="2928" y="2879"/>
                <a:ext cx="847"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0000"/>
                  <a:buFont typeface="Wingdings" panose="05000000000000000000" pitchFamily="2" charset="2"/>
                  <a:buChar char="¡"/>
                  <a:defRPr sz="2500">
                    <a:solidFill>
                      <a:schemeClr val="tx1"/>
                    </a:solidFill>
                    <a:latin typeface="Verdana" panose="020B0604030504040204" pitchFamily="34" charset="0"/>
                    <a:cs typeface="Arial" panose="020B0604020202020204" pitchFamily="34" charset="0"/>
                  </a:defRPr>
                </a:lvl1pPr>
                <a:lvl2pPr>
                  <a:spcBef>
                    <a:spcPct val="20000"/>
                  </a:spcBef>
                  <a:buClr>
                    <a:schemeClr val="accent2"/>
                  </a:buClr>
                  <a:buSzPct val="70000"/>
                  <a:buFont typeface="Wingdings" panose="05000000000000000000" pitchFamily="2" charset="2"/>
                  <a:buChar char="l"/>
                  <a:defRPr sz="2100">
                    <a:solidFill>
                      <a:schemeClr val="tx1"/>
                    </a:solidFill>
                    <a:latin typeface="Verdana" panose="020B0604030504040204" pitchFamily="34" charset="0"/>
                    <a:cs typeface="Arial" panose="020B0604020202020204" pitchFamily="34" charset="0"/>
                  </a:defRPr>
                </a:lvl2pPr>
                <a:lvl3pPr>
                  <a:spcBef>
                    <a:spcPct val="20000"/>
                  </a:spcBef>
                  <a:buClr>
                    <a:schemeClr val="tx2"/>
                  </a:buClr>
                  <a:buSzPct val="65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3pPr>
                <a:lvl4pPr>
                  <a:spcBef>
                    <a:spcPct val="20000"/>
                  </a:spcBef>
                  <a:buClr>
                    <a:schemeClr val="accent2"/>
                  </a:buClr>
                  <a:buSzPct val="70000"/>
                  <a:buFont typeface="Wingdings" panose="05000000000000000000" pitchFamily="2" charset="2"/>
                  <a:buChar char="l"/>
                  <a:defRPr sz="1700">
                    <a:solidFill>
                      <a:schemeClr val="tx1"/>
                    </a:solidFill>
                    <a:latin typeface="Verdana" panose="020B0604030504040204" pitchFamily="34" charset="0"/>
                    <a:cs typeface="Arial" panose="020B0604020202020204" pitchFamily="34" charset="0"/>
                  </a:defRPr>
                </a:lvl4pPr>
                <a:lvl5pPr>
                  <a:spcBef>
                    <a:spcPct val="20000"/>
                  </a:spcBef>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5pPr>
                <a:lvl6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6pPr>
                <a:lvl7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7pPr>
                <a:lvl8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8pPr>
                <a:lvl9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9pPr>
              </a:lstStyle>
              <a:p>
                <a:pPr algn="ctr">
                  <a:buFont typeface="Wingdings" panose="05000000000000000000" pitchFamily="2" charset="2"/>
                  <a:buNone/>
                </a:pPr>
                <a:r>
                  <a:rPr lang="en-US" altLang="en-US" sz="1600"/>
                  <a:t>Reject H</a:t>
                </a:r>
                <a:r>
                  <a:rPr lang="en-US" altLang="en-US" sz="1600" baseline="-25000"/>
                  <a:t>0</a:t>
                </a:r>
              </a:p>
            </p:txBody>
          </p:sp>
          <p:sp>
            <p:nvSpPr>
              <p:cNvPr id="31752" name="Rectangle 8"/>
              <p:cNvSpPr>
                <a:spLocks noChangeArrowheads="1"/>
              </p:cNvSpPr>
              <p:nvPr/>
            </p:nvSpPr>
            <p:spPr bwMode="auto">
              <a:xfrm>
                <a:off x="4623" y="2015"/>
                <a:ext cx="847"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0000"/>
                  <a:buFont typeface="Wingdings" panose="05000000000000000000" pitchFamily="2" charset="2"/>
                  <a:buChar char="¡"/>
                  <a:defRPr sz="2500">
                    <a:solidFill>
                      <a:schemeClr val="tx1"/>
                    </a:solidFill>
                    <a:latin typeface="Verdana" panose="020B0604030504040204" pitchFamily="34" charset="0"/>
                    <a:cs typeface="Arial" panose="020B0604020202020204" pitchFamily="34" charset="0"/>
                  </a:defRPr>
                </a:lvl1pPr>
                <a:lvl2pPr>
                  <a:spcBef>
                    <a:spcPct val="20000"/>
                  </a:spcBef>
                  <a:buClr>
                    <a:schemeClr val="accent2"/>
                  </a:buClr>
                  <a:buSzPct val="70000"/>
                  <a:buFont typeface="Wingdings" panose="05000000000000000000" pitchFamily="2" charset="2"/>
                  <a:buChar char="l"/>
                  <a:defRPr sz="2100">
                    <a:solidFill>
                      <a:schemeClr val="tx1"/>
                    </a:solidFill>
                    <a:latin typeface="Verdana" panose="020B0604030504040204" pitchFamily="34" charset="0"/>
                    <a:cs typeface="Arial" panose="020B0604020202020204" pitchFamily="34" charset="0"/>
                  </a:defRPr>
                </a:lvl2pPr>
                <a:lvl3pPr>
                  <a:spcBef>
                    <a:spcPct val="20000"/>
                  </a:spcBef>
                  <a:buClr>
                    <a:schemeClr val="tx2"/>
                  </a:buClr>
                  <a:buSzPct val="65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3pPr>
                <a:lvl4pPr>
                  <a:spcBef>
                    <a:spcPct val="20000"/>
                  </a:spcBef>
                  <a:buClr>
                    <a:schemeClr val="accent2"/>
                  </a:buClr>
                  <a:buSzPct val="70000"/>
                  <a:buFont typeface="Wingdings" panose="05000000000000000000" pitchFamily="2" charset="2"/>
                  <a:buChar char="l"/>
                  <a:defRPr sz="1700">
                    <a:solidFill>
                      <a:schemeClr val="tx1"/>
                    </a:solidFill>
                    <a:latin typeface="Verdana" panose="020B0604030504040204" pitchFamily="34" charset="0"/>
                    <a:cs typeface="Arial" panose="020B0604020202020204" pitchFamily="34" charset="0"/>
                  </a:defRPr>
                </a:lvl4pPr>
                <a:lvl5pPr>
                  <a:spcBef>
                    <a:spcPct val="20000"/>
                  </a:spcBef>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5pPr>
                <a:lvl6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6pPr>
                <a:lvl7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7pPr>
                <a:lvl8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8pPr>
                <a:lvl9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9pPr>
              </a:lstStyle>
              <a:p>
                <a:pPr algn="ctr">
                  <a:buFont typeface="Wingdings" panose="05000000000000000000" pitchFamily="2" charset="2"/>
                  <a:buNone/>
                </a:pPr>
                <a:r>
                  <a:rPr lang="en-US" altLang="en-US" sz="1600" dirty="0"/>
                  <a:t>Type II Error</a:t>
                </a:r>
              </a:p>
              <a:p>
                <a:pPr algn="ctr">
                  <a:buFont typeface="Wingdings" panose="05000000000000000000" pitchFamily="2" charset="2"/>
                  <a:buNone/>
                </a:pPr>
                <a:r>
                  <a:rPr lang="en-US" altLang="en-US" sz="1600" dirty="0"/>
                  <a:t>(</a:t>
                </a:r>
                <a:r>
                  <a:rPr lang="el-GR" altLang="en-US" sz="1600" dirty="0"/>
                  <a:t>β</a:t>
                </a:r>
                <a:r>
                  <a:rPr lang="en-US" altLang="en-US" sz="1600" dirty="0"/>
                  <a:t>)</a:t>
                </a:r>
                <a:endParaRPr lang="el-GR" altLang="en-US" sz="1600" dirty="0"/>
              </a:p>
            </p:txBody>
          </p:sp>
          <p:sp>
            <p:nvSpPr>
              <p:cNvPr id="31753" name="Rectangle 9"/>
              <p:cNvSpPr>
                <a:spLocks noChangeArrowheads="1"/>
              </p:cNvSpPr>
              <p:nvPr/>
            </p:nvSpPr>
            <p:spPr bwMode="auto">
              <a:xfrm>
                <a:off x="3775" y="2015"/>
                <a:ext cx="848"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0000"/>
                  <a:buFont typeface="Wingdings" panose="05000000000000000000" pitchFamily="2" charset="2"/>
                  <a:buChar char="¡"/>
                  <a:defRPr sz="2500">
                    <a:solidFill>
                      <a:schemeClr val="tx1"/>
                    </a:solidFill>
                    <a:latin typeface="Verdana" panose="020B0604030504040204" pitchFamily="34" charset="0"/>
                    <a:cs typeface="Arial" panose="020B0604020202020204" pitchFamily="34" charset="0"/>
                  </a:defRPr>
                </a:lvl1pPr>
                <a:lvl2pPr>
                  <a:spcBef>
                    <a:spcPct val="20000"/>
                  </a:spcBef>
                  <a:buClr>
                    <a:schemeClr val="accent2"/>
                  </a:buClr>
                  <a:buSzPct val="70000"/>
                  <a:buFont typeface="Wingdings" panose="05000000000000000000" pitchFamily="2" charset="2"/>
                  <a:buChar char="l"/>
                  <a:defRPr sz="2100">
                    <a:solidFill>
                      <a:schemeClr val="tx1"/>
                    </a:solidFill>
                    <a:latin typeface="Verdana" panose="020B0604030504040204" pitchFamily="34" charset="0"/>
                    <a:cs typeface="Arial" panose="020B0604020202020204" pitchFamily="34" charset="0"/>
                  </a:defRPr>
                </a:lvl2pPr>
                <a:lvl3pPr>
                  <a:spcBef>
                    <a:spcPct val="20000"/>
                  </a:spcBef>
                  <a:buClr>
                    <a:schemeClr val="tx2"/>
                  </a:buClr>
                  <a:buSzPct val="65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3pPr>
                <a:lvl4pPr>
                  <a:spcBef>
                    <a:spcPct val="20000"/>
                  </a:spcBef>
                  <a:buClr>
                    <a:schemeClr val="accent2"/>
                  </a:buClr>
                  <a:buSzPct val="70000"/>
                  <a:buFont typeface="Wingdings" panose="05000000000000000000" pitchFamily="2" charset="2"/>
                  <a:buChar char="l"/>
                  <a:defRPr sz="1700">
                    <a:solidFill>
                      <a:schemeClr val="tx1"/>
                    </a:solidFill>
                    <a:latin typeface="Verdana" panose="020B0604030504040204" pitchFamily="34" charset="0"/>
                    <a:cs typeface="Arial" panose="020B0604020202020204" pitchFamily="34" charset="0"/>
                  </a:defRPr>
                </a:lvl4pPr>
                <a:lvl5pPr>
                  <a:spcBef>
                    <a:spcPct val="20000"/>
                  </a:spcBef>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5pPr>
                <a:lvl6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6pPr>
                <a:lvl7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7pPr>
                <a:lvl8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8pPr>
                <a:lvl9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9pPr>
              </a:lstStyle>
              <a:p>
                <a:pPr algn="ctr">
                  <a:buFont typeface="Wingdings" panose="05000000000000000000" pitchFamily="2" charset="2"/>
                  <a:buNone/>
                </a:pPr>
                <a:r>
                  <a:rPr lang="en-US" altLang="en-US" sz="1600" dirty="0"/>
                  <a:t>Correct</a:t>
                </a:r>
              </a:p>
              <a:p>
                <a:pPr algn="ctr">
                  <a:buFont typeface="Wingdings" panose="05000000000000000000" pitchFamily="2" charset="2"/>
                  <a:buNone/>
                </a:pPr>
                <a:r>
                  <a:rPr lang="en-US" altLang="en-US" sz="1600" dirty="0"/>
                  <a:t>(1-</a:t>
                </a:r>
                <a:r>
                  <a:rPr lang="el-GR" altLang="en-US" sz="1600" dirty="0"/>
                  <a:t>α</a:t>
                </a:r>
                <a:r>
                  <a:rPr lang="en-US" altLang="en-US" sz="1600" dirty="0"/>
                  <a:t>)</a:t>
                </a:r>
                <a:endParaRPr lang="el-GR" altLang="en-US" sz="1600" dirty="0"/>
              </a:p>
            </p:txBody>
          </p:sp>
          <p:sp>
            <p:nvSpPr>
              <p:cNvPr id="31754" name="Rectangle 10"/>
              <p:cNvSpPr>
                <a:spLocks noChangeArrowheads="1"/>
              </p:cNvSpPr>
              <p:nvPr/>
            </p:nvSpPr>
            <p:spPr bwMode="auto">
              <a:xfrm>
                <a:off x="2928" y="2015"/>
                <a:ext cx="847"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0000"/>
                  <a:buFont typeface="Wingdings" panose="05000000000000000000" pitchFamily="2" charset="2"/>
                  <a:buChar char="¡"/>
                  <a:defRPr sz="2500">
                    <a:solidFill>
                      <a:schemeClr val="tx1"/>
                    </a:solidFill>
                    <a:latin typeface="Verdana" panose="020B0604030504040204" pitchFamily="34" charset="0"/>
                    <a:cs typeface="Arial" panose="020B0604020202020204" pitchFamily="34" charset="0"/>
                  </a:defRPr>
                </a:lvl1pPr>
                <a:lvl2pPr>
                  <a:spcBef>
                    <a:spcPct val="20000"/>
                  </a:spcBef>
                  <a:buClr>
                    <a:schemeClr val="accent2"/>
                  </a:buClr>
                  <a:buSzPct val="70000"/>
                  <a:buFont typeface="Wingdings" panose="05000000000000000000" pitchFamily="2" charset="2"/>
                  <a:buChar char="l"/>
                  <a:defRPr sz="2100">
                    <a:solidFill>
                      <a:schemeClr val="tx1"/>
                    </a:solidFill>
                    <a:latin typeface="Verdana" panose="020B0604030504040204" pitchFamily="34" charset="0"/>
                    <a:cs typeface="Arial" panose="020B0604020202020204" pitchFamily="34" charset="0"/>
                  </a:defRPr>
                </a:lvl2pPr>
                <a:lvl3pPr>
                  <a:spcBef>
                    <a:spcPct val="20000"/>
                  </a:spcBef>
                  <a:buClr>
                    <a:schemeClr val="tx2"/>
                  </a:buClr>
                  <a:buSzPct val="65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3pPr>
                <a:lvl4pPr>
                  <a:spcBef>
                    <a:spcPct val="20000"/>
                  </a:spcBef>
                  <a:buClr>
                    <a:schemeClr val="accent2"/>
                  </a:buClr>
                  <a:buSzPct val="70000"/>
                  <a:buFont typeface="Wingdings" panose="05000000000000000000" pitchFamily="2" charset="2"/>
                  <a:buChar char="l"/>
                  <a:defRPr sz="1700">
                    <a:solidFill>
                      <a:schemeClr val="tx1"/>
                    </a:solidFill>
                    <a:latin typeface="Verdana" panose="020B0604030504040204" pitchFamily="34" charset="0"/>
                    <a:cs typeface="Arial" panose="020B0604020202020204" pitchFamily="34" charset="0"/>
                  </a:defRPr>
                </a:lvl4pPr>
                <a:lvl5pPr>
                  <a:spcBef>
                    <a:spcPct val="20000"/>
                  </a:spcBef>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5pPr>
                <a:lvl6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6pPr>
                <a:lvl7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7pPr>
                <a:lvl8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8pPr>
                <a:lvl9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9pPr>
              </a:lstStyle>
              <a:p>
                <a:pPr algn="ctr">
                  <a:buFont typeface="Wingdings" panose="05000000000000000000" pitchFamily="2" charset="2"/>
                  <a:buNone/>
                </a:pPr>
                <a:r>
                  <a:rPr lang="en-US" altLang="en-US" sz="1600"/>
                  <a:t>Retain H</a:t>
                </a:r>
                <a:r>
                  <a:rPr lang="en-US" altLang="en-US" sz="1600" baseline="-25000"/>
                  <a:t>0</a:t>
                </a:r>
              </a:p>
            </p:txBody>
          </p:sp>
          <p:sp>
            <p:nvSpPr>
              <p:cNvPr id="31755" name="Rectangle 11"/>
              <p:cNvSpPr>
                <a:spLocks noChangeArrowheads="1"/>
              </p:cNvSpPr>
              <p:nvPr/>
            </p:nvSpPr>
            <p:spPr bwMode="auto">
              <a:xfrm>
                <a:off x="4623" y="1151"/>
                <a:ext cx="847"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976313">
                  <a:spcBef>
                    <a:spcPct val="20000"/>
                  </a:spcBef>
                  <a:buClr>
                    <a:schemeClr val="tx2"/>
                  </a:buClr>
                  <a:buSzPct val="70000"/>
                  <a:buFont typeface="Wingdings" panose="05000000000000000000" pitchFamily="2" charset="2"/>
                  <a:buChar char="¡"/>
                  <a:defRPr sz="2500">
                    <a:solidFill>
                      <a:schemeClr val="tx1"/>
                    </a:solidFill>
                    <a:latin typeface="Verdana" panose="020B0604030504040204" pitchFamily="34" charset="0"/>
                    <a:cs typeface="Arial" panose="020B0604020202020204" pitchFamily="34" charset="0"/>
                  </a:defRPr>
                </a:lvl1pPr>
                <a:lvl2pPr defTabSz="976313">
                  <a:spcBef>
                    <a:spcPct val="20000"/>
                  </a:spcBef>
                  <a:buClr>
                    <a:schemeClr val="accent2"/>
                  </a:buClr>
                  <a:buSzPct val="70000"/>
                  <a:buFont typeface="Wingdings" panose="05000000000000000000" pitchFamily="2" charset="2"/>
                  <a:buChar char="l"/>
                  <a:defRPr sz="2100">
                    <a:solidFill>
                      <a:schemeClr val="tx1"/>
                    </a:solidFill>
                    <a:latin typeface="Verdana" panose="020B0604030504040204" pitchFamily="34" charset="0"/>
                    <a:cs typeface="Arial" panose="020B0604020202020204" pitchFamily="34" charset="0"/>
                  </a:defRPr>
                </a:lvl2pPr>
                <a:lvl3pPr defTabSz="976313">
                  <a:spcBef>
                    <a:spcPct val="20000"/>
                  </a:spcBef>
                  <a:buClr>
                    <a:schemeClr val="tx2"/>
                  </a:buClr>
                  <a:buSzPct val="65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3pPr>
                <a:lvl4pPr defTabSz="976313">
                  <a:spcBef>
                    <a:spcPct val="20000"/>
                  </a:spcBef>
                  <a:buClr>
                    <a:schemeClr val="accent2"/>
                  </a:buClr>
                  <a:buSzPct val="70000"/>
                  <a:buFont typeface="Wingdings" panose="05000000000000000000" pitchFamily="2" charset="2"/>
                  <a:buChar char="l"/>
                  <a:defRPr sz="1700">
                    <a:solidFill>
                      <a:schemeClr val="tx1"/>
                    </a:solidFill>
                    <a:latin typeface="Verdana" panose="020B0604030504040204" pitchFamily="34" charset="0"/>
                    <a:cs typeface="Arial" panose="020B0604020202020204" pitchFamily="34" charset="0"/>
                  </a:defRPr>
                </a:lvl4pPr>
                <a:lvl5pPr defTabSz="976313">
                  <a:spcBef>
                    <a:spcPct val="20000"/>
                  </a:spcBef>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5pPr>
                <a:lvl6pPr defTabSz="976313"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6pPr>
                <a:lvl7pPr defTabSz="976313"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7pPr>
                <a:lvl8pPr defTabSz="976313"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8pPr>
                <a:lvl9pPr defTabSz="976313"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9pPr>
              </a:lstStyle>
              <a:p>
                <a:pPr algn="ctr">
                  <a:buFont typeface="Wingdings" panose="05000000000000000000" pitchFamily="2" charset="2"/>
                  <a:buNone/>
                </a:pPr>
                <a:r>
                  <a:rPr lang="en-US" altLang="en-US" sz="1600" i="1"/>
                  <a:t>H</a:t>
                </a:r>
                <a:r>
                  <a:rPr lang="en-US" altLang="en-US" sz="1600" i="1" baseline="-25000"/>
                  <a:t>0</a:t>
                </a:r>
                <a:r>
                  <a:rPr lang="en-US" altLang="en-US" sz="1600" i="1"/>
                  <a:t> is False</a:t>
                </a:r>
              </a:p>
            </p:txBody>
          </p:sp>
          <p:sp>
            <p:nvSpPr>
              <p:cNvPr id="31756" name="Rectangle 12"/>
              <p:cNvSpPr>
                <a:spLocks noChangeArrowheads="1"/>
              </p:cNvSpPr>
              <p:nvPr/>
            </p:nvSpPr>
            <p:spPr bwMode="auto">
              <a:xfrm>
                <a:off x="3775" y="1151"/>
                <a:ext cx="848"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0000"/>
                  <a:buFont typeface="Wingdings" panose="05000000000000000000" pitchFamily="2" charset="2"/>
                  <a:buChar char="¡"/>
                  <a:defRPr sz="2500">
                    <a:solidFill>
                      <a:schemeClr val="tx1"/>
                    </a:solidFill>
                    <a:latin typeface="Verdana" panose="020B0604030504040204" pitchFamily="34" charset="0"/>
                    <a:cs typeface="Arial" panose="020B0604020202020204" pitchFamily="34" charset="0"/>
                  </a:defRPr>
                </a:lvl1pPr>
                <a:lvl2pPr>
                  <a:spcBef>
                    <a:spcPct val="20000"/>
                  </a:spcBef>
                  <a:buClr>
                    <a:schemeClr val="accent2"/>
                  </a:buClr>
                  <a:buSzPct val="70000"/>
                  <a:buFont typeface="Wingdings" panose="05000000000000000000" pitchFamily="2" charset="2"/>
                  <a:buChar char="l"/>
                  <a:defRPr sz="2100">
                    <a:solidFill>
                      <a:schemeClr val="tx1"/>
                    </a:solidFill>
                    <a:latin typeface="Verdana" panose="020B0604030504040204" pitchFamily="34" charset="0"/>
                    <a:cs typeface="Arial" panose="020B0604020202020204" pitchFamily="34" charset="0"/>
                  </a:defRPr>
                </a:lvl2pPr>
                <a:lvl3pPr>
                  <a:spcBef>
                    <a:spcPct val="20000"/>
                  </a:spcBef>
                  <a:buClr>
                    <a:schemeClr val="tx2"/>
                  </a:buClr>
                  <a:buSzPct val="65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3pPr>
                <a:lvl4pPr>
                  <a:spcBef>
                    <a:spcPct val="20000"/>
                  </a:spcBef>
                  <a:buClr>
                    <a:schemeClr val="accent2"/>
                  </a:buClr>
                  <a:buSzPct val="70000"/>
                  <a:buFont typeface="Wingdings" panose="05000000000000000000" pitchFamily="2" charset="2"/>
                  <a:buChar char="l"/>
                  <a:defRPr sz="1700">
                    <a:solidFill>
                      <a:schemeClr val="tx1"/>
                    </a:solidFill>
                    <a:latin typeface="Verdana" panose="020B0604030504040204" pitchFamily="34" charset="0"/>
                    <a:cs typeface="Arial" panose="020B0604020202020204" pitchFamily="34" charset="0"/>
                  </a:defRPr>
                </a:lvl4pPr>
                <a:lvl5pPr>
                  <a:spcBef>
                    <a:spcPct val="20000"/>
                  </a:spcBef>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5pPr>
                <a:lvl6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6pPr>
                <a:lvl7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7pPr>
                <a:lvl8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8pPr>
                <a:lvl9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9pPr>
              </a:lstStyle>
              <a:p>
                <a:pPr algn="ctr">
                  <a:buFont typeface="Wingdings" panose="05000000000000000000" pitchFamily="2" charset="2"/>
                  <a:buNone/>
                </a:pPr>
                <a:r>
                  <a:rPr lang="en-US" altLang="en-US" sz="1600" i="1"/>
                  <a:t>H</a:t>
                </a:r>
                <a:r>
                  <a:rPr lang="en-US" altLang="en-US" sz="1600" i="1" baseline="-25000"/>
                  <a:t>0</a:t>
                </a:r>
                <a:r>
                  <a:rPr lang="en-US" altLang="en-US" sz="1600" i="1"/>
                  <a:t> is True</a:t>
                </a:r>
                <a:endParaRPr lang="en-US" altLang="en-US" sz="1600"/>
              </a:p>
            </p:txBody>
          </p:sp>
          <p:sp>
            <p:nvSpPr>
              <p:cNvPr id="31757" name="Rectangle 13"/>
              <p:cNvSpPr>
                <a:spLocks noChangeArrowheads="1"/>
              </p:cNvSpPr>
              <p:nvPr/>
            </p:nvSpPr>
            <p:spPr bwMode="auto">
              <a:xfrm>
                <a:off x="2928" y="1151"/>
                <a:ext cx="847"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0000"/>
                  <a:buFont typeface="Wingdings" panose="05000000000000000000" pitchFamily="2" charset="2"/>
                  <a:buChar char="¡"/>
                  <a:defRPr sz="2500">
                    <a:solidFill>
                      <a:schemeClr val="tx1"/>
                    </a:solidFill>
                    <a:latin typeface="Verdana" panose="020B0604030504040204" pitchFamily="34" charset="0"/>
                    <a:cs typeface="Arial" panose="020B0604020202020204" pitchFamily="34" charset="0"/>
                  </a:defRPr>
                </a:lvl1pPr>
                <a:lvl2pPr>
                  <a:spcBef>
                    <a:spcPct val="20000"/>
                  </a:spcBef>
                  <a:buClr>
                    <a:schemeClr val="accent2"/>
                  </a:buClr>
                  <a:buSzPct val="70000"/>
                  <a:buFont typeface="Wingdings" panose="05000000000000000000" pitchFamily="2" charset="2"/>
                  <a:buChar char="l"/>
                  <a:defRPr sz="2100">
                    <a:solidFill>
                      <a:schemeClr val="tx1"/>
                    </a:solidFill>
                    <a:latin typeface="Verdana" panose="020B0604030504040204" pitchFamily="34" charset="0"/>
                    <a:cs typeface="Arial" panose="020B0604020202020204" pitchFamily="34" charset="0"/>
                  </a:defRPr>
                </a:lvl2pPr>
                <a:lvl3pPr>
                  <a:spcBef>
                    <a:spcPct val="20000"/>
                  </a:spcBef>
                  <a:buClr>
                    <a:schemeClr val="tx2"/>
                  </a:buClr>
                  <a:buSzPct val="65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3pPr>
                <a:lvl4pPr>
                  <a:spcBef>
                    <a:spcPct val="20000"/>
                  </a:spcBef>
                  <a:buClr>
                    <a:schemeClr val="accent2"/>
                  </a:buClr>
                  <a:buSzPct val="70000"/>
                  <a:buFont typeface="Wingdings" panose="05000000000000000000" pitchFamily="2" charset="2"/>
                  <a:buChar char="l"/>
                  <a:defRPr sz="1700">
                    <a:solidFill>
                      <a:schemeClr val="tx1"/>
                    </a:solidFill>
                    <a:latin typeface="Verdana" panose="020B0604030504040204" pitchFamily="34" charset="0"/>
                    <a:cs typeface="Arial" panose="020B0604020202020204" pitchFamily="34" charset="0"/>
                  </a:defRPr>
                </a:lvl4pPr>
                <a:lvl5pPr>
                  <a:spcBef>
                    <a:spcPct val="20000"/>
                  </a:spcBef>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5pPr>
                <a:lvl6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6pPr>
                <a:lvl7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7pPr>
                <a:lvl8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8pPr>
                <a:lvl9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9pPr>
              </a:lstStyle>
              <a:p>
                <a:pPr algn="ctr">
                  <a:buFont typeface="Wingdings" panose="05000000000000000000" pitchFamily="2" charset="2"/>
                  <a:buNone/>
                </a:pPr>
                <a:endParaRPr lang="en-US" altLang="en-US" sz="1400"/>
              </a:p>
            </p:txBody>
          </p:sp>
          <p:sp>
            <p:nvSpPr>
              <p:cNvPr id="31758" name="Line 14"/>
              <p:cNvSpPr>
                <a:spLocks noChangeShapeType="1"/>
              </p:cNvSpPr>
              <p:nvPr/>
            </p:nvSpPr>
            <p:spPr bwMode="auto">
              <a:xfrm>
                <a:off x="2928" y="1151"/>
                <a:ext cx="84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59" name="Line 15"/>
              <p:cNvSpPr>
                <a:spLocks noChangeShapeType="1"/>
              </p:cNvSpPr>
              <p:nvPr/>
            </p:nvSpPr>
            <p:spPr bwMode="auto">
              <a:xfrm>
                <a:off x="2928" y="1151"/>
                <a:ext cx="0" cy="86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0" name="Line 16"/>
              <p:cNvSpPr>
                <a:spLocks noChangeShapeType="1"/>
              </p:cNvSpPr>
              <p:nvPr/>
            </p:nvSpPr>
            <p:spPr bwMode="auto">
              <a:xfrm>
                <a:off x="3775" y="1151"/>
                <a:ext cx="84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1" name="Line 17"/>
              <p:cNvSpPr>
                <a:spLocks noChangeShapeType="1"/>
              </p:cNvSpPr>
              <p:nvPr/>
            </p:nvSpPr>
            <p:spPr bwMode="auto">
              <a:xfrm>
                <a:off x="2928" y="2015"/>
                <a:ext cx="0" cy="86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2" name="Line 18"/>
              <p:cNvSpPr>
                <a:spLocks noChangeShapeType="1"/>
              </p:cNvSpPr>
              <p:nvPr/>
            </p:nvSpPr>
            <p:spPr bwMode="auto">
              <a:xfrm>
                <a:off x="4623" y="1151"/>
                <a:ext cx="84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3" name="Line 19"/>
              <p:cNvSpPr>
                <a:spLocks noChangeShapeType="1"/>
              </p:cNvSpPr>
              <p:nvPr/>
            </p:nvSpPr>
            <p:spPr bwMode="auto">
              <a:xfrm>
                <a:off x="5470" y="2015"/>
                <a:ext cx="0" cy="1728"/>
              </a:xfrm>
              <a:prstGeom prst="line">
                <a:avLst/>
              </a:prstGeom>
              <a:noFill/>
              <a:ln w="12700"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4" name="Line 20"/>
              <p:cNvSpPr>
                <a:spLocks noChangeShapeType="1"/>
              </p:cNvSpPr>
              <p:nvPr/>
            </p:nvSpPr>
            <p:spPr bwMode="auto">
              <a:xfrm>
                <a:off x="2928" y="2879"/>
                <a:ext cx="0" cy="86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5" name="Line 21"/>
              <p:cNvSpPr>
                <a:spLocks noChangeShapeType="1"/>
              </p:cNvSpPr>
              <p:nvPr/>
            </p:nvSpPr>
            <p:spPr bwMode="auto">
              <a:xfrm>
                <a:off x="3775" y="3743"/>
                <a:ext cx="1695" cy="0"/>
              </a:xfrm>
              <a:prstGeom prst="line">
                <a:avLst/>
              </a:prstGeom>
              <a:noFill/>
              <a:ln w="12700"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6" name="Line 22"/>
              <p:cNvSpPr>
                <a:spLocks noChangeShapeType="1"/>
              </p:cNvSpPr>
              <p:nvPr/>
            </p:nvSpPr>
            <p:spPr bwMode="auto">
              <a:xfrm>
                <a:off x="3775" y="2015"/>
                <a:ext cx="1695" cy="0"/>
              </a:xfrm>
              <a:prstGeom prst="line">
                <a:avLst/>
              </a:prstGeom>
              <a:noFill/>
              <a:ln w="12700"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7" name="Line 23"/>
              <p:cNvSpPr>
                <a:spLocks noChangeShapeType="1"/>
              </p:cNvSpPr>
              <p:nvPr/>
            </p:nvSpPr>
            <p:spPr bwMode="auto">
              <a:xfrm>
                <a:off x="3775" y="2015"/>
                <a:ext cx="0" cy="1728"/>
              </a:xfrm>
              <a:prstGeom prst="line">
                <a:avLst/>
              </a:prstGeom>
              <a:noFill/>
              <a:ln w="12700"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8" name="Line 24"/>
              <p:cNvSpPr>
                <a:spLocks noChangeShapeType="1"/>
              </p:cNvSpPr>
              <p:nvPr/>
            </p:nvSpPr>
            <p:spPr bwMode="auto">
              <a:xfrm>
                <a:off x="4623" y="2015"/>
                <a:ext cx="0" cy="172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9" name="Line 25"/>
              <p:cNvSpPr>
                <a:spLocks noChangeShapeType="1"/>
              </p:cNvSpPr>
              <p:nvPr/>
            </p:nvSpPr>
            <p:spPr bwMode="auto">
              <a:xfrm>
                <a:off x="5470" y="1151"/>
                <a:ext cx="0" cy="86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70" name="Line 26"/>
              <p:cNvSpPr>
                <a:spLocks noChangeShapeType="1"/>
              </p:cNvSpPr>
              <p:nvPr/>
            </p:nvSpPr>
            <p:spPr bwMode="auto">
              <a:xfrm>
                <a:off x="3775" y="2879"/>
                <a:ext cx="1695"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71" name="Line 27"/>
              <p:cNvSpPr>
                <a:spLocks noChangeShapeType="1"/>
              </p:cNvSpPr>
              <p:nvPr/>
            </p:nvSpPr>
            <p:spPr bwMode="auto">
              <a:xfrm>
                <a:off x="2928" y="3743"/>
                <a:ext cx="84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1773" name="Text Box 29"/>
            <p:cNvSpPr txBox="1">
              <a:spLocks noChangeArrowheads="1"/>
            </p:cNvSpPr>
            <p:nvPr/>
          </p:nvSpPr>
          <p:spPr bwMode="auto">
            <a:xfrm>
              <a:off x="2880" y="1536"/>
              <a:ext cx="960"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5000"/>
                </a:lnSpc>
                <a:spcBef>
                  <a:spcPct val="50000"/>
                </a:spcBef>
              </a:pPr>
              <a:r>
                <a:rPr lang="en-US" altLang="en-US" b="1"/>
                <a:t>Possible Decisions</a:t>
              </a:r>
            </a:p>
          </p:txBody>
        </p:sp>
        <p:sp>
          <p:nvSpPr>
            <p:cNvPr id="31774" name="Text Box 30"/>
            <p:cNvSpPr txBox="1">
              <a:spLocks noChangeArrowheads="1"/>
            </p:cNvSpPr>
            <p:nvPr/>
          </p:nvSpPr>
          <p:spPr bwMode="auto">
            <a:xfrm>
              <a:off x="3792" y="1200"/>
              <a:ext cx="17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True Situation</a:t>
              </a:r>
            </a:p>
          </p:txBody>
        </p:sp>
      </p:grpSp>
    </p:spTree>
    <p:extLst>
      <p:ext uri="{BB962C8B-B14F-4D97-AF65-F5344CB8AC3E}">
        <p14:creationId xmlns:p14="http://schemas.microsoft.com/office/powerpoint/2010/main" val="2938988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8D9D-D3C1-4DAA-B436-BEFD3422B5D2}"/>
              </a:ext>
            </a:extLst>
          </p:cNvPr>
          <p:cNvSpPr>
            <a:spLocks noGrp="1"/>
          </p:cNvSpPr>
          <p:nvPr>
            <p:ph type="title"/>
          </p:nvPr>
        </p:nvSpPr>
        <p:spPr/>
        <p:txBody>
          <a:bodyPr/>
          <a:lstStyle/>
          <a:p>
            <a:r>
              <a:rPr lang="en-US" dirty="0"/>
              <a:t>Type I and Type II errors</a:t>
            </a:r>
          </a:p>
        </p:txBody>
      </p:sp>
      <p:sp>
        <p:nvSpPr>
          <p:cNvPr id="3" name="Content Placeholder 2">
            <a:extLst>
              <a:ext uri="{FF2B5EF4-FFF2-40B4-BE49-F238E27FC236}">
                <a16:creationId xmlns:a16="http://schemas.microsoft.com/office/drawing/2014/main" id="{26D6B460-B981-4B54-A88A-87EEE4A0CFCA}"/>
              </a:ext>
            </a:extLst>
          </p:cNvPr>
          <p:cNvSpPr>
            <a:spLocks noGrp="1"/>
          </p:cNvSpPr>
          <p:nvPr>
            <p:ph idx="1"/>
          </p:nvPr>
        </p:nvSpPr>
        <p:spPr/>
        <p:txBody>
          <a:bodyPr>
            <a:normAutofit fontScale="92500" lnSpcReduction="20000"/>
          </a:bodyPr>
          <a:lstStyle/>
          <a:p>
            <a:r>
              <a:rPr lang="en-US" dirty="0"/>
              <a:t>The null hypothesis is rejected if the </a:t>
            </a:r>
            <a:r>
              <a:rPr lang="en-US" b="1" dirty="0"/>
              <a:t>p-value</a:t>
            </a:r>
            <a:r>
              <a:rPr lang="en-US" dirty="0"/>
              <a:t> is less than a predetermined level, </a:t>
            </a:r>
            <a:r>
              <a:rPr lang="en-US" b="1" dirty="0"/>
              <a:t>α</a:t>
            </a:r>
            <a:r>
              <a:rPr lang="en-US" dirty="0"/>
              <a:t>.</a:t>
            </a:r>
          </a:p>
          <a:p>
            <a:endParaRPr lang="en-US" dirty="0"/>
          </a:p>
          <a:p>
            <a:r>
              <a:rPr lang="en-US" dirty="0"/>
              <a:t>The probability of making a Type I error is equal to </a:t>
            </a:r>
            <a:r>
              <a:rPr lang="en-US" b="1" dirty="0"/>
              <a:t>α </a:t>
            </a:r>
            <a:r>
              <a:rPr lang="en-US" dirty="0"/>
              <a:t>(level of significance) = P(rejecting H</a:t>
            </a:r>
            <a:r>
              <a:rPr lang="en-US" baseline="-25000" dirty="0"/>
              <a:t>0</a:t>
            </a:r>
            <a:r>
              <a:rPr lang="en-US" dirty="0"/>
              <a:t> | H</a:t>
            </a:r>
            <a:r>
              <a:rPr lang="en-US" baseline="-25000" dirty="0"/>
              <a:t>0</a:t>
            </a:r>
            <a:r>
              <a:rPr lang="en-US" dirty="0"/>
              <a:t> is true)</a:t>
            </a:r>
          </a:p>
          <a:p>
            <a:r>
              <a:rPr lang="en-US" dirty="0"/>
              <a:t>The value of </a:t>
            </a:r>
            <a:r>
              <a:rPr lang="en-US" b="1" dirty="0"/>
              <a:t>1 – α </a:t>
            </a:r>
            <a:r>
              <a:rPr lang="en-US" dirty="0"/>
              <a:t>is called the </a:t>
            </a:r>
            <a:r>
              <a:rPr lang="en-US" b="1" dirty="0"/>
              <a:t>confidence coefficient </a:t>
            </a:r>
            <a:r>
              <a:rPr lang="en-US" dirty="0"/>
              <a:t>= P(not rejecting H</a:t>
            </a:r>
            <a:r>
              <a:rPr lang="en-US" baseline="-25000" dirty="0"/>
              <a:t>0</a:t>
            </a:r>
            <a:r>
              <a:rPr lang="en-US" dirty="0"/>
              <a:t> | H</a:t>
            </a:r>
            <a:r>
              <a:rPr lang="en-US" baseline="-25000" dirty="0"/>
              <a:t>0</a:t>
            </a:r>
            <a:r>
              <a:rPr lang="en-US" dirty="0"/>
              <a:t> is true) or accurately not rejecting H</a:t>
            </a:r>
            <a:r>
              <a:rPr lang="en-US" baseline="-25000" dirty="0"/>
              <a:t>0</a:t>
            </a:r>
            <a:r>
              <a:rPr lang="en-US" dirty="0"/>
              <a:t>.</a:t>
            </a:r>
          </a:p>
          <a:p>
            <a:r>
              <a:rPr lang="en-US" dirty="0"/>
              <a:t>The value of </a:t>
            </a:r>
            <a:r>
              <a:rPr lang="en-US" b="1" dirty="0"/>
              <a:t>α</a:t>
            </a:r>
            <a:r>
              <a:rPr lang="en-US" dirty="0"/>
              <a:t> can be controlled. Common values are 0.01, 0.05, or 0.10.</a:t>
            </a:r>
          </a:p>
          <a:p>
            <a:pPr marL="0" indent="0">
              <a:buNone/>
            </a:pPr>
            <a:r>
              <a:rPr lang="en-US" dirty="0"/>
              <a:t>  </a:t>
            </a:r>
          </a:p>
          <a:p>
            <a:r>
              <a:rPr lang="en-US" dirty="0"/>
              <a:t>The probability of making a Type II error = </a:t>
            </a:r>
            <a:r>
              <a:rPr lang="en-US" b="1" dirty="0"/>
              <a:t>β</a:t>
            </a:r>
            <a:r>
              <a:rPr lang="en-US" dirty="0"/>
              <a:t> = P(not rejecting H</a:t>
            </a:r>
            <a:r>
              <a:rPr lang="en-US" baseline="-25000" dirty="0"/>
              <a:t>0 </a:t>
            </a:r>
            <a:r>
              <a:rPr lang="en-US" dirty="0"/>
              <a:t>| H</a:t>
            </a:r>
            <a:r>
              <a:rPr lang="en-US" baseline="-25000" dirty="0"/>
              <a:t>0</a:t>
            </a:r>
            <a:r>
              <a:rPr lang="en-US" dirty="0"/>
              <a:t> is false) </a:t>
            </a:r>
          </a:p>
          <a:p>
            <a:r>
              <a:rPr lang="en-US" dirty="0"/>
              <a:t>The value of </a:t>
            </a:r>
            <a:r>
              <a:rPr lang="en-US" b="1" dirty="0"/>
              <a:t>1 - β </a:t>
            </a:r>
            <a:r>
              <a:rPr lang="en-US" dirty="0"/>
              <a:t>is called the </a:t>
            </a:r>
            <a:r>
              <a:rPr lang="en-US" b="1" dirty="0"/>
              <a:t>power of the test </a:t>
            </a:r>
            <a:r>
              <a:rPr lang="en-US" dirty="0"/>
              <a:t>= P(rejecting H</a:t>
            </a:r>
            <a:r>
              <a:rPr lang="en-US" baseline="-25000" dirty="0"/>
              <a:t>0</a:t>
            </a:r>
            <a:r>
              <a:rPr lang="en-US" dirty="0"/>
              <a:t> | H</a:t>
            </a:r>
            <a:r>
              <a:rPr lang="en-US" baseline="-25000" dirty="0"/>
              <a:t>0</a:t>
            </a:r>
            <a:r>
              <a:rPr lang="en-US" dirty="0"/>
              <a:t> is false) or accurately rejecting H</a:t>
            </a:r>
            <a:r>
              <a:rPr lang="en-US" baseline="-25000" dirty="0"/>
              <a:t>0</a:t>
            </a:r>
            <a:r>
              <a:rPr lang="en-US" dirty="0"/>
              <a:t>.</a:t>
            </a:r>
          </a:p>
          <a:p>
            <a:r>
              <a:rPr lang="en-US" dirty="0"/>
              <a:t>The value of β cannot be specified in advance and depends on the value of the (unknown) population parameter.</a:t>
            </a:r>
          </a:p>
        </p:txBody>
      </p:sp>
    </p:spTree>
    <p:extLst>
      <p:ext uri="{BB962C8B-B14F-4D97-AF65-F5344CB8AC3E}">
        <p14:creationId xmlns:p14="http://schemas.microsoft.com/office/powerpoint/2010/main" val="1453506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675A-BFE4-41C8-8115-C368B12773B5}"/>
              </a:ext>
            </a:extLst>
          </p:cNvPr>
          <p:cNvSpPr>
            <a:spLocks noGrp="1"/>
          </p:cNvSpPr>
          <p:nvPr>
            <p:ph type="title"/>
          </p:nvPr>
        </p:nvSpPr>
        <p:spPr/>
        <p:txBody>
          <a:bodyPr/>
          <a:lstStyle/>
          <a:p>
            <a:r>
              <a:rPr lang="en-US" dirty="0"/>
              <a:t>Purpose of Alpha Level</a:t>
            </a:r>
          </a:p>
        </p:txBody>
      </p:sp>
      <p:sp>
        <p:nvSpPr>
          <p:cNvPr id="3" name="Content Placeholder 2">
            <a:extLst>
              <a:ext uri="{FF2B5EF4-FFF2-40B4-BE49-F238E27FC236}">
                <a16:creationId xmlns:a16="http://schemas.microsoft.com/office/drawing/2014/main" id="{8B1B2B88-6FBC-493F-8C3F-83FEFDE73FA6}"/>
              </a:ext>
            </a:extLst>
          </p:cNvPr>
          <p:cNvSpPr>
            <a:spLocks noGrp="1"/>
          </p:cNvSpPr>
          <p:nvPr>
            <p:ph idx="1"/>
          </p:nvPr>
        </p:nvSpPr>
        <p:spPr/>
        <p:txBody>
          <a:bodyPr/>
          <a:lstStyle/>
          <a:p>
            <a:r>
              <a:rPr lang="en-US" dirty="0"/>
              <a:t>Determines the probability of Type I error </a:t>
            </a:r>
          </a:p>
          <a:p>
            <a:pPr lvl="1"/>
            <a:r>
              <a:rPr lang="en-US" dirty="0"/>
              <a:t>When alpha = 0.05, Type I error occurs 5% of the time</a:t>
            </a:r>
          </a:p>
          <a:p>
            <a:endParaRPr lang="en-US" dirty="0"/>
          </a:p>
          <a:p>
            <a:r>
              <a:rPr lang="en-US" dirty="0"/>
              <a:t>Has four main implications: </a:t>
            </a:r>
          </a:p>
          <a:p>
            <a:pPr lvl="1"/>
            <a:r>
              <a:rPr lang="en-US" dirty="0"/>
              <a:t>Alpha increases -&gt; P(Type I error) increases </a:t>
            </a:r>
          </a:p>
          <a:p>
            <a:pPr lvl="1"/>
            <a:r>
              <a:rPr lang="en-US" dirty="0"/>
              <a:t>Alpha increases -&gt; P(Type II error) decreases </a:t>
            </a:r>
          </a:p>
          <a:p>
            <a:pPr lvl="1"/>
            <a:r>
              <a:rPr lang="en-US" dirty="0"/>
              <a:t>Alpha increases -&gt; size of critical region increases </a:t>
            </a:r>
          </a:p>
          <a:p>
            <a:pPr lvl="1"/>
            <a:r>
              <a:rPr lang="en-US" dirty="0"/>
              <a:t>Alpha increases -&gt; difficulty of rejecting H</a:t>
            </a:r>
            <a:r>
              <a:rPr lang="en-US" baseline="-25000" dirty="0"/>
              <a:t>0</a:t>
            </a:r>
            <a:r>
              <a:rPr lang="en-US" dirty="0"/>
              <a:t> decreases</a:t>
            </a:r>
          </a:p>
        </p:txBody>
      </p:sp>
    </p:spTree>
    <p:extLst>
      <p:ext uri="{BB962C8B-B14F-4D97-AF65-F5344CB8AC3E}">
        <p14:creationId xmlns:p14="http://schemas.microsoft.com/office/powerpoint/2010/main" val="2691281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90423-B427-42DB-A201-4E882CB4D46B}"/>
              </a:ext>
            </a:extLst>
          </p:cNvPr>
          <p:cNvSpPr>
            <a:spLocks noGrp="1"/>
          </p:cNvSpPr>
          <p:nvPr>
            <p:ph type="title"/>
          </p:nvPr>
        </p:nvSpPr>
        <p:spPr/>
        <p:txBody>
          <a:bodyPr/>
          <a:lstStyle/>
          <a:p>
            <a:r>
              <a:rPr lang="en-US" dirty="0"/>
              <a:t>p-value</a:t>
            </a:r>
          </a:p>
        </p:txBody>
      </p:sp>
      <p:sp>
        <p:nvSpPr>
          <p:cNvPr id="3" name="Content Placeholder 2">
            <a:extLst>
              <a:ext uri="{FF2B5EF4-FFF2-40B4-BE49-F238E27FC236}">
                <a16:creationId xmlns:a16="http://schemas.microsoft.com/office/drawing/2014/main" id="{73A115E6-C7A6-4FA4-B33E-3F64A89EE2E0}"/>
              </a:ext>
            </a:extLst>
          </p:cNvPr>
          <p:cNvSpPr>
            <a:spLocks noGrp="1"/>
          </p:cNvSpPr>
          <p:nvPr>
            <p:ph idx="1"/>
          </p:nvPr>
        </p:nvSpPr>
        <p:spPr/>
        <p:txBody>
          <a:bodyPr/>
          <a:lstStyle/>
          <a:p>
            <a:r>
              <a:rPr lang="en-US" dirty="0"/>
              <a:t>Is the measure of statistical significance. The </a:t>
            </a:r>
            <a:r>
              <a:rPr lang="en-US" b="1" dirty="0"/>
              <a:t>p</a:t>
            </a:r>
            <a:r>
              <a:rPr lang="en-US" dirty="0"/>
              <a:t>-</a:t>
            </a:r>
            <a:r>
              <a:rPr lang="en-US" b="1" dirty="0"/>
              <a:t>value</a:t>
            </a:r>
            <a:r>
              <a:rPr lang="en-US" dirty="0"/>
              <a:t> is used as an alternative to rejection points to provide the smallest level of significance at which the null hypothesis would be rejected.</a:t>
            </a:r>
          </a:p>
          <a:p>
            <a:r>
              <a:rPr lang="en-US" dirty="0"/>
              <a:t>We can consider a result statistically significant only when  the p-value is less that the pre-determined statistical significance level, alpha</a:t>
            </a:r>
          </a:p>
        </p:txBody>
      </p:sp>
    </p:spTree>
    <p:extLst>
      <p:ext uri="{BB962C8B-B14F-4D97-AF65-F5344CB8AC3E}">
        <p14:creationId xmlns:p14="http://schemas.microsoft.com/office/powerpoint/2010/main" val="923515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3FC58-5C32-493F-B38A-ED26688DD8EA}"/>
              </a:ext>
            </a:extLst>
          </p:cNvPr>
          <p:cNvSpPr>
            <a:spLocks noGrp="1"/>
          </p:cNvSpPr>
          <p:nvPr>
            <p:ph type="title"/>
          </p:nvPr>
        </p:nvSpPr>
        <p:spPr>
          <a:xfrm>
            <a:off x="457200" y="365126"/>
            <a:ext cx="8229600" cy="1201739"/>
          </a:xfrm>
        </p:spPr>
        <p:txBody>
          <a:bodyPr/>
          <a:lstStyle/>
          <a:p>
            <a:r>
              <a:rPr lang="en-US" dirty="0"/>
              <a:t>How β Depends on the True Population Mean</a:t>
            </a:r>
          </a:p>
        </p:txBody>
      </p:sp>
      <p:sp>
        <p:nvSpPr>
          <p:cNvPr id="3" name="Content Placeholder 2">
            <a:extLst>
              <a:ext uri="{FF2B5EF4-FFF2-40B4-BE49-F238E27FC236}">
                <a16:creationId xmlns:a16="http://schemas.microsoft.com/office/drawing/2014/main" id="{E3698A33-34E6-4768-AECC-3614107CAFE5}"/>
              </a:ext>
            </a:extLst>
          </p:cNvPr>
          <p:cNvSpPr>
            <a:spLocks noGrp="1"/>
          </p:cNvSpPr>
          <p:nvPr>
            <p:ph idx="1"/>
          </p:nvPr>
        </p:nvSpPr>
        <p:spPr/>
        <p:txBody>
          <a:bodyPr>
            <a:normAutofit fontScale="92500" lnSpcReduction="20000"/>
          </a:bodyPr>
          <a:lstStyle/>
          <a:p>
            <a:r>
              <a:rPr lang="en-US" dirty="0"/>
              <a:t>In the call center example:</a:t>
            </a:r>
          </a:p>
          <a:p>
            <a:pPr marL="342900" lvl="1" indent="0">
              <a:buNone/>
            </a:pPr>
            <a:r>
              <a:rPr lang="en-US" dirty="0"/>
              <a:t>    * H</a:t>
            </a:r>
            <a:r>
              <a:rPr lang="en-US" baseline="-25000" dirty="0"/>
              <a:t>0</a:t>
            </a:r>
            <a:r>
              <a:rPr lang="en-US" dirty="0"/>
              <a:t>: mean response time ≥ 25</a:t>
            </a:r>
          </a:p>
          <a:p>
            <a:pPr marL="342900" lvl="1" indent="0">
              <a:buNone/>
            </a:pPr>
            <a:r>
              <a:rPr lang="en-US" dirty="0"/>
              <a:t>    * H</a:t>
            </a:r>
            <a:r>
              <a:rPr lang="en-US" baseline="-25000" dirty="0"/>
              <a:t>1</a:t>
            </a:r>
            <a:r>
              <a:rPr lang="en-US" dirty="0"/>
              <a:t>: mean response time &lt; 25</a:t>
            </a:r>
          </a:p>
          <a:p>
            <a:r>
              <a:rPr lang="en-US" dirty="0"/>
              <a:t>If the </a:t>
            </a:r>
            <a:r>
              <a:rPr lang="en-US" b="1" dirty="0"/>
              <a:t>true mean </a:t>
            </a:r>
            <a:r>
              <a:rPr lang="en-US" dirty="0"/>
              <a:t>is 15, then the sample mean will most likely be less than 25, leading us to reject H</a:t>
            </a:r>
            <a:r>
              <a:rPr lang="en-US" baseline="-25000" dirty="0"/>
              <a:t>0</a:t>
            </a:r>
            <a:r>
              <a:rPr lang="en-US" dirty="0"/>
              <a:t>.</a:t>
            </a:r>
          </a:p>
          <a:p>
            <a:r>
              <a:rPr lang="en-US" dirty="0"/>
              <a:t>If the true mean is 24, then the sample mean may or may not be less than 25, and we would have a higher chance of failing to reject H</a:t>
            </a:r>
            <a:r>
              <a:rPr lang="en-US" baseline="-25000" dirty="0"/>
              <a:t>0</a:t>
            </a:r>
            <a:r>
              <a:rPr lang="en-US" dirty="0"/>
              <a:t>. </a:t>
            </a:r>
          </a:p>
          <a:p>
            <a:r>
              <a:rPr lang="en-US" dirty="0"/>
              <a:t>The further away the </a:t>
            </a:r>
            <a:r>
              <a:rPr lang="en-US" b="1" dirty="0"/>
              <a:t>true mean </a:t>
            </a:r>
            <a:r>
              <a:rPr lang="en-US" dirty="0"/>
              <a:t>is from the </a:t>
            </a:r>
            <a:r>
              <a:rPr lang="en-US" b="1" dirty="0"/>
              <a:t>hypothesized value</a:t>
            </a:r>
            <a:r>
              <a:rPr lang="en-US" dirty="0"/>
              <a:t>,</a:t>
            </a:r>
            <a:r>
              <a:rPr lang="en-US" b="1" dirty="0"/>
              <a:t> </a:t>
            </a:r>
            <a:r>
              <a:rPr lang="en-US" dirty="0"/>
              <a:t>the smaller the value of β, hence, the smaller the chance of not rejecting H</a:t>
            </a:r>
            <a:r>
              <a:rPr lang="en-US" baseline="-25000" dirty="0"/>
              <a:t>0  </a:t>
            </a:r>
            <a:r>
              <a:rPr lang="en-US" dirty="0"/>
              <a:t>when it is in fact false.</a:t>
            </a:r>
          </a:p>
          <a:p>
            <a:r>
              <a:rPr lang="en-US" dirty="0"/>
              <a:t> Generally, as α decreases, β increases</a:t>
            </a:r>
          </a:p>
          <a:p>
            <a:r>
              <a:rPr lang="en-US" dirty="0"/>
              <a:t>We want the power of the test to be high and the probability of a Type II error to be low, to allow us to make a valid conclusion. </a:t>
            </a:r>
          </a:p>
          <a:p>
            <a:r>
              <a:rPr lang="en-US" dirty="0"/>
              <a:t>The power of the test is sensitive to the sample size; small sample sizes generally result in a low value of 1 - β. Large sample size enable us to detect small differences between the sample statistics and population parameters with more accuracy.</a:t>
            </a:r>
          </a:p>
        </p:txBody>
      </p:sp>
    </p:spTree>
    <p:extLst>
      <p:ext uri="{BB962C8B-B14F-4D97-AF65-F5344CB8AC3E}">
        <p14:creationId xmlns:p14="http://schemas.microsoft.com/office/powerpoint/2010/main" val="549410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B4117-AFA7-48B4-9704-7CC468566E9B}"/>
              </a:ext>
            </a:extLst>
          </p:cNvPr>
          <p:cNvSpPr>
            <a:spLocks noGrp="1"/>
          </p:cNvSpPr>
          <p:nvPr>
            <p:ph type="title"/>
          </p:nvPr>
        </p:nvSpPr>
        <p:spPr>
          <a:xfrm>
            <a:off x="457200" y="365126"/>
            <a:ext cx="8229600" cy="647741"/>
          </a:xfrm>
        </p:spPr>
        <p:txBody>
          <a:bodyPr/>
          <a:lstStyle/>
          <a:p>
            <a:r>
              <a:rPr lang="en-US" dirty="0"/>
              <a:t>Comparing Two Samples</a:t>
            </a:r>
          </a:p>
        </p:txBody>
      </p:sp>
      <p:sp>
        <p:nvSpPr>
          <p:cNvPr id="3" name="Content Placeholder 2">
            <a:extLst>
              <a:ext uri="{FF2B5EF4-FFF2-40B4-BE49-F238E27FC236}">
                <a16:creationId xmlns:a16="http://schemas.microsoft.com/office/drawing/2014/main" id="{60094D69-0822-4769-A429-2AD236D8765B}"/>
              </a:ext>
            </a:extLst>
          </p:cNvPr>
          <p:cNvSpPr>
            <a:spLocks noGrp="1"/>
          </p:cNvSpPr>
          <p:nvPr>
            <p:ph idx="1"/>
          </p:nvPr>
        </p:nvSpPr>
        <p:spPr/>
        <p:txBody>
          <a:bodyPr/>
          <a:lstStyle/>
          <a:p>
            <a:r>
              <a:rPr lang="en-US" dirty="0"/>
              <a:t>Independent Measures Research or Between-Subject Design</a:t>
            </a:r>
          </a:p>
          <a:p>
            <a:pPr lvl="1"/>
            <a:r>
              <a:rPr lang="en-US" dirty="0"/>
              <a:t>Until now we were looking into analyses using one sample of data. What if we want to compare two groups? The goal is to evaluate the differences between two unknown populations.</a:t>
            </a:r>
          </a:p>
          <a:p>
            <a:pPr lvl="1"/>
            <a:r>
              <a:rPr lang="en-US" dirty="0"/>
              <a:t>For two-tailed test, the hypothesis here states a comparison of either no mean difference between the two samples (H</a:t>
            </a:r>
            <a:r>
              <a:rPr lang="en-US" baseline="-25000" dirty="0"/>
              <a:t>0</a:t>
            </a:r>
            <a:r>
              <a:rPr lang="en-US" dirty="0"/>
              <a:t> ) or a mean difference (H</a:t>
            </a:r>
            <a:r>
              <a:rPr lang="en-US" baseline="-25000" dirty="0"/>
              <a:t>1</a:t>
            </a:r>
            <a:r>
              <a:rPr lang="en-US" dirty="0"/>
              <a:t> )</a:t>
            </a:r>
          </a:p>
          <a:p>
            <a:r>
              <a:rPr lang="en-US" dirty="0"/>
              <a:t>How about paired studies? How about comparing proportions?</a:t>
            </a:r>
          </a:p>
        </p:txBody>
      </p:sp>
    </p:spTree>
    <p:extLst>
      <p:ext uri="{BB962C8B-B14F-4D97-AF65-F5344CB8AC3E}">
        <p14:creationId xmlns:p14="http://schemas.microsoft.com/office/powerpoint/2010/main" val="1295801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CCB4-1046-42AE-A981-C7086E6BF760}"/>
              </a:ext>
            </a:extLst>
          </p:cNvPr>
          <p:cNvSpPr>
            <a:spLocks noGrp="1"/>
          </p:cNvSpPr>
          <p:nvPr>
            <p:ph type="title"/>
          </p:nvPr>
        </p:nvSpPr>
        <p:spPr/>
        <p:txBody>
          <a:bodyPr/>
          <a:lstStyle/>
          <a:p>
            <a:r>
              <a:rPr lang="en-US" dirty="0"/>
              <a:t>ANOVA (Analysis of Variance)</a:t>
            </a:r>
          </a:p>
        </p:txBody>
      </p:sp>
      <p:sp>
        <p:nvSpPr>
          <p:cNvPr id="3" name="Content Placeholder 2">
            <a:extLst>
              <a:ext uri="{FF2B5EF4-FFF2-40B4-BE49-F238E27FC236}">
                <a16:creationId xmlns:a16="http://schemas.microsoft.com/office/drawing/2014/main" id="{828C5ABA-490F-4F78-8CB6-15AB765F64FD}"/>
              </a:ext>
            </a:extLst>
          </p:cNvPr>
          <p:cNvSpPr>
            <a:spLocks noGrp="1"/>
          </p:cNvSpPr>
          <p:nvPr>
            <p:ph idx="1"/>
          </p:nvPr>
        </p:nvSpPr>
        <p:spPr/>
        <p:txBody>
          <a:bodyPr>
            <a:normAutofit fontScale="85000" lnSpcReduction="20000"/>
          </a:bodyPr>
          <a:lstStyle/>
          <a:p>
            <a:r>
              <a:rPr lang="en-US" dirty="0"/>
              <a:t>Analysis of variance (ANOVA) can determine whether the means of three or more groups are different. ANOVA uses F-tests to statistically test the equality of means</a:t>
            </a:r>
          </a:p>
          <a:p>
            <a:pPr lvl="1"/>
            <a:r>
              <a:rPr lang="en-US" dirty="0"/>
              <a:t>The F-statistic is the test statistic for F-tests. In general, an F-statistic is a ratio of two quantities that are expected to be roughly equal under the null hypothesis, which produces an F-statistic of approximately 1.</a:t>
            </a:r>
          </a:p>
          <a:p>
            <a:pPr lvl="1"/>
            <a:r>
              <a:rPr lang="en-US" b="1" dirty="0"/>
              <a:t>F = variation between sample means / variation within the samples</a:t>
            </a:r>
            <a:endParaRPr lang="en-US" dirty="0"/>
          </a:p>
          <a:p>
            <a:r>
              <a:rPr lang="en-US" dirty="0"/>
              <a:t>For example, we want to evaluate the effects of 4 different drugs on participants level of depression. An ANOVA allows us to quantify how far apart the sample means must be before we are no longer willing to say they are all approximately equal. </a:t>
            </a:r>
          </a:p>
          <a:p>
            <a:r>
              <a:rPr lang="en-US" dirty="0"/>
              <a:t>There are many differences between ANOVA and t-test but the main one is that ANOVA is used to compare multiple (two or more) groups/treatments.</a:t>
            </a:r>
          </a:p>
          <a:p>
            <a:pPr lvl="1"/>
            <a:r>
              <a:rPr lang="en-US" dirty="0"/>
              <a:t>ANOVA can be single factor (IV) and level (variation)</a:t>
            </a:r>
          </a:p>
          <a:p>
            <a:pPr lvl="1"/>
            <a:r>
              <a:rPr lang="en-US" dirty="0"/>
              <a:t>ANOVA can be multiple factor (IVs) and levels (variations)</a:t>
            </a:r>
          </a:p>
          <a:p>
            <a:pPr lvl="1"/>
            <a:r>
              <a:rPr lang="en-US" dirty="0"/>
              <a:t>ANOVA can look into between treatment variability (measures difference due to treatment vs chance) and within treatment variability (measures difference due to chance)</a:t>
            </a:r>
          </a:p>
          <a:p>
            <a:endParaRPr lang="en-US" dirty="0"/>
          </a:p>
        </p:txBody>
      </p:sp>
    </p:spTree>
    <p:extLst>
      <p:ext uri="{BB962C8B-B14F-4D97-AF65-F5344CB8AC3E}">
        <p14:creationId xmlns:p14="http://schemas.microsoft.com/office/powerpoint/2010/main" val="2505168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Lecture Part 2</a:t>
            </a:r>
            <a:br>
              <a:rPr lang="en-US" sz="4000" dirty="0"/>
            </a:br>
            <a:r>
              <a:rPr lang="en-US" sz="4000" dirty="0"/>
              <a:t>Regression in R</a:t>
            </a:r>
          </a:p>
        </p:txBody>
      </p:sp>
    </p:spTree>
    <p:extLst>
      <p:ext uri="{BB962C8B-B14F-4D97-AF65-F5344CB8AC3E}">
        <p14:creationId xmlns:p14="http://schemas.microsoft.com/office/powerpoint/2010/main" val="1051139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D3DA-F59C-4C78-9812-29EB8A235A49}"/>
              </a:ext>
            </a:extLst>
          </p:cNvPr>
          <p:cNvSpPr>
            <a:spLocks noGrp="1"/>
          </p:cNvSpPr>
          <p:nvPr>
            <p:ph type="title"/>
          </p:nvPr>
        </p:nvSpPr>
        <p:spPr/>
        <p:txBody>
          <a:bodyPr/>
          <a:lstStyle/>
          <a:p>
            <a:r>
              <a:rPr lang="en-US" dirty="0"/>
              <a:t>Regarding Statistical Models</a:t>
            </a:r>
          </a:p>
        </p:txBody>
      </p:sp>
      <p:sp>
        <p:nvSpPr>
          <p:cNvPr id="3" name="Content Placeholder 2">
            <a:extLst>
              <a:ext uri="{FF2B5EF4-FFF2-40B4-BE49-F238E27FC236}">
                <a16:creationId xmlns:a16="http://schemas.microsoft.com/office/drawing/2014/main" id="{915E7AF7-E1B0-4A58-8AE6-966A4A91B96E}"/>
              </a:ext>
            </a:extLst>
          </p:cNvPr>
          <p:cNvSpPr>
            <a:spLocks noGrp="1"/>
          </p:cNvSpPr>
          <p:nvPr>
            <p:ph idx="1"/>
          </p:nvPr>
        </p:nvSpPr>
        <p:spPr/>
        <p:txBody>
          <a:bodyPr>
            <a:normAutofit fontScale="85000" lnSpcReduction="10000"/>
          </a:bodyPr>
          <a:lstStyle/>
          <a:p>
            <a:r>
              <a:rPr lang="en-US" dirty="0"/>
              <a:t>We want to build models to find the relationship between variables in sample data, in order to generalize to the population.</a:t>
            </a:r>
          </a:p>
          <a:p>
            <a:endParaRPr lang="en-US" dirty="0"/>
          </a:p>
          <a:p>
            <a:r>
              <a:rPr lang="en-US" dirty="0"/>
              <a:t>“Essentially, </a:t>
            </a:r>
            <a:r>
              <a:rPr lang="en-US" b="1" dirty="0"/>
              <a:t>all models are wrong</a:t>
            </a:r>
            <a:r>
              <a:rPr lang="en-US" dirty="0"/>
              <a:t>, </a:t>
            </a:r>
            <a:r>
              <a:rPr lang="en-US" b="1" dirty="0"/>
              <a:t>but some are useful</a:t>
            </a:r>
            <a:r>
              <a:rPr lang="en-US" dirty="0"/>
              <a:t>’” – George Box</a:t>
            </a:r>
          </a:p>
          <a:p>
            <a:pPr lvl="1"/>
            <a:r>
              <a:rPr lang="en-US" dirty="0"/>
              <a:t>Useful models based on sample data “explain” the maximal amount of variance when applied to the population</a:t>
            </a:r>
          </a:p>
          <a:p>
            <a:endParaRPr lang="en-US" dirty="0"/>
          </a:p>
          <a:p>
            <a:r>
              <a:rPr lang="en-US" dirty="0"/>
              <a:t>Deterministic data can be generalized based on an equation – but this is not where inference is powerful</a:t>
            </a:r>
          </a:p>
          <a:p>
            <a:pPr lvl="1"/>
            <a:r>
              <a:rPr lang="en-US" dirty="0"/>
              <a:t>Example: Fahrenheit = 32 + 1.8 * Celsius</a:t>
            </a:r>
          </a:p>
          <a:p>
            <a:pPr lvl="1"/>
            <a:endParaRPr lang="en-US" dirty="0"/>
          </a:p>
          <a:p>
            <a:r>
              <a:rPr lang="en-US" dirty="0"/>
              <a:t>Non-deterministic data has inherent variance – need to build a model to try to “explain” as much variance as possible</a:t>
            </a:r>
          </a:p>
          <a:p>
            <a:pPr lvl="1"/>
            <a:r>
              <a:rPr lang="en-US" dirty="0"/>
              <a:t>Y = </a:t>
            </a:r>
            <a:r>
              <a:rPr lang="en-US" dirty="0" err="1"/>
              <a:t>Bx</a:t>
            </a:r>
            <a:r>
              <a:rPr lang="en-US" dirty="0"/>
              <a:t> + C + error</a:t>
            </a:r>
          </a:p>
          <a:p>
            <a:pPr lvl="1"/>
            <a:r>
              <a:rPr lang="en-US" dirty="0"/>
              <a:t>Example: Predicting children’s height based on parents’ height</a:t>
            </a:r>
          </a:p>
          <a:p>
            <a:pPr lvl="1"/>
            <a:r>
              <a:rPr lang="en-US" dirty="0"/>
              <a:t>This model is no longer deterministic and allows for errors of prediction</a:t>
            </a:r>
          </a:p>
        </p:txBody>
      </p:sp>
    </p:spTree>
    <p:extLst>
      <p:ext uri="{BB962C8B-B14F-4D97-AF65-F5344CB8AC3E}">
        <p14:creationId xmlns:p14="http://schemas.microsoft.com/office/powerpoint/2010/main" val="277181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B5D3-6DD3-486B-9006-AC115FF71C38}"/>
              </a:ext>
            </a:extLst>
          </p:cNvPr>
          <p:cNvSpPr>
            <a:spLocks noGrp="1"/>
          </p:cNvSpPr>
          <p:nvPr>
            <p:ph type="title"/>
          </p:nvPr>
        </p:nvSpPr>
        <p:spPr/>
        <p:txBody>
          <a:bodyPr/>
          <a:lstStyle/>
          <a:p>
            <a:r>
              <a:rPr lang="en-US" dirty="0"/>
              <a:t>Course Tracker</a:t>
            </a:r>
          </a:p>
        </p:txBody>
      </p:sp>
      <p:sp>
        <p:nvSpPr>
          <p:cNvPr id="3" name="Content Placeholder 2">
            <a:extLst>
              <a:ext uri="{FF2B5EF4-FFF2-40B4-BE49-F238E27FC236}">
                <a16:creationId xmlns:a16="http://schemas.microsoft.com/office/drawing/2014/main" id="{A9938E3B-DCA4-4E0C-A9B8-3A3C9C8E767F}"/>
              </a:ext>
            </a:extLst>
          </p:cNvPr>
          <p:cNvSpPr>
            <a:spLocks noGrp="1"/>
          </p:cNvSpPr>
          <p:nvPr>
            <p:ph idx="1"/>
          </p:nvPr>
        </p:nvSpPr>
        <p:spPr>
          <a:xfrm>
            <a:off x="457200" y="1565454"/>
            <a:ext cx="8229600" cy="5292545"/>
          </a:xfrm>
        </p:spPr>
        <p:txBody>
          <a:bodyPr/>
          <a:lstStyle/>
          <a:p>
            <a:r>
              <a:rPr lang="en-US" dirty="0">
                <a:latin typeface="Arial" panose="020B0604020202020204" pitchFamily="34" charset="0"/>
                <a:cs typeface="Arial" panose="020B0604020202020204" pitchFamily="34" charset="0"/>
              </a:rPr>
              <a:t>Descriptive statistics in R (Week 1)</a:t>
            </a:r>
          </a:p>
          <a:p>
            <a:r>
              <a:rPr lang="en-US" dirty="0">
                <a:latin typeface="Arial" panose="020B0604020202020204" pitchFamily="34" charset="0"/>
                <a:cs typeface="Arial" panose="020B0604020202020204" pitchFamily="34" charset="0"/>
              </a:rPr>
              <a:t>Graphical representation of data in R (Week 1)</a:t>
            </a:r>
          </a:p>
          <a:p>
            <a:r>
              <a:rPr lang="en-US" b="1" dirty="0">
                <a:latin typeface="Arial" panose="020B0604020202020204" pitchFamily="34" charset="0"/>
                <a:cs typeface="Arial" panose="020B0604020202020204" pitchFamily="34" charset="0"/>
              </a:rPr>
              <a:t>Inferential statistics in R (TODAY)</a:t>
            </a:r>
          </a:p>
          <a:p>
            <a:r>
              <a:rPr lang="en-US" b="1" dirty="0">
                <a:latin typeface="Arial" panose="020B0604020202020204" pitchFamily="34" charset="0"/>
                <a:cs typeface="Arial" panose="020B0604020202020204" pitchFamily="34" charset="0"/>
              </a:rPr>
              <a:t>Hypothesis testing (TODAY)</a:t>
            </a:r>
          </a:p>
          <a:p>
            <a:r>
              <a:rPr lang="en-US" b="1" dirty="0">
                <a:latin typeface="Arial" panose="020B0604020202020204" pitchFamily="34" charset="0"/>
                <a:cs typeface="Arial" panose="020B0604020202020204" pitchFamily="34" charset="0"/>
              </a:rPr>
              <a:t>Regression Analysis (TODAY)</a:t>
            </a:r>
          </a:p>
          <a:p>
            <a:r>
              <a:rPr lang="en-US" dirty="0">
                <a:latin typeface="Arial" panose="020B0604020202020204" pitchFamily="34" charset="0"/>
                <a:cs typeface="Arial" panose="020B0604020202020204" pitchFamily="34" charset="0"/>
              </a:rPr>
              <a:t>Regularization and Lasso Modeling (Week 3)</a:t>
            </a:r>
          </a:p>
          <a:p>
            <a:r>
              <a:rPr lang="en-US" dirty="0">
                <a:latin typeface="Arial" panose="020B0604020202020204" pitchFamily="34" charset="0"/>
                <a:cs typeface="Arial" panose="020B0604020202020204" pitchFamily="34" charset="0"/>
              </a:rPr>
              <a:t>Data Mining (Week 4)</a:t>
            </a:r>
          </a:p>
          <a:p>
            <a:r>
              <a:rPr lang="en-US" dirty="0">
                <a:latin typeface="Arial" panose="020B0604020202020204" pitchFamily="34" charset="0"/>
                <a:cs typeface="Arial" panose="020B0604020202020204" pitchFamily="34" charset="0"/>
              </a:rPr>
              <a:t>Clustering and Classification (Week 4)</a:t>
            </a:r>
          </a:p>
          <a:p>
            <a:r>
              <a:rPr lang="en-US" dirty="0">
                <a:latin typeface="Arial" panose="020B0604020202020204" pitchFamily="34" charset="0"/>
                <a:cs typeface="Arial" panose="020B0604020202020204" pitchFamily="34" charset="0"/>
              </a:rPr>
              <a:t>Time Series Forecasting (Week 5)</a:t>
            </a:r>
          </a:p>
          <a:p>
            <a:r>
              <a:rPr lang="en-US" dirty="0">
                <a:latin typeface="Arial" panose="020B0604020202020204" pitchFamily="34" charset="0"/>
                <a:cs typeface="Arial" panose="020B0604020202020204" pitchFamily="34" charset="0"/>
              </a:rPr>
              <a:t>Bringing it all together – Group Project (Week 6)</a:t>
            </a:r>
          </a:p>
        </p:txBody>
      </p:sp>
    </p:spTree>
    <p:extLst>
      <p:ext uri="{BB962C8B-B14F-4D97-AF65-F5344CB8AC3E}">
        <p14:creationId xmlns:p14="http://schemas.microsoft.com/office/powerpoint/2010/main" val="2574943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A758-9BB6-420F-83A2-2734E31C6E5F}"/>
              </a:ext>
            </a:extLst>
          </p:cNvPr>
          <p:cNvSpPr>
            <a:spLocks noGrp="1"/>
          </p:cNvSpPr>
          <p:nvPr>
            <p:ph type="title"/>
          </p:nvPr>
        </p:nvSpPr>
        <p:spPr>
          <a:xfrm>
            <a:off x="457200" y="365126"/>
            <a:ext cx="8229600" cy="1201739"/>
          </a:xfrm>
        </p:spPr>
        <p:txBody>
          <a:bodyPr/>
          <a:lstStyle/>
          <a:p>
            <a:r>
              <a:rPr lang="en-US" dirty="0"/>
              <a:t>Regression: Simple Linear Regression (GLM)</a:t>
            </a:r>
          </a:p>
        </p:txBody>
      </p:sp>
      <p:sp>
        <p:nvSpPr>
          <p:cNvPr id="3" name="Content Placeholder 2">
            <a:extLst>
              <a:ext uri="{FF2B5EF4-FFF2-40B4-BE49-F238E27FC236}">
                <a16:creationId xmlns:a16="http://schemas.microsoft.com/office/drawing/2014/main" id="{5DD9B527-6C26-4C44-B23D-74FF819B701E}"/>
              </a:ext>
            </a:extLst>
          </p:cNvPr>
          <p:cNvSpPr>
            <a:spLocks noGrp="1"/>
          </p:cNvSpPr>
          <p:nvPr>
            <p:ph idx="1"/>
          </p:nvPr>
        </p:nvSpPr>
        <p:spPr/>
        <p:txBody>
          <a:bodyPr/>
          <a:lstStyle/>
          <a:p>
            <a:r>
              <a:rPr lang="en-US" dirty="0"/>
              <a:t>Used primarily to map continuous IV(s) to a continuous DV</a:t>
            </a:r>
          </a:p>
        </p:txBody>
      </p:sp>
      <p:pic>
        <p:nvPicPr>
          <p:cNvPr id="6" name="Picture 5">
            <a:extLst>
              <a:ext uri="{FF2B5EF4-FFF2-40B4-BE49-F238E27FC236}">
                <a16:creationId xmlns:a16="http://schemas.microsoft.com/office/drawing/2014/main" id="{33FD548A-DFE9-4F83-9067-1FD5A7325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487" y="2549637"/>
            <a:ext cx="7671026" cy="3325589"/>
          </a:xfrm>
          <a:prstGeom prst="rect">
            <a:avLst/>
          </a:prstGeom>
        </p:spPr>
      </p:pic>
    </p:spTree>
    <p:extLst>
      <p:ext uri="{BB962C8B-B14F-4D97-AF65-F5344CB8AC3E}">
        <p14:creationId xmlns:p14="http://schemas.microsoft.com/office/powerpoint/2010/main" val="2097959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40D6-D377-4BA2-B2F5-B5026991B600}"/>
              </a:ext>
            </a:extLst>
          </p:cNvPr>
          <p:cNvSpPr>
            <a:spLocks noGrp="1"/>
          </p:cNvSpPr>
          <p:nvPr>
            <p:ph type="title"/>
          </p:nvPr>
        </p:nvSpPr>
        <p:spPr/>
        <p:txBody>
          <a:bodyPr/>
          <a:lstStyle/>
          <a:p>
            <a:r>
              <a:rPr lang="en-US" dirty="0"/>
              <a:t>The Goal of Linear Regression</a:t>
            </a:r>
          </a:p>
        </p:txBody>
      </p:sp>
      <p:sp>
        <p:nvSpPr>
          <p:cNvPr id="3" name="Content Placeholder 2">
            <a:extLst>
              <a:ext uri="{FF2B5EF4-FFF2-40B4-BE49-F238E27FC236}">
                <a16:creationId xmlns:a16="http://schemas.microsoft.com/office/drawing/2014/main" id="{69B8C40E-57F2-4FAF-8122-AC724578BFD9}"/>
              </a:ext>
            </a:extLst>
          </p:cNvPr>
          <p:cNvSpPr>
            <a:spLocks noGrp="1"/>
          </p:cNvSpPr>
          <p:nvPr>
            <p:ph idx="1"/>
          </p:nvPr>
        </p:nvSpPr>
        <p:spPr/>
        <p:txBody>
          <a:bodyPr>
            <a:normAutofit/>
          </a:bodyPr>
          <a:lstStyle/>
          <a:p>
            <a:r>
              <a:rPr lang="en-US" dirty="0"/>
              <a:t>Linear regression is a simple approach to supervised learning. It's goal is predicting a continuous dependent variable (Y) from one or more independent variables (X</a:t>
            </a:r>
            <a:r>
              <a:rPr lang="en-US" baseline="-25000" dirty="0"/>
              <a:t>1</a:t>
            </a:r>
            <a:r>
              <a:rPr lang="en-US" dirty="0"/>
              <a:t>, X</a:t>
            </a:r>
            <a:r>
              <a:rPr lang="en-US" baseline="-25000" dirty="0"/>
              <a:t>2</a:t>
            </a:r>
            <a:r>
              <a:rPr lang="en-US" dirty="0"/>
              <a:t>, ... </a:t>
            </a:r>
            <a:r>
              <a:rPr lang="en-US" dirty="0" err="1"/>
              <a:t>X</a:t>
            </a:r>
            <a:r>
              <a:rPr lang="en-US" baseline="-25000" dirty="0" err="1"/>
              <a:t>n</a:t>
            </a:r>
            <a:r>
              <a:rPr lang="en-US" dirty="0"/>
              <a:t>)</a:t>
            </a:r>
          </a:p>
          <a:p>
            <a:r>
              <a:rPr lang="en-US" dirty="0"/>
              <a:t>Linear regression assumes that the dependence of Y on X</a:t>
            </a:r>
            <a:r>
              <a:rPr lang="en-US" baseline="-25000" dirty="0"/>
              <a:t>1</a:t>
            </a:r>
            <a:r>
              <a:rPr lang="en-US" dirty="0"/>
              <a:t>, X</a:t>
            </a:r>
            <a:r>
              <a:rPr lang="en-US" baseline="-25000" dirty="0"/>
              <a:t>2</a:t>
            </a:r>
            <a:r>
              <a:rPr lang="en-US" dirty="0"/>
              <a:t>, ... </a:t>
            </a:r>
            <a:r>
              <a:rPr lang="en-US" dirty="0" err="1"/>
              <a:t>X</a:t>
            </a:r>
            <a:r>
              <a:rPr lang="en-US" baseline="-25000" dirty="0" err="1"/>
              <a:t>n</a:t>
            </a:r>
            <a:r>
              <a:rPr lang="en-US" dirty="0"/>
              <a:t> is linear. </a:t>
            </a:r>
          </a:p>
        </p:txBody>
      </p:sp>
    </p:spTree>
    <p:extLst>
      <p:ext uri="{BB962C8B-B14F-4D97-AF65-F5344CB8AC3E}">
        <p14:creationId xmlns:p14="http://schemas.microsoft.com/office/powerpoint/2010/main" val="3659206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A6530-B836-4ABC-89EE-21884C765DD2}"/>
              </a:ext>
            </a:extLst>
          </p:cNvPr>
          <p:cNvSpPr>
            <a:spLocks noGrp="1"/>
          </p:cNvSpPr>
          <p:nvPr>
            <p:ph type="title"/>
          </p:nvPr>
        </p:nvSpPr>
        <p:spPr/>
        <p:txBody>
          <a:bodyPr/>
          <a:lstStyle/>
          <a:p>
            <a:r>
              <a:rPr lang="en-US" dirty="0"/>
              <a:t>The Use of Linear Regression</a:t>
            </a:r>
          </a:p>
        </p:txBody>
      </p:sp>
      <p:pic>
        <p:nvPicPr>
          <p:cNvPr id="5" name="Picture 4">
            <a:extLst>
              <a:ext uri="{FF2B5EF4-FFF2-40B4-BE49-F238E27FC236}">
                <a16:creationId xmlns:a16="http://schemas.microsoft.com/office/drawing/2014/main" id="{4B097BCD-32AF-4553-A4A9-404AC6A28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794" y="3838483"/>
            <a:ext cx="6597806" cy="2943317"/>
          </a:xfrm>
          <a:prstGeom prst="rect">
            <a:avLst/>
          </a:prstGeom>
        </p:spPr>
      </p:pic>
      <p:sp>
        <p:nvSpPr>
          <p:cNvPr id="7" name="Content Placeholder 2">
            <a:extLst>
              <a:ext uri="{FF2B5EF4-FFF2-40B4-BE49-F238E27FC236}">
                <a16:creationId xmlns:a16="http://schemas.microsoft.com/office/drawing/2014/main" id="{E1371E51-0302-42B0-83B1-8D6749789055}"/>
              </a:ext>
            </a:extLst>
          </p:cNvPr>
          <p:cNvSpPr>
            <a:spLocks noGrp="1"/>
          </p:cNvSpPr>
          <p:nvPr>
            <p:ph idx="1"/>
          </p:nvPr>
        </p:nvSpPr>
        <p:spPr>
          <a:xfrm>
            <a:off x="457200" y="1565454"/>
            <a:ext cx="8229600" cy="5292545"/>
          </a:xfrm>
        </p:spPr>
        <p:txBody>
          <a:bodyPr>
            <a:normAutofit/>
          </a:bodyPr>
          <a:lstStyle/>
          <a:p>
            <a:r>
              <a:rPr lang="en-US" sz="1800" dirty="0"/>
              <a:t>While true regression functions are never linear, simple linear regression is very useful as using it we can tell:</a:t>
            </a:r>
          </a:p>
          <a:p>
            <a:pPr lvl="1"/>
            <a:r>
              <a:rPr lang="en-US" sz="1800" dirty="0"/>
              <a:t>Is there a relationship between Y (sales) and X (advertising budget)?</a:t>
            </a:r>
          </a:p>
          <a:p>
            <a:pPr lvl="1"/>
            <a:r>
              <a:rPr lang="en-US" sz="1800" dirty="0"/>
              <a:t>How strong is the relationship?</a:t>
            </a:r>
          </a:p>
          <a:p>
            <a:pPr lvl="1"/>
            <a:r>
              <a:rPr lang="en-US" sz="1800" dirty="0"/>
              <a:t>Is the relationship linear?</a:t>
            </a:r>
          </a:p>
          <a:p>
            <a:pPr lvl="1"/>
            <a:r>
              <a:rPr lang="en-US" sz="1800" dirty="0"/>
              <a:t>How accurately can we predict future sales?</a:t>
            </a:r>
          </a:p>
          <a:p>
            <a:pPr lvl="1"/>
            <a:r>
              <a:rPr lang="en-US" sz="1800" dirty="0"/>
              <a:t>Which X (TV, Radio, Newspaper) contributes the most to Y?</a:t>
            </a:r>
          </a:p>
        </p:txBody>
      </p:sp>
    </p:spTree>
    <p:extLst>
      <p:ext uri="{BB962C8B-B14F-4D97-AF65-F5344CB8AC3E}">
        <p14:creationId xmlns:p14="http://schemas.microsoft.com/office/powerpoint/2010/main" val="1780744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7A3F-B3F1-4E1B-AD14-A70DDDB187C9}"/>
              </a:ext>
            </a:extLst>
          </p:cNvPr>
          <p:cNvSpPr>
            <a:spLocks noGrp="1"/>
          </p:cNvSpPr>
          <p:nvPr>
            <p:ph type="title"/>
          </p:nvPr>
        </p:nvSpPr>
        <p:spPr>
          <a:xfrm>
            <a:off x="457200" y="365126"/>
            <a:ext cx="8229600" cy="1201739"/>
          </a:xfrm>
        </p:spPr>
        <p:txBody>
          <a:bodyPr/>
          <a:lstStyle/>
          <a:p>
            <a:r>
              <a:rPr lang="en-US" dirty="0"/>
              <a:t>Simple (bivariate) Linear Regression Model</a:t>
            </a:r>
          </a:p>
        </p:txBody>
      </p:sp>
      <p:sp>
        <p:nvSpPr>
          <p:cNvPr id="3" name="Content Placeholder 2">
            <a:extLst>
              <a:ext uri="{FF2B5EF4-FFF2-40B4-BE49-F238E27FC236}">
                <a16:creationId xmlns:a16="http://schemas.microsoft.com/office/drawing/2014/main" id="{CF2B54D6-7B05-4FFF-8959-780613790033}"/>
              </a:ext>
            </a:extLst>
          </p:cNvPr>
          <p:cNvSpPr>
            <a:spLocks noGrp="1"/>
          </p:cNvSpPr>
          <p:nvPr>
            <p:ph idx="1"/>
          </p:nvPr>
        </p:nvSpPr>
        <p:spPr>
          <a:xfrm>
            <a:off x="457200" y="2286000"/>
            <a:ext cx="8229600" cy="4073346"/>
          </a:xfrm>
        </p:spPr>
        <p:txBody>
          <a:bodyPr/>
          <a:lstStyle/>
          <a:p>
            <a:r>
              <a:rPr lang="en-US" dirty="0"/>
              <a:t>Defined by the equation </a:t>
            </a:r>
            <a:r>
              <a:rPr lang="en-US" b="1" dirty="0"/>
              <a:t>Y = a + </a:t>
            </a:r>
            <a:r>
              <a:rPr lang="en-US" b="1" dirty="0" err="1"/>
              <a:t>bX</a:t>
            </a:r>
            <a:endParaRPr lang="en-US" b="1" dirty="0"/>
          </a:p>
          <a:p>
            <a:r>
              <a:rPr lang="en-US" dirty="0"/>
              <a:t>where Y and X are the variables, a and b are the coefficients/constants that represent the intercept in the slope.</a:t>
            </a:r>
          </a:p>
          <a:p>
            <a:r>
              <a:rPr lang="en-US" dirty="0"/>
              <a:t>Example: Temperature in Celsius (°C) can be converted into Fahrenheit (°F) using this equation:</a:t>
            </a:r>
          </a:p>
          <a:p>
            <a:pPr marL="684213" lvl="2" indent="0">
              <a:buNone/>
            </a:pPr>
            <a:r>
              <a:rPr lang="en-US" dirty="0"/>
              <a:t>°F = 32 + 1.8 °C,</a:t>
            </a:r>
          </a:p>
          <a:p>
            <a:r>
              <a:rPr lang="en-US" dirty="0"/>
              <a:t> Y = °F, X = °C, a = 32, and b = 1.8</a:t>
            </a:r>
          </a:p>
        </p:txBody>
      </p:sp>
    </p:spTree>
    <p:extLst>
      <p:ext uri="{BB962C8B-B14F-4D97-AF65-F5344CB8AC3E}">
        <p14:creationId xmlns:p14="http://schemas.microsoft.com/office/powerpoint/2010/main" val="3285890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7EAD-7758-4610-9AE8-969E1BFF1A49}"/>
              </a:ext>
            </a:extLst>
          </p:cNvPr>
          <p:cNvSpPr>
            <a:spLocks noGrp="1"/>
          </p:cNvSpPr>
          <p:nvPr>
            <p:ph type="title"/>
          </p:nvPr>
        </p:nvSpPr>
        <p:spPr/>
        <p:txBody>
          <a:bodyPr/>
          <a:lstStyle/>
          <a:p>
            <a:r>
              <a:rPr lang="en-US" dirty="0"/>
              <a:t>Slope and Intercept</a:t>
            </a:r>
          </a:p>
        </p:txBody>
      </p:sp>
      <p:pic>
        <p:nvPicPr>
          <p:cNvPr id="5" name="Content Placeholder 4">
            <a:extLst>
              <a:ext uri="{FF2B5EF4-FFF2-40B4-BE49-F238E27FC236}">
                <a16:creationId xmlns:a16="http://schemas.microsoft.com/office/drawing/2014/main" id="{A60C228E-5A2B-4A4F-9576-A2A4891B95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36589"/>
            <a:ext cx="8229600" cy="4550097"/>
          </a:xfrm>
        </p:spPr>
      </p:pic>
    </p:spTree>
    <p:extLst>
      <p:ext uri="{BB962C8B-B14F-4D97-AF65-F5344CB8AC3E}">
        <p14:creationId xmlns:p14="http://schemas.microsoft.com/office/powerpoint/2010/main" val="3874541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Non-Deterministic Relationship Example</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92500" lnSpcReduction="10000"/>
          </a:bodyPr>
          <a:lstStyle/>
          <a:p>
            <a:r>
              <a:rPr lang="en-US" dirty="0"/>
              <a:t>In a more realistic example, the data points would be scattered around the line. Few, if any, points would fall exactly on the line. This means, a simple linear equation cannot perfectly predict exam scores from homework scores for example—even though there is a strong positive correlation.</a:t>
            </a:r>
          </a:p>
          <a:p>
            <a:endParaRPr lang="en-US" dirty="0"/>
          </a:p>
          <a:p>
            <a:r>
              <a:rPr lang="en-US" dirty="0"/>
              <a:t>The reason is that there is measurement error in X and Y plus other IVs not considered in the model. Hence, we add an error variable epsilon, </a:t>
            </a:r>
            <a:r>
              <a:rPr lang="en-US" b="1" dirty="0" err="1"/>
              <a:t>ε</a:t>
            </a:r>
            <a:r>
              <a:rPr lang="en-US" dirty="0"/>
              <a:t>, to the equation, which is the error of measuring Y from X:</a:t>
            </a:r>
          </a:p>
          <a:p>
            <a:pPr marL="0" indent="0">
              <a:buNone/>
            </a:pPr>
            <a:endParaRPr lang="en-US" dirty="0"/>
          </a:p>
          <a:p>
            <a:pPr marL="684213" lvl="2" indent="0">
              <a:buNone/>
            </a:pPr>
            <a:r>
              <a:rPr lang="en-US" b="1" dirty="0"/>
              <a:t>Y = a + </a:t>
            </a:r>
            <a:r>
              <a:rPr lang="en-US" b="1" dirty="0" err="1"/>
              <a:t>bX</a:t>
            </a:r>
            <a:r>
              <a:rPr lang="en-US" b="1" dirty="0"/>
              <a:t>  + </a:t>
            </a:r>
            <a:r>
              <a:rPr lang="en-US" b="1" dirty="0" err="1"/>
              <a:t>ε</a:t>
            </a:r>
            <a:endParaRPr lang="en-US" b="1" dirty="0"/>
          </a:p>
          <a:p>
            <a:endParaRPr lang="en-US" dirty="0"/>
          </a:p>
          <a:p>
            <a:r>
              <a:rPr lang="en-US" dirty="0"/>
              <a:t>This model is no longer deterministic and it allows for errors of prediction</a:t>
            </a:r>
          </a:p>
        </p:txBody>
      </p:sp>
    </p:spTree>
    <p:extLst>
      <p:ext uri="{BB962C8B-B14F-4D97-AF65-F5344CB8AC3E}">
        <p14:creationId xmlns:p14="http://schemas.microsoft.com/office/powerpoint/2010/main" val="3011079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5F28-885A-4996-A281-FD52C031E500}"/>
              </a:ext>
            </a:extLst>
          </p:cNvPr>
          <p:cNvSpPr>
            <a:spLocks noGrp="1"/>
          </p:cNvSpPr>
          <p:nvPr>
            <p:ph type="title"/>
          </p:nvPr>
        </p:nvSpPr>
        <p:spPr/>
        <p:txBody>
          <a:bodyPr/>
          <a:lstStyle/>
          <a:p>
            <a:r>
              <a:rPr lang="en-US" dirty="0"/>
              <a:t>Predicting Future Values</a:t>
            </a:r>
          </a:p>
        </p:txBody>
      </p:sp>
      <p:sp>
        <p:nvSpPr>
          <p:cNvPr id="3" name="Content Placeholder 2">
            <a:extLst>
              <a:ext uri="{FF2B5EF4-FFF2-40B4-BE49-F238E27FC236}">
                <a16:creationId xmlns:a16="http://schemas.microsoft.com/office/drawing/2014/main" id="{BDDA1B94-E1B3-4828-84D9-F272B35A08AE}"/>
              </a:ext>
            </a:extLst>
          </p:cNvPr>
          <p:cNvSpPr>
            <a:spLocks noGrp="1"/>
          </p:cNvSpPr>
          <p:nvPr>
            <p:ph idx="1"/>
          </p:nvPr>
        </p:nvSpPr>
        <p:spPr/>
        <p:txBody>
          <a:bodyPr/>
          <a:lstStyle/>
          <a:p>
            <a:r>
              <a:rPr lang="en-US" dirty="0"/>
              <a:t>This is the equation for the predicted value of Y, using the </a:t>
            </a:r>
            <a:r>
              <a:rPr lang="en-US" b="1" dirty="0"/>
              <a:t>estimates</a:t>
            </a:r>
            <a:r>
              <a:rPr lang="en-US" dirty="0"/>
              <a:t> of a and b.</a:t>
            </a:r>
          </a:p>
          <a:p>
            <a:endParaRPr lang="en-US" dirty="0"/>
          </a:p>
          <a:p>
            <a:pPr marL="684213" lvl="2" indent="0">
              <a:buNone/>
            </a:pPr>
            <a:r>
              <a:rPr lang="en-US" b="1" dirty="0"/>
              <a:t>ŷ = â̂ + b</a:t>
            </a:r>
            <a:r>
              <a:rPr lang="en-US" b="1" dirty="0">
                <a:latin typeface="Calibri" panose="020F0502020204030204" pitchFamily="34" charset="0"/>
                <a:cs typeface="Calibri" panose="020F0502020204030204" pitchFamily="34" charset="0"/>
              </a:rPr>
              <a:t>̂</a:t>
            </a:r>
            <a:r>
              <a:rPr lang="en-US" b="1" dirty="0"/>
              <a:t> X</a:t>
            </a:r>
            <a:r>
              <a:rPr lang="en-US" dirty="0"/>
              <a:t>, </a:t>
            </a:r>
          </a:p>
          <a:p>
            <a:endParaRPr lang="en-US" dirty="0"/>
          </a:p>
          <a:p>
            <a:r>
              <a:rPr lang="en-US" dirty="0"/>
              <a:t>where ŷ is the estimated/predicted value of Y and â̂ and b</a:t>
            </a:r>
            <a:r>
              <a:rPr lang="en-US" dirty="0">
                <a:latin typeface="Calibri" panose="020F0502020204030204" pitchFamily="34" charset="0"/>
                <a:cs typeface="Calibri" panose="020F0502020204030204" pitchFamily="34" charset="0"/>
              </a:rPr>
              <a:t>̂</a:t>
            </a:r>
            <a:r>
              <a:rPr lang="en-US" dirty="0"/>
              <a:t> are the estimates for the coefficients. So how do we estimate a and b?</a:t>
            </a:r>
          </a:p>
          <a:p>
            <a:endParaRPr lang="en-US" dirty="0"/>
          </a:p>
        </p:txBody>
      </p:sp>
    </p:spTree>
    <p:extLst>
      <p:ext uri="{BB962C8B-B14F-4D97-AF65-F5344CB8AC3E}">
        <p14:creationId xmlns:p14="http://schemas.microsoft.com/office/powerpoint/2010/main" val="628710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476FB-E896-4F64-962A-46536FC298B3}"/>
              </a:ext>
            </a:extLst>
          </p:cNvPr>
          <p:cNvSpPr>
            <a:spLocks noGrp="1"/>
          </p:cNvSpPr>
          <p:nvPr>
            <p:ph type="title"/>
          </p:nvPr>
        </p:nvSpPr>
        <p:spPr>
          <a:xfrm>
            <a:off x="457200" y="365126"/>
            <a:ext cx="8229600" cy="1201739"/>
          </a:xfrm>
        </p:spPr>
        <p:txBody>
          <a:bodyPr/>
          <a:lstStyle/>
          <a:p>
            <a:r>
              <a:rPr lang="en-US" dirty="0"/>
              <a:t>Estimating the Regression Coefficients (a and b)</a:t>
            </a:r>
          </a:p>
        </p:txBody>
      </p:sp>
      <p:sp>
        <p:nvSpPr>
          <p:cNvPr id="3" name="Content Placeholder 2">
            <a:extLst>
              <a:ext uri="{FF2B5EF4-FFF2-40B4-BE49-F238E27FC236}">
                <a16:creationId xmlns:a16="http://schemas.microsoft.com/office/drawing/2014/main" id="{D0E7C0B5-2B21-402C-8ECD-49D074339647}"/>
              </a:ext>
            </a:extLst>
          </p:cNvPr>
          <p:cNvSpPr>
            <a:spLocks noGrp="1"/>
          </p:cNvSpPr>
          <p:nvPr>
            <p:ph idx="1"/>
          </p:nvPr>
        </p:nvSpPr>
        <p:spPr/>
        <p:txBody>
          <a:bodyPr>
            <a:normAutofit/>
          </a:bodyPr>
          <a:lstStyle/>
          <a:p>
            <a:r>
              <a:rPr lang="en-US" dirty="0"/>
              <a:t>To find the best fitting values for the coefficients, we look into the residual. Residual is the discrepancy between the actual outcome and the predicted outcome (the fit). We want the residuals to be small. Since the residual can be either negative or positive, we </a:t>
            </a:r>
            <a:r>
              <a:rPr lang="en-US" b="1" dirty="0"/>
              <a:t>square</a:t>
            </a:r>
            <a:r>
              <a:rPr lang="en-US" dirty="0"/>
              <a:t> residuals, because working with absolute values is more difficult. </a:t>
            </a:r>
          </a:p>
          <a:p>
            <a:endParaRPr lang="en-US" dirty="0"/>
          </a:p>
          <a:p>
            <a:r>
              <a:rPr lang="en-US" dirty="0"/>
              <a:t>Sum of squared errors (SSE) is the sum of all squared errors for each observation. So we choose the values of the coefficients so the SSE is as small as possible, thus, the line fit is as close as possible:</a:t>
            </a:r>
          </a:p>
          <a:p>
            <a:pPr lvl="1"/>
            <a:r>
              <a:rPr lang="en-US" dirty="0"/>
              <a:t>SSE = ε</a:t>
            </a:r>
            <a:r>
              <a:rPr lang="en-US" baseline="-25000" dirty="0"/>
              <a:t>1</a:t>
            </a:r>
            <a:r>
              <a:rPr lang="en-US" baseline="30000" dirty="0"/>
              <a:t>2</a:t>
            </a:r>
            <a:r>
              <a:rPr lang="en-US" dirty="0"/>
              <a:t> + ε</a:t>
            </a:r>
            <a:r>
              <a:rPr lang="en-US" baseline="-25000" dirty="0"/>
              <a:t>2</a:t>
            </a:r>
            <a:r>
              <a:rPr lang="en-US" baseline="30000" dirty="0"/>
              <a:t>2 </a:t>
            </a:r>
            <a:r>
              <a:rPr lang="en-US" dirty="0"/>
              <a:t>+ ... + ε</a:t>
            </a:r>
            <a:r>
              <a:rPr lang="en-US" baseline="-25000" dirty="0"/>
              <a:t>n</a:t>
            </a:r>
            <a:r>
              <a:rPr lang="en-US" baseline="30000" dirty="0"/>
              <a:t>2 </a:t>
            </a:r>
          </a:p>
          <a:p>
            <a:pPr lvl="1"/>
            <a:r>
              <a:rPr lang="en-US" dirty="0"/>
              <a:t>SSE = sum(Y</a:t>
            </a:r>
            <a:r>
              <a:rPr lang="en-US" baseline="-25000" dirty="0"/>
              <a:t>i</a:t>
            </a:r>
            <a:r>
              <a:rPr lang="en-US" dirty="0"/>
              <a:t>– a – bX</a:t>
            </a:r>
            <a:r>
              <a:rPr lang="en-US" baseline="-25000" dirty="0"/>
              <a:t>i</a:t>
            </a:r>
            <a:r>
              <a:rPr lang="en-US" dirty="0"/>
              <a:t>)</a:t>
            </a:r>
            <a:r>
              <a:rPr lang="en-US" baseline="30000" dirty="0"/>
              <a:t> 2</a:t>
            </a:r>
            <a:endParaRPr lang="en-US" dirty="0"/>
          </a:p>
        </p:txBody>
      </p:sp>
    </p:spTree>
    <p:extLst>
      <p:ext uri="{BB962C8B-B14F-4D97-AF65-F5344CB8AC3E}">
        <p14:creationId xmlns:p14="http://schemas.microsoft.com/office/powerpoint/2010/main" val="2268533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D8463-5E31-4F07-9B38-1C67068C4B13}"/>
              </a:ext>
            </a:extLst>
          </p:cNvPr>
          <p:cNvSpPr>
            <a:spLocks noGrp="1"/>
          </p:cNvSpPr>
          <p:nvPr>
            <p:ph type="title"/>
          </p:nvPr>
        </p:nvSpPr>
        <p:spPr/>
        <p:txBody>
          <a:bodyPr/>
          <a:lstStyle/>
          <a:p>
            <a:r>
              <a:rPr lang="en-US" dirty="0"/>
              <a:t>Estimate Fit</a:t>
            </a:r>
          </a:p>
        </p:txBody>
      </p:sp>
      <p:sp>
        <p:nvSpPr>
          <p:cNvPr id="3" name="Content Placeholder 2">
            <a:extLst>
              <a:ext uri="{FF2B5EF4-FFF2-40B4-BE49-F238E27FC236}">
                <a16:creationId xmlns:a16="http://schemas.microsoft.com/office/drawing/2014/main" id="{370F99CF-B881-4776-9F02-2C170953C775}"/>
              </a:ext>
            </a:extLst>
          </p:cNvPr>
          <p:cNvSpPr>
            <a:spLocks noGrp="1"/>
          </p:cNvSpPr>
          <p:nvPr>
            <p:ph idx="1"/>
          </p:nvPr>
        </p:nvSpPr>
        <p:spPr/>
        <p:txBody>
          <a:bodyPr>
            <a:normAutofit/>
          </a:bodyPr>
          <a:lstStyle/>
          <a:p>
            <a:r>
              <a:rPr lang="en-US" sz="2000" dirty="0"/>
              <a:t>In this image, the red dots (the residuals) is the residual distance of the point from the line. So when we square these and sum them, we want that result (SSR) to be as small as possible, so the </a:t>
            </a:r>
            <a:r>
              <a:rPr lang="en-US" sz="2000" b="1" dirty="0"/>
              <a:t>least squares lin</a:t>
            </a:r>
            <a:r>
              <a:rPr lang="en-US" sz="2000" dirty="0"/>
              <a:t>e is as close to the points as possible. So for this, we need to estimate a and b as accurately as possible.</a:t>
            </a:r>
          </a:p>
          <a:p>
            <a:endParaRPr lang="en-US" sz="2000" dirty="0"/>
          </a:p>
        </p:txBody>
      </p:sp>
      <p:pic>
        <p:nvPicPr>
          <p:cNvPr id="6" name="Picture 5">
            <a:extLst>
              <a:ext uri="{FF2B5EF4-FFF2-40B4-BE49-F238E27FC236}">
                <a16:creationId xmlns:a16="http://schemas.microsoft.com/office/drawing/2014/main" id="{DFB8A8A3-7BEB-42AB-B6D3-3ED8A3D80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352800"/>
            <a:ext cx="6553200" cy="3276600"/>
          </a:xfrm>
          <a:prstGeom prst="rect">
            <a:avLst/>
          </a:prstGeom>
        </p:spPr>
      </p:pic>
    </p:spTree>
    <p:extLst>
      <p:ext uri="{BB962C8B-B14F-4D97-AF65-F5344CB8AC3E}">
        <p14:creationId xmlns:p14="http://schemas.microsoft.com/office/powerpoint/2010/main" val="2060299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6B08E-F9F4-4C98-B441-7AD17F65CEB9}"/>
              </a:ext>
            </a:extLst>
          </p:cNvPr>
          <p:cNvSpPr>
            <a:spLocks noGrp="1"/>
          </p:cNvSpPr>
          <p:nvPr>
            <p:ph type="title"/>
          </p:nvPr>
        </p:nvSpPr>
        <p:spPr/>
        <p:txBody>
          <a:bodyPr/>
          <a:lstStyle/>
          <a:p>
            <a:r>
              <a:rPr lang="en-US" dirty="0"/>
              <a:t>Total Variation</a:t>
            </a:r>
          </a:p>
        </p:txBody>
      </p:sp>
      <p:pic>
        <p:nvPicPr>
          <p:cNvPr id="4" name="Picture 3">
            <a:extLst>
              <a:ext uri="{FF2B5EF4-FFF2-40B4-BE49-F238E27FC236}">
                <a16:creationId xmlns:a16="http://schemas.microsoft.com/office/drawing/2014/main" id="{68D70660-EF22-4501-ABAE-A38F19DF4C3E}"/>
              </a:ext>
            </a:extLst>
          </p:cNvPr>
          <p:cNvPicPr>
            <a:picLocks noChangeAspect="1"/>
          </p:cNvPicPr>
          <p:nvPr/>
        </p:nvPicPr>
        <p:blipFill>
          <a:blip r:embed="rId2"/>
          <a:stretch>
            <a:fillRect/>
          </a:stretch>
        </p:blipFill>
        <p:spPr>
          <a:xfrm>
            <a:off x="457200" y="1600198"/>
            <a:ext cx="8180149" cy="5001768"/>
          </a:xfrm>
          <a:prstGeom prst="rect">
            <a:avLst/>
          </a:prstGeom>
        </p:spPr>
      </p:pic>
    </p:spTree>
    <p:extLst>
      <p:ext uri="{BB962C8B-B14F-4D97-AF65-F5344CB8AC3E}">
        <p14:creationId xmlns:p14="http://schemas.microsoft.com/office/powerpoint/2010/main" val="188965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Lecture Part 1</a:t>
            </a:r>
            <a:br>
              <a:rPr lang="en-US" sz="4000" dirty="0"/>
            </a:br>
            <a:r>
              <a:rPr lang="en-US" sz="4000" dirty="0"/>
              <a:t>Inferential Statistics and Hypothesis Testing in R</a:t>
            </a:r>
          </a:p>
        </p:txBody>
      </p:sp>
    </p:spTree>
    <p:extLst>
      <p:ext uri="{BB962C8B-B14F-4D97-AF65-F5344CB8AC3E}">
        <p14:creationId xmlns:p14="http://schemas.microsoft.com/office/powerpoint/2010/main" val="80868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07104-AED8-4714-A186-9F57D34164FE}"/>
              </a:ext>
            </a:extLst>
          </p:cNvPr>
          <p:cNvSpPr>
            <a:spLocks noGrp="1"/>
          </p:cNvSpPr>
          <p:nvPr>
            <p:ph type="title"/>
          </p:nvPr>
        </p:nvSpPr>
        <p:spPr/>
        <p:txBody>
          <a:bodyPr/>
          <a:lstStyle/>
          <a:p>
            <a:r>
              <a:rPr lang="en-US" dirty="0"/>
              <a:t>Total Variation</a:t>
            </a:r>
          </a:p>
        </p:txBody>
      </p:sp>
      <p:pic>
        <p:nvPicPr>
          <p:cNvPr id="4" name="Picture 3">
            <a:extLst>
              <a:ext uri="{FF2B5EF4-FFF2-40B4-BE49-F238E27FC236}">
                <a16:creationId xmlns:a16="http://schemas.microsoft.com/office/drawing/2014/main" id="{447EE723-CD6A-4CB0-BB58-B3E831E64781}"/>
              </a:ext>
            </a:extLst>
          </p:cNvPr>
          <p:cNvPicPr>
            <a:picLocks noChangeAspect="1"/>
          </p:cNvPicPr>
          <p:nvPr/>
        </p:nvPicPr>
        <p:blipFill>
          <a:blip r:embed="rId2"/>
          <a:stretch>
            <a:fillRect/>
          </a:stretch>
        </p:blipFill>
        <p:spPr>
          <a:xfrm>
            <a:off x="28575" y="1476375"/>
            <a:ext cx="9086850" cy="5229225"/>
          </a:xfrm>
          <a:prstGeom prst="rect">
            <a:avLst/>
          </a:prstGeom>
        </p:spPr>
      </p:pic>
    </p:spTree>
    <p:extLst>
      <p:ext uri="{BB962C8B-B14F-4D97-AF65-F5344CB8AC3E}">
        <p14:creationId xmlns:p14="http://schemas.microsoft.com/office/powerpoint/2010/main" val="2711903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4C8B-9C56-4C5C-B620-BEC2137B9CE3}"/>
              </a:ext>
            </a:extLst>
          </p:cNvPr>
          <p:cNvSpPr>
            <a:spLocks noGrp="1"/>
          </p:cNvSpPr>
          <p:nvPr>
            <p:ph type="title"/>
          </p:nvPr>
        </p:nvSpPr>
        <p:spPr/>
        <p:txBody>
          <a:bodyPr/>
          <a:lstStyle/>
          <a:p>
            <a:r>
              <a:rPr lang="en-US" dirty="0"/>
              <a:t>Estimating Coefficients</a:t>
            </a:r>
          </a:p>
        </p:txBody>
      </p:sp>
      <p:sp>
        <p:nvSpPr>
          <p:cNvPr id="3" name="Content Placeholder 2">
            <a:extLst>
              <a:ext uri="{FF2B5EF4-FFF2-40B4-BE49-F238E27FC236}">
                <a16:creationId xmlns:a16="http://schemas.microsoft.com/office/drawing/2014/main" id="{FC746FF8-F8FC-4CE6-BE03-8CF22AF90B82}"/>
              </a:ext>
            </a:extLst>
          </p:cNvPr>
          <p:cNvSpPr>
            <a:spLocks noGrp="1"/>
          </p:cNvSpPr>
          <p:nvPr>
            <p:ph idx="1"/>
          </p:nvPr>
        </p:nvSpPr>
        <p:spPr/>
        <p:txBody>
          <a:bodyPr/>
          <a:lstStyle/>
          <a:p>
            <a:r>
              <a:rPr lang="en-US" dirty="0"/>
              <a:t>b (slope) = </a:t>
            </a:r>
            <a:r>
              <a:rPr lang="en-US" dirty="0" err="1"/>
              <a:t>Cov</a:t>
            </a:r>
            <a:r>
              <a:rPr lang="en-US" dirty="0"/>
              <a:t>(</a:t>
            </a:r>
            <a:r>
              <a:rPr lang="en-US" dirty="0" err="1"/>
              <a:t>yx</a:t>
            </a:r>
            <a:r>
              <a:rPr lang="en-US" dirty="0"/>
              <a:t>)/Var(X)</a:t>
            </a:r>
          </a:p>
          <a:p>
            <a:pPr marL="0" indent="0">
              <a:buNone/>
            </a:pPr>
            <a:r>
              <a:rPr lang="en-US" dirty="0"/>
              <a:t> </a:t>
            </a:r>
          </a:p>
          <a:p>
            <a:r>
              <a:rPr lang="en-US" dirty="0"/>
              <a:t>a (intercept) = ŷ - </a:t>
            </a:r>
            <a:r>
              <a:rPr lang="en-US" dirty="0" err="1"/>
              <a:t>b</a:t>
            </a:r>
            <a:r>
              <a:rPr lang="en-US" dirty="0" err="1">
                <a:latin typeface="Calibri" panose="020F0502020204030204" pitchFamily="34" charset="0"/>
                <a:cs typeface="Calibri" panose="020F0502020204030204" pitchFamily="34" charset="0"/>
              </a:rPr>
              <a:t>̂</a:t>
            </a:r>
            <a:r>
              <a:rPr lang="en-US" dirty="0" err="1"/>
              <a:t>X</a:t>
            </a:r>
            <a:r>
              <a:rPr lang="en-US" dirty="0"/>
              <a:t>,</a:t>
            </a:r>
          </a:p>
          <a:p>
            <a:endParaRPr lang="en-US" dirty="0"/>
          </a:p>
          <a:p>
            <a:r>
              <a:rPr lang="en-US" dirty="0"/>
              <a:t>where </a:t>
            </a:r>
            <a:r>
              <a:rPr lang="en-US" dirty="0" err="1"/>
              <a:t>Cov</a:t>
            </a:r>
            <a:r>
              <a:rPr lang="en-US" dirty="0"/>
              <a:t>(</a:t>
            </a:r>
            <a:r>
              <a:rPr lang="en-US" dirty="0" err="1"/>
              <a:t>yx</a:t>
            </a:r>
            <a:r>
              <a:rPr lang="en-US" dirty="0"/>
              <a:t>) is the covariance of X and Y</a:t>
            </a:r>
          </a:p>
          <a:p>
            <a:r>
              <a:rPr lang="en-US" dirty="0"/>
              <a:t>Var(X) is the variance of X</a:t>
            </a:r>
          </a:p>
          <a:p>
            <a:endParaRPr lang="en-US" dirty="0"/>
          </a:p>
          <a:p>
            <a:r>
              <a:rPr lang="en-US" dirty="0"/>
              <a:t>Naturally, you wouldn't do this by hand. This requires taking the sample covariance of x and y and sample variance of x and calculation their ratio. R will compute this for you. </a:t>
            </a:r>
          </a:p>
          <a:p>
            <a:endParaRPr lang="en-US" dirty="0"/>
          </a:p>
        </p:txBody>
      </p:sp>
    </p:spTree>
    <p:extLst>
      <p:ext uri="{BB962C8B-B14F-4D97-AF65-F5344CB8AC3E}">
        <p14:creationId xmlns:p14="http://schemas.microsoft.com/office/powerpoint/2010/main" val="3998826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C9DFB-C1BE-4D9D-B8EC-9300FBEC5882}"/>
              </a:ext>
            </a:extLst>
          </p:cNvPr>
          <p:cNvSpPr>
            <a:spLocks noGrp="1"/>
          </p:cNvSpPr>
          <p:nvPr>
            <p:ph type="title"/>
          </p:nvPr>
        </p:nvSpPr>
        <p:spPr>
          <a:xfrm>
            <a:off x="457200" y="365126"/>
            <a:ext cx="8229600" cy="1201739"/>
          </a:xfrm>
        </p:spPr>
        <p:txBody>
          <a:bodyPr/>
          <a:lstStyle/>
          <a:p>
            <a:r>
              <a:rPr lang="en-US" dirty="0"/>
              <a:t>Accuracy of the Coefficient Estimates Using Residual Standard Error</a:t>
            </a:r>
          </a:p>
        </p:txBody>
      </p:sp>
      <p:sp>
        <p:nvSpPr>
          <p:cNvPr id="3" name="Content Placeholder 2">
            <a:extLst>
              <a:ext uri="{FF2B5EF4-FFF2-40B4-BE49-F238E27FC236}">
                <a16:creationId xmlns:a16="http://schemas.microsoft.com/office/drawing/2014/main" id="{174CBFDA-5BC4-4BFC-980F-7D3A998586DA}"/>
              </a:ext>
            </a:extLst>
          </p:cNvPr>
          <p:cNvSpPr>
            <a:spLocks noGrp="1"/>
          </p:cNvSpPr>
          <p:nvPr>
            <p:ph idx="1"/>
          </p:nvPr>
        </p:nvSpPr>
        <p:spPr>
          <a:xfrm>
            <a:off x="457200" y="2133600"/>
            <a:ext cx="8229600" cy="4724399"/>
          </a:xfrm>
        </p:spPr>
        <p:txBody>
          <a:bodyPr/>
          <a:lstStyle/>
          <a:p>
            <a:r>
              <a:rPr lang="en-US" dirty="0"/>
              <a:t>Last step is to know how precise those estimates are. RSE (residual standard error) of an estimator reflects how it varies under repeated sampling from the true measure. </a:t>
            </a:r>
          </a:p>
          <a:p>
            <a:r>
              <a:rPr lang="en-US" dirty="0"/>
              <a:t>Here we want to know if the slope is 0, since if it is, there won't be any relationship between Y and X. </a:t>
            </a:r>
          </a:p>
          <a:p>
            <a:r>
              <a:rPr lang="en-US" dirty="0"/>
              <a:t>We use sigma squared for the variance of the line (the noise) and the spread of X’s around their mean. The SE of the slope is bigger if the noise variance is bigger. The more spread out the axes, the more precise the slope is. So when you are picking your X’s, pick them as spread out as possible.</a:t>
            </a:r>
          </a:p>
          <a:p>
            <a:endParaRPr lang="en-US" dirty="0"/>
          </a:p>
        </p:txBody>
      </p:sp>
    </p:spTree>
    <p:extLst>
      <p:ext uri="{BB962C8B-B14F-4D97-AF65-F5344CB8AC3E}">
        <p14:creationId xmlns:p14="http://schemas.microsoft.com/office/powerpoint/2010/main" val="41022687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638B-86F8-4C59-BDBB-95D5D9AB1C97}"/>
              </a:ext>
            </a:extLst>
          </p:cNvPr>
          <p:cNvSpPr>
            <a:spLocks noGrp="1"/>
          </p:cNvSpPr>
          <p:nvPr>
            <p:ph type="title"/>
          </p:nvPr>
        </p:nvSpPr>
        <p:spPr/>
        <p:txBody>
          <a:bodyPr/>
          <a:lstStyle/>
          <a:p>
            <a:r>
              <a:rPr lang="en-US" dirty="0"/>
              <a:t>Residual Standard Error (RSE)</a:t>
            </a:r>
          </a:p>
        </p:txBody>
      </p:sp>
      <p:sp>
        <p:nvSpPr>
          <p:cNvPr id="3" name="Content Placeholder 2">
            <a:extLst>
              <a:ext uri="{FF2B5EF4-FFF2-40B4-BE49-F238E27FC236}">
                <a16:creationId xmlns:a16="http://schemas.microsoft.com/office/drawing/2014/main" id="{1A1FC3F8-611C-40F6-8DB7-58C46CF73F2A}"/>
              </a:ext>
            </a:extLst>
          </p:cNvPr>
          <p:cNvSpPr>
            <a:spLocks noGrp="1"/>
          </p:cNvSpPr>
          <p:nvPr>
            <p:ph idx="1"/>
          </p:nvPr>
        </p:nvSpPr>
        <p:spPr/>
        <p:txBody>
          <a:bodyPr/>
          <a:lstStyle/>
          <a:p>
            <a:r>
              <a:rPr lang="en-US" dirty="0"/>
              <a:t>RSE Formula is computed using RSS/SSE:</a:t>
            </a:r>
          </a:p>
          <a:p>
            <a:endParaRPr lang="en-US" dirty="0"/>
          </a:p>
          <a:p>
            <a:endParaRPr lang="en-US" dirty="0"/>
          </a:p>
          <a:p>
            <a:endParaRPr lang="en-US" dirty="0"/>
          </a:p>
          <a:p>
            <a:r>
              <a:rPr lang="en-US" dirty="0"/>
              <a:t>where </a:t>
            </a:r>
            <a:r>
              <a:rPr lang="en-US" dirty="0" err="1"/>
              <a:t>df</a:t>
            </a:r>
            <a:r>
              <a:rPr lang="en-US" dirty="0"/>
              <a:t> = 2 because we state the two parameters a and b</a:t>
            </a:r>
          </a:p>
          <a:p>
            <a:r>
              <a:rPr lang="en-US" dirty="0"/>
              <a:t>We use SE to compute the confidence intervals, so we can come up with a range of values that 95% of the time will contain the true value of the slope (b).</a:t>
            </a:r>
          </a:p>
          <a:p>
            <a:endParaRPr lang="en-US" dirty="0"/>
          </a:p>
        </p:txBody>
      </p:sp>
      <p:pic>
        <p:nvPicPr>
          <p:cNvPr id="7" name="Picture 6">
            <a:extLst>
              <a:ext uri="{FF2B5EF4-FFF2-40B4-BE49-F238E27FC236}">
                <a16:creationId xmlns:a16="http://schemas.microsoft.com/office/drawing/2014/main" id="{97C55F86-3E80-44CD-BE52-0E550EF67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438400"/>
            <a:ext cx="3228975" cy="552450"/>
          </a:xfrm>
          <a:prstGeom prst="rect">
            <a:avLst/>
          </a:prstGeom>
        </p:spPr>
      </p:pic>
    </p:spTree>
    <p:extLst>
      <p:ext uri="{BB962C8B-B14F-4D97-AF65-F5344CB8AC3E}">
        <p14:creationId xmlns:p14="http://schemas.microsoft.com/office/powerpoint/2010/main" val="16942223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7A403-6B2C-4ED9-8A03-C18C3F082FCC}"/>
              </a:ext>
            </a:extLst>
          </p:cNvPr>
          <p:cNvSpPr>
            <a:spLocks noGrp="1"/>
          </p:cNvSpPr>
          <p:nvPr>
            <p:ph type="title"/>
          </p:nvPr>
        </p:nvSpPr>
        <p:spPr>
          <a:xfrm>
            <a:off x="457200" y="365126"/>
            <a:ext cx="8229600" cy="1201739"/>
          </a:xfrm>
        </p:spPr>
        <p:txBody>
          <a:bodyPr/>
          <a:lstStyle/>
          <a:p>
            <a:r>
              <a:rPr lang="en-US" dirty="0"/>
              <a:t>Coefficient of Determination (R-squared)</a:t>
            </a:r>
          </a:p>
        </p:txBody>
      </p:sp>
      <p:sp>
        <p:nvSpPr>
          <p:cNvPr id="3" name="Content Placeholder 2">
            <a:extLst>
              <a:ext uri="{FF2B5EF4-FFF2-40B4-BE49-F238E27FC236}">
                <a16:creationId xmlns:a16="http://schemas.microsoft.com/office/drawing/2014/main" id="{C58DEB20-C505-4710-992D-CF95E1816D13}"/>
              </a:ext>
            </a:extLst>
          </p:cNvPr>
          <p:cNvSpPr>
            <a:spLocks noGrp="1"/>
          </p:cNvSpPr>
          <p:nvPr>
            <p:ph idx="1"/>
          </p:nvPr>
        </p:nvSpPr>
        <p:spPr/>
        <p:txBody>
          <a:bodyPr/>
          <a:lstStyle/>
          <a:p>
            <a:r>
              <a:rPr lang="en-US" b="1" dirty="0"/>
              <a:t>R-squared</a:t>
            </a:r>
            <a:r>
              <a:rPr lang="en-US" dirty="0"/>
              <a:t> is a statistical measure of how close the data are to the fitted regression line or the proportional reduction in squared error due to the linear regression. The value shows how much of the variability in Y is explained by the model. If it is 0%, then none of it is explained by the model. </a:t>
            </a:r>
          </a:p>
          <a:p>
            <a:endParaRPr lang="en-US" dirty="0"/>
          </a:p>
          <a:p>
            <a:endParaRPr lang="en-US" dirty="0"/>
          </a:p>
          <a:p>
            <a:endParaRPr lang="en-US" dirty="0"/>
          </a:p>
          <a:p>
            <a:r>
              <a:rPr lang="en-US" dirty="0"/>
              <a:t>Here we compare our fit to a null model: </a:t>
            </a:r>
          </a:p>
          <a:p>
            <a:r>
              <a:rPr lang="en-US" dirty="0"/>
              <a:t>Y = a + ε, </a:t>
            </a:r>
          </a:p>
          <a:p>
            <a:r>
              <a:rPr lang="en-US" dirty="0"/>
              <a:t>where we don't use the independent variable X</a:t>
            </a:r>
          </a:p>
          <a:p>
            <a:r>
              <a:rPr lang="en-US" dirty="0"/>
              <a:t>We find the value for a based on the smallest ε. </a:t>
            </a:r>
          </a:p>
        </p:txBody>
      </p:sp>
      <p:pic>
        <p:nvPicPr>
          <p:cNvPr id="6" name="Picture 5">
            <a:extLst>
              <a:ext uri="{FF2B5EF4-FFF2-40B4-BE49-F238E27FC236}">
                <a16:creationId xmlns:a16="http://schemas.microsoft.com/office/drawing/2014/main" id="{79B83D51-D26B-476B-8491-1A7795AB57EE}"/>
              </a:ext>
            </a:extLst>
          </p:cNvPr>
          <p:cNvPicPr>
            <a:picLocks noChangeAspect="1"/>
          </p:cNvPicPr>
          <p:nvPr/>
        </p:nvPicPr>
        <p:blipFill>
          <a:blip r:embed="rId2"/>
          <a:stretch>
            <a:fillRect/>
          </a:stretch>
        </p:blipFill>
        <p:spPr>
          <a:xfrm>
            <a:off x="457200" y="3352800"/>
            <a:ext cx="8229600" cy="1247775"/>
          </a:xfrm>
          <a:prstGeom prst="rect">
            <a:avLst/>
          </a:prstGeom>
        </p:spPr>
      </p:pic>
    </p:spTree>
    <p:extLst>
      <p:ext uri="{BB962C8B-B14F-4D97-AF65-F5344CB8AC3E}">
        <p14:creationId xmlns:p14="http://schemas.microsoft.com/office/powerpoint/2010/main" val="3104211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4930D-34CD-4F21-B88A-047A5CDBB0C7}"/>
              </a:ext>
            </a:extLst>
          </p:cNvPr>
          <p:cNvSpPr>
            <a:spLocks noGrp="1"/>
          </p:cNvSpPr>
          <p:nvPr>
            <p:ph type="title"/>
          </p:nvPr>
        </p:nvSpPr>
        <p:spPr/>
        <p:txBody>
          <a:bodyPr/>
          <a:lstStyle/>
          <a:p>
            <a:r>
              <a:rPr lang="en-US" dirty="0"/>
              <a:t>Practical Tips [Review]</a:t>
            </a:r>
          </a:p>
        </p:txBody>
      </p:sp>
      <p:sp>
        <p:nvSpPr>
          <p:cNvPr id="3" name="Content Placeholder 2">
            <a:extLst>
              <a:ext uri="{FF2B5EF4-FFF2-40B4-BE49-F238E27FC236}">
                <a16:creationId xmlns:a16="http://schemas.microsoft.com/office/drawing/2014/main" id="{714975F8-5F98-4BAF-9DA6-50C08CE563A9}"/>
              </a:ext>
            </a:extLst>
          </p:cNvPr>
          <p:cNvSpPr>
            <a:spLocks noGrp="1"/>
          </p:cNvSpPr>
          <p:nvPr>
            <p:ph idx="1"/>
          </p:nvPr>
        </p:nvSpPr>
        <p:spPr>
          <a:xfrm>
            <a:off x="381000" y="1143000"/>
            <a:ext cx="8229600" cy="5292545"/>
          </a:xfrm>
        </p:spPr>
        <p:txBody>
          <a:bodyPr>
            <a:normAutofit fontScale="92500" lnSpcReduction="20000"/>
          </a:bodyPr>
          <a:lstStyle/>
          <a:p>
            <a:r>
              <a:rPr lang="en-US" dirty="0"/>
              <a:t>#add comments</a:t>
            </a:r>
          </a:p>
          <a:p>
            <a:r>
              <a:rPr lang="en-US" dirty="0"/>
              <a:t>How to find datasets: see library(help=“datasets”)</a:t>
            </a:r>
          </a:p>
          <a:p>
            <a:r>
              <a:rPr lang="en-US" dirty="0"/>
              <a:t>How to load data: see read.csv()</a:t>
            </a:r>
          </a:p>
          <a:p>
            <a:r>
              <a:rPr lang="en-US" dirty="0"/>
              <a:t>How to check current directory / change directory</a:t>
            </a:r>
          </a:p>
          <a:p>
            <a:pPr marL="349250" lvl="1" indent="0">
              <a:buNone/>
            </a:pPr>
            <a:r>
              <a:rPr lang="en-US" dirty="0" err="1"/>
              <a:t>getwd</a:t>
            </a:r>
            <a:r>
              <a:rPr lang="en-US" dirty="0"/>
              <a:t>()</a:t>
            </a:r>
          </a:p>
          <a:p>
            <a:pPr marL="349250" lvl="1" indent="0">
              <a:buNone/>
            </a:pPr>
            <a:r>
              <a:rPr lang="en-US" dirty="0" err="1"/>
              <a:t>dir</a:t>
            </a:r>
            <a:r>
              <a:rPr lang="en-US" dirty="0"/>
              <a:t>()</a:t>
            </a:r>
          </a:p>
          <a:p>
            <a:pPr marL="349250" lvl="1" indent="0">
              <a:buNone/>
            </a:pPr>
            <a:r>
              <a:rPr lang="en-US" dirty="0" err="1"/>
              <a:t>setwd</a:t>
            </a:r>
            <a:r>
              <a:rPr lang="en-US" dirty="0"/>
              <a:t>()</a:t>
            </a:r>
          </a:p>
          <a:p>
            <a:pPr marL="690563" lvl="2" indent="0">
              <a:buNone/>
            </a:pPr>
            <a:r>
              <a:rPr lang="en-US" dirty="0"/>
              <a:t>(‘..’) to move up</a:t>
            </a:r>
          </a:p>
          <a:p>
            <a:r>
              <a:rPr lang="en-US" dirty="0"/>
              <a:t>How to save charts: see </a:t>
            </a:r>
            <a:r>
              <a:rPr lang="en-US" dirty="0" err="1"/>
              <a:t>dev.copy</a:t>
            </a:r>
            <a:r>
              <a:rPr lang="en-US" dirty="0"/>
              <a:t>() function, make sure to use </a:t>
            </a:r>
            <a:r>
              <a:rPr lang="en-US" dirty="0" err="1"/>
              <a:t>dev.off</a:t>
            </a:r>
            <a:r>
              <a:rPr lang="en-US" dirty="0"/>
              <a:t>() after publishing your plot</a:t>
            </a:r>
          </a:p>
          <a:p>
            <a:r>
              <a:rPr lang="en-US" dirty="0"/>
              <a:t>How to install packages</a:t>
            </a:r>
          </a:p>
          <a:p>
            <a:r>
              <a:rPr lang="en-US" dirty="0"/>
              <a:t>Generate z-scores: see scale() function</a:t>
            </a:r>
          </a:p>
          <a:p>
            <a:r>
              <a:rPr lang="en-US" dirty="0"/>
              <a:t>*Important* You must add interpretation to your results – only writing code supporting your analysis is not sufficient</a:t>
            </a:r>
          </a:p>
          <a:p>
            <a:r>
              <a:rPr lang="en-US" dirty="0"/>
              <a:t>I use </a:t>
            </a:r>
            <a:r>
              <a:rPr lang="en-US" dirty="0" err="1"/>
              <a:t>TurnItIn</a:t>
            </a:r>
            <a:r>
              <a:rPr lang="en-US" dirty="0"/>
              <a:t> – code copied from internet sources *will* be detected (please write your own original code)</a:t>
            </a:r>
          </a:p>
        </p:txBody>
      </p:sp>
    </p:spTree>
    <p:extLst>
      <p:ext uri="{BB962C8B-B14F-4D97-AF65-F5344CB8AC3E}">
        <p14:creationId xmlns:p14="http://schemas.microsoft.com/office/powerpoint/2010/main" val="288491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9F7B-C1EC-451C-A978-676B3BFFB386}"/>
              </a:ext>
            </a:extLst>
          </p:cNvPr>
          <p:cNvSpPr>
            <a:spLocks noGrp="1"/>
          </p:cNvSpPr>
          <p:nvPr>
            <p:ph type="title"/>
          </p:nvPr>
        </p:nvSpPr>
        <p:spPr>
          <a:xfrm>
            <a:off x="457200" y="365126"/>
            <a:ext cx="8229600" cy="646331"/>
          </a:xfrm>
        </p:spPr>
        <p:txBody>
          <a:bodyPr/>
          <a:lstStyle/>
          <a:p>
            <a:r>
              <a:rPr lang="en-US" dirty="0"/>
              <a:t>Descriptive vs. Inferential Statistics</a:t>
            </a:r>
          </a:p>
        </p:txBody>
      </p:sp>
      <p:sp>
        <p:nvSpPr>
          <p:cNvPr id="4" name="Rectangle 3">
            <a:extLst>
              <a:ext uri="{FF2B5EF4-FFF2-40B4-BE49-F238E27FC236}">
                <a16:creationId xmlns:a16="http://schemas.microsoft.com/office/drawing/2014/main" id="{BECC8B6E-292E-451F-9FC8-6DE89101476E}"/>
              </a:ext>
            </a:extLst>
          </p:cNvPr>
          <p:cNvSpPr/>
          <p:nvPr/>
        </p:nvSpPr>
        <p:spPr>
          <a:xfrm>
            <a:off x="685800" y="2209800"/>
            <a:ext cx="1905000" cy="167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Descriptive Statistics</a:t>
            </a:r>
          </a:p>
        </p:txBody>
      </p:sp>
      <p:sp>
        <p:nvSpPr>
          <p:cNvPr id="5" name="Rectangle 4">
            <a:extLst>
              <a:ext uri="{FF2B5EF4-FFF2-40B4-BE49-F238E27FC236}">
                <a16:creationId xmlns:a16="http://schemas.microsoft.com/office/drawing/2014/main" id="{290F1290-9085-4731-9CB6-12CDA31DECA6}"/>
              </a:ext>
            </a:extLst>
          </p:cNvPr>
          <p:cNvSpPr/>
          <p:nvPr/>
        </p:nvSpPr>
        <p:spPr>
          <a:xfrm>
            <a:off x="685800" y="4246343"/>
            <a:ext cx="1905000" cy="167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Inferential Statistics</a:t>
            </a:r>
          </a:p>
        </p:txBody>
      </p:sp>
      <p:sp>
        <p:nvSpPr>
          <p:cNvPr id="6" name="Rectangle 5">
            <a:extLst>
              <a:ext uri="{FF2B5EF4-FFF2-40B4-BE49-F238E27FC236}">
                <a16:creationId xmlns:a16="http://schemas.microsoft.com/office/drawing/2014/main" id="{B863CBEE-4189-4C36-A595-1EA2B17D9694}"/>
              </a:ext>
            </a:extLst>
          </p:cNvPr>
          <p:cNvSpPr/>
          <p:nvPr/>
        </p:nvSpPr>
        <p:spPr>
          <a:xfrm>
            <a:off x="685800" y="1600200"/>
            <a:ext cx="1905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Type</a:t>
            </a:r>
          </a:p>
        </p:txBody>
      </p:sp>
      <p:sp>
        <p:nvSpPr>
          <p:cNvPr id="7" name="Rectangle 6">
            <a:extLst>
              <a:ext uri="{FF2B5EF4-FFF2-40B4-BE49-F238E27FC236}">
                <a16:creationId xmlns:a16="http://schemas.microsoft.com/office/drawing/2014/main" id="{03CBDB86-E2DD-4A84-909B-B6852C8E57AC}"/>
              </a:ext>
            </a:extLst>
          </p:cNvPr>
          <p:cNvSpPr/>
          <p:nvPr/>
        </p:nvSpPr>
        <p:spPr>
          <a:xfrm>
            <a:off x="3581400" y="2209800"/>
            <a:ext cx="46482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edium-content-serif-font"/>
              </a:rPr>
              <a:t>Collecting, organizing, summarizing, and presenting data – including calculating various properties of the data and graphing those properties</a:t>
            </a:r>
            <a:endParaRPr lang="en-US" dirty="0">
              <a:solidFill>
                <a:schemeClr val="tx1"/>
              </a:solidFill>
            </a:endParaRPr>
          </a:p>
        </p:txBody>
      </p:sp>
      <p:sp>
        <p:nvSpPr>
          <p:cNvPr id="8" name="Rectangle 7">
            <a:extLst>
              <a:ext uri="{FF2B5EF4-FFF2-40B4-BE49-F238E27FC236}">
                <a16:creationId xmlns:a16="http://schemas.microsoft.com/office/drawing/2014/main" id="{6A279FC5-F8C8-473A-BF28-0F3EE51E7E78}"/>
              </a:ext>
            </a:extLst>
          </p:cNvPr>
          <p:cNvSpPr/>
          <p:nvPr/>
        </p:nvSpPr>
        <p:spPr>
          <a:xfrm>
            <a:off x="3581400" y="4246343"/>
            <a:ext cx="46482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edium-content-serif-font"/>
              </a:rPr>
              <a:t>Applying statistical models to sample data to make inferences, calculate confidence intervals, and make predictions – including hypothesis testing and regression</a:t>
            </a:r>
          </a:p>
        </p:txBody>
      </p:sp>
      <p:sp>
        <p:nvSpPr>
          <p:cNvPr id="9" name="Isosceles Triangle 8">
            <a:extLst>
              <a:ext uri="{FF2B5EF4-FFF2-40B4-BE49-F238E27FC236}">
                <a16:creationId xmlns:a16="http://schemas.microsoft.com/office/drawing/2014/main" id="{49A8711C-6530-4845-BDD8-81BB384DF938}"/>
              </a:ext>
            </a:extLst>
          </p:cNvPr>
          <p:cNvSpPr/>
          <p:nvPr/>
        </p:nvSpPr>
        <p:spPr>
          <a:xfrm rot="5400000">
            <a:off x="2190750" y="2876550"/>
            <a:ext cx="1676400" cy="342900"/>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92864453-0691-43F1-81AC-E0B17BA1E78D}"/>
              </a:ext>
            </a:extLst>
          </p:cNvPr>
          <p:cNvSpPr/>
          <p:nvPr/>
        </p:nvSpPr>
        <p:spPr>
          <a:xfrm rot="5400000">
            <a:off x="2190750" y="4913093"/>
            <a:ext cx="1676400" cy="342900"/>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BDB5CB-8463-4CB7-8920-F154E5ED3A66}"/>
              </a:ext>
            </a:extLst>
          </p:cNvPr>
          <p:cNvSpPr/>
          <p:nvPr/>
        </p:nvSpPr>
        <p:spPr>
          <a:xfrm>
            <a:off x="3581400" y="1600200"/>
            <a:ext cx="464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Description</a:t>
            </a:r>
          </a:p>
        </p:txBody>
      </p:sp>
      <p:sp>
        <p:nvSpPr>
          <p:cNvPr id="12" name="Rectangle 11">
            <a:extLst>
              <a:ext uri="{FF2B5EF4-FFF2-40B4-BE49-F238E27FC236}">
                <a16:creationId xmlns:a16="http://schemas.microsoft.com/office/drawing/2014/main" id="{C7DF2B0F-D0BB-423C-A3F7-2C7EB8C2ABD6}"/>
              </a:ext>
            </a:extLst>
          </p:cNvPr>
          <p:cNvSpPr/>
          <p:nvPr/>
        </p:nvSpPr>
        <p:spPr>
          <a:xfrm>
            <a:off x="457200" y="4114800"/>
            <a:ext cx="8229600" cy="198120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740F9F7-2C7B-4DD1-A43A-3F34485326F5}"/>
              </a:ext>
            </a:extLst>
          </p:cNvPr>
          <p:cNvSpPr/>
          <p:nvPr/>
        </p:nvSpPr>
        <p:spPr>
          <a:xfrm>
            <a:off x="6324600" y="4114800"/>
            <a:ext cx="2286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i="1" dirty="0">
                <a:solidFill>
                  <a:schemeClr val="tx1"/>
                </a:solidFill>
              </a:rPr>
              <a:t>Week 2 Focus</a:t>
            </a:r>
          </a:p>
        </p:txBody>
      </p:sp>
      <p:sp>
        <p:nvSpPr>
          <p:cNvPr id="14" name="Rectangle 13">
            <a:extLst>
              <a:ext uri="{FF2B5EF4-FFF2-40B4-BE49-F238E27FC236}">
                <a16:creationId xmlns:a16="http://schemas.microsoft.com/office/drawing/2014/main" id="{200DE63C-03E6-478A-841D-05D7AB74B889}"/>
              </a:ext>
            </a:extLst>
          </p:cNvPr>
          <p:cNvSpPr/>
          <p:nvPr/>
        </p:nvSpPr>
        <p:spPr>
          <a:xfrm>
            <a:off x="457200" y="2112743"/>
            <a:ext cx="8229600" cy="1981200"/>
          </a:xfrm>
          <a:prstGeom prst="rect">
            <a:avLst/>
          </a:prstGeom>
          <a:solidFill>
            <a:schemeClr val="tx2">
              <a:lumMod val="40000"/>
              <a:lumOff val="60000"/>
              <a:alpha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D10EBED-14E3-4186-A4BD-2A73D763294B}"/>
              </a:ext>
            </a:extLst>
          </p:cNvPr>
          <p:cNvSpPr/>
          <p:nvPr/>
        </p:nvSpPr>
        <p:spPr>
          <a:xfrm>
            <a:off x="6324600" y="2133600"/>
            <a:ext cx="2286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i="1" dirty="0">
                <a:solidFill>
                  <a:schemeClr val="tx1"/>
                </a:solidFill>
              </a:rPr>
              <a:t>Week 1 Focus</a:t>
            </a:r>
          </a:p>
        </p:txBody>
      </p:sp>
    </p:spTree>
    <p:extLst>
      <p:ext uri="{BB962C8B-B14F-4D97-AF65-F5344CB8AC3E}">
        <p14:creationId xmlns:p14="http://schemas.microsoft.com/office/powerpoint/2010/main" val="3311845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B6C2E-8219-458B-93F8-910932AC6A83}"/>
              </a:ext>
            </a:extLst>
          </p:cNvPr>
          <p:cNvSpPr>
            <a:spLocks noGrp="1"/>
          </p:cNvSpPr>
          <p:nvPr>
            <p:ph type="title"/>
          </p:nvPr>
        </p:nvSpPr>
        <p:spPr/>
        <p:txBody>
          <a:bodyPr/>
          <a:lstStyle/>
          <a:p>
            <a:r>
              <a:rPr lang="en-US" dirty="0"/>
              <a:t>Inferential Statistics</a:t>
            </a:r>
          </a:p>
        </p:txBody>
      </p:sp>
      <p:sp>
        <p:nvSpPr>
          <p:cNvPr id="18" name="Rectangle 17">
            <a:extLst>
              <a:ext uri="{FF2B5EF4-FFF2-40B4-BE49-F238E27FC236}">
                <a16:creationId xmlns:a16="http://schemas.microsoft.com/office/drawing/2014/main" id="{9205167C-BB22-4CA7-A6CE-02A199461E77}"/>
              </a:ext>
            </a:extLst>
          </p:cNvPr>
          <p:cNvSpPr/>
          <p:nvPr/>
        </p:nvSpPr>
        <p:spPr>
          <a:xfrm>
            <a:off x="457200" y="1600200"/>
            <a:ext cx="3810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Definition</a:t>
            </a:r>
          </a:p>
        </p:txBody>
      </p:sp>
      <p:sp>
        <p:nvSpPr>
          <p:cNvPr id="20" name="Rectangle 19">
            <a:extLst>
              <a:ext uri="{FF2B5EF4-FFF2-40B4-BE49-F238E27FC236}">
                <a16:creationId xmlns:a16="http://schemas.microsoft.com/office/drawing/2014/main" id="{6884BB3F-D76E-4543-AC83-D645F6E658EB}"/>
              </a:ext>
            </a:extLst>
          </p:cNvPr>
          <p:cNvSpPr/>
          <p:nvPr/>
        </p:nvSpPr>
        <p:spPr>
          <a:xfrm>
            <a:off x="5029200" y="1600200"/>
            <a:ext cx="3810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What Does Inference Enable?</a:t>
            </a:r>
          </a:p>
        </p:txBody>
      </p:sp>
      <p:sp>
        <p:nvSpPr>
          <p:cNvPr id="21" name="Rectangle 20">
            <a:extLst>
              <a:ext uri="{FF2B5EF4-FFF2-40B4-BE49-F238E27FC236}">
                <a16:creationId xmlns:a16="http://schemas.microsoft.com/office/drawing/2014/main" id="{839F0C2E-B864-4BD0-A7EB-1CB86D5A0167}"/>
              </a:ext>
            </a:extLst>
          </p:cNvPr>
          <p:cNvSpPr/>
          <p:nvPr/>
        </p:nvSpPr>
        <p:spPr>
          <a:xfrm>
            <a:off x="457201" y="2286000"/>
            <a:ext cx="3810000" cy="2890123"/>
          </a:xfrm>
          <a:prstGeom prst="rect">
            <a:avLst/>
          </a:prstGeom>
        </p:spPr>
        <p:txBody>
          <a:bodyPr>
            <a:noAutofit/>
          </a:bodyPr>
          <a:lstStyle/>
          <a:p>
            <a:pPr marL="285750" indent="-285750">
              <a:buFont typeface="Arial" panose="020B0604020202020204" pitchFamily="34" charset="0"/>
              <a:buChar char="•"/>
            </a:pPr>
            <a:r>
              <a:rPr lang="en-US" dirty="0">
                <a:solidFill>
                  <a:srgbClr val="373A3C"/>
                </a:solidFill>
                <a:latin typeface="OpenSans"/>
              </a:rPr>
              <a:t>Inferential statistics are concerned with making inferences based on relations found in the sample, to relations in the population</a:t>
            </a:r>
          </a:p>
          <a:p>
            <a:pPr marL="285750" indent="-285750">
              <a:buFont typeface="Arial" panose="020B0604020202020204" pitchFamily="34" charset="0"/>
              <a:buChar char="•"/>
            </a:pPr>
            <a:endParaRPr lang="en-US" dirty="0">
              <a:solidFill>
                <a:srgbClr val="373A3C"/>
              </a:solidFill>
              <a:latin typeface="OpenSans"/>
            </a:endParaRPr>
          </a:p>
          <a:p>
            <a:pPr marL="285750" indent="-285750">
              <a:buFont typeface="Arial" panose="020B0604020202020204" pitchFamily="34" charset="0"/>
              <a:buChar char="•"/>
            </a:pPr>
            <a:r>
              <a:rPr lang="en-US" dirty="0">
                <a:solidFill>
                  <a:srgbClr val="373A3C"/>
                </a:solidFill>
                <a:latin typeface="OpenSans"/>
              </a:rPr>
              <a:t>Inferential statistics help us decide, for example, whether the differences between groups that we see in our data are strong enough to provide support for our hypothesis that group differences exist in general, in the entire population</a:t>
            </a:r>
            <a:endParaRPr lang="en-US" dirty="0"/>
          </a:p>
        </p:txBody>
      </p:sp>
      <p:sp>
        <p:nvSpPr>
          <p:cNvPr id="22" name="Rectangle 21">
            <a:extLst>
              <a:ext uri="{FF2B5EF4-FFF2-40B4-BE49-F238E27FC236}">
                <a16:creationId xmlns:a16="http://schemas.microsoft.com/office/drawing/2014/main" id="{DFE0054F-9BC0-415D-86AE-F98C70B8C6BE}"/>
              </a:ext>
            </a:extLst>
          </p:cNvPr>
          <p:cNvSpPr/>
          <p:nvPr/>
        </p:nvSpPr>
        <p:spPr>
          <a:xfrm>
            <a:off x="5029200" y="2285999"/>
            <a:ext cx="3810000" cy="3733801"/>
          </a:xfrm>
          <a:prstGeom prst="rect">
            <a:avLst/>
          </a:prstGeom>
        </p:spPr>
        <p:txBody>
          <a:bodyPr>
            <a:noAutofit/>
          </a:bodyPr>
          <a:lstStyle/>
          <a:p>
            <a:pPr marL="285750" indent="-285750">
              <a:buFont typeface="Arial" panose="020B0604020202020204" pitchFamily="34" charset="0"/>
              <a:buChar char="•"/>
            </a:pPr>
            <a:r>
              <a:rPr lang="en-US" sz="1600" dirty="0">
                <a:solidFill>
                  <a:srgbClr val="373A3C"/>
                </a:solidFill>
                <a:latin typeface="OpenSans"/>
              </a:rPr>
              <a:t>Model Building: Develop statistical models that explain the relationships between a dependent variable (output) and one or more independent variables (inputs), enabling prediction of the dependent variable when presented with any given sets of independent variables</a:t>
            </a:r>
          </a:p>
          <a:p>
            <a:pPr marL="285750" indent="-285750">
              <a:buFont typeface="Arial" panose="020B0604020202020204" pitchFamily="34" charset="0"/>
              <a:buChar char="•"/>
            </a:pPr>
            <a:endParaRPr lang="en-US" sz="1600" dirty="0">
              <a:solidFill>
                <a:srgbClr val="373A3C"/>
              </a:solidFill>
              <a:latin typeface="OpenSans"/>
            </a:endParaRPr>
          </a:p>
          <a:p>
            <a:pPr marL="285750" indent="-285750">
              <a:buFont typeface="Arial" panose="020B0604020202020204" pitchFamily="34" charset="0"/>
              <a:buChar char="•"/>
            </a:pPr>
            <a:r>
              <a:rPr lang="en-US" sz="1600" dirty="0">
                <a:solidFill>
                  <a:srgbClr val="373A3C"/>
                </a:solidFill>
                <a:latin typeface="OpenSans"/>
              </a:rPr>
              <a:t>Hypothesis testing:  Drawing inferences about two contrasting propositions (each called a hypothesis) relating to the value of one or more population parameters</a:t>
            </a:r>
          </a:p>
        </p:txBody>
      </p:sp>
      <p:sp>
        <p:nvSpPr>
          <p:cNvPr id="23" name="Isosceles Triangle 22">
            <a:extLst>
              <a:ext uri="{FF2B5EF4-FFF2-40B4-BE49-F238E27FC236}">
                <a16:creationId xmlns:a16="http://schemas.microsoft.com/office/drawing/2014/main" id="{65F5215B-0373-4F70-A533-07EC84B50CC3}"/>
              </a:ext>
            </a:extLst>
          </p:cNvPr>
          <p:cNvSpPr/>
          <p:nvPr/>
        </p:nvSpPr>
        <p:spPr>
          <a:xfrm rot="5400000">
            <a:off x="2819399" y="3962400"/>
            <a:ext cx="3733801" cy="38100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368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381000"/>
            <a:ext cx="7313612" cy="646331"/>
          </a:xfrm>
        </p:spPr>
        <p:txBody>
          <a:bodyPr/>
          <a:lstStyle/>
          <a:p>
            <a:r>
              <a:rPr lang="en-US" altLang="en-US" dirty="0"/>
              <a:t>Samples &amp; Populations</a:t>
            </a:r>
          </a:p>
        </p:txBody>
      </p:sp>
      <p:sp>
        <p:nvSpPr>
          <p:cNvPr id="29699" name="Rectangle 3"/>
          <p:cNvSpPr>
            <a:spLocks noGrp="1" noChangeArrowheads="1"/>
          </p:cNvSpPr>
          <p:nvPr>
            <p:ph type="body" sz="half" idx="1"/>
          </p:nvPr>
        </p:nvSpPr>
        <p:spPr>
          <a:xfrm>
            <a:off x="533400" y="1600200"/>
            <a:ext cx="8458200" cy="4953000"/>
          </a:xfrm>
        </p:spPr>
        <p:txBody>
          <a:bodyPr/>
          <a:lstStyle/>
          <a:p>
            <a:r>
              <a:rPr lang="en-US" altLang="en-US" sz="2600" i="1" dirty="0"/>
              <a:t>Populations</a:t>
            </a:r>
            <a:r>
              <a:rPr lang="en-US" altLang="en-US" sz="2600" dirty="0"/>
              <a:t> are indefinitely large (or perhaps infinite) sets of observations.</a:t>
            </a:r>
          </a:p>
          <a:p>
            <a:pPr lvl="1"/>
            <a:r>
              <a:rPr lang="en-US" altLang="en-US" sz="2600" i="1" dirty="0"/>
              <a:t>Parameters</a:t>
            </a:r>
            <a:r>
              <a:rPr lang="en-US" altLang="en-US" sz="2600" dirty="0"/>
              <a:t> = descriptive measures of a population</a:t>
            </a:r>
          </a:p>
          <a:p>
            <a:r>
              <a:rPr lang="en-US" altLang="en-US" sz="2600" i="1" dirty="0"/>
              <a:t>Samples </a:t>
            </a:r>
            <a:r>
              <a:rPr lang="en-US" altLang="en-US" sz="2600" dirty="0"/>
              <a:t>are subsets of a population.</a:t>
            </a:r>
          </a:p>
          <a:p>
            <a:pPr lvl="1"/>
            <a:r>
              <a:rPr lang="en-US" altLang="en-US" sz="2600" i="1" dirty="0"/>
              <a:t>Statistics</a:t>
            </a:r>
            <a:r>
              <a:rPr lang="en-US" altLang="en-US" sz="2600" dirty="0"/>
              <a:t> = descriptive measures of a sample</a:t>
            </a:r>
          </a:p>
          <a:p>
            <a:r>
              <a:rPr lang="en-US" altLang="en-US" sz="2600" i="1" dirty="0"/>
              <a:t>Random sample</a:t>
            </a:r>
            <a:r>
              <a:rPr lang="en-US" altLang="en-US" sz="2600" dirty="0"/>
              <a:t> – drawn so that each member of the population has an equal and independent chance of being included in the sample.</a:t>
            </a:r>
          </a:p>
          <a:p>
            <a:r>
              <a:rPr lang="en-US" altLang="en-US" sz="2600" dirty="0"/>
              <a:t>We want to make inferences from a sample to a population.</a:t>
            </a:r>
          </a:p>
        </p:txBody>
      </p:sp>
    </p:spTree>
    <p:extLst>
      <p:ext uri="{BB962C8B-B14F-4D97-AF65-F5344CB8AC3E}">
        <p14:creationId xmlns:p14="http://schemas.microsoft.com/office/powerpoint/2010/main" val="2772166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7" name="Rectangle 37"/>
          <p:cNvSpPr>
            <a:spLocks noChangeArrowheads="1"/>
          </p:cNvSpPr>
          <p:nvPr/>
        </p:nvSpPr>
        <p:spPr bwMode="auto">
          <a:xfrm>
            <a:off x="1370013" y="301625"/>
            <a:ext cx="73136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600">
                <a:solidFill>
                  <a:schemeClr val="tx2"/>
                </a:solidFill>
                <a:latin typeface="Arial" panose="020B0604020202020204" pitchFamily="34" charset="0"/>
                <a:cs typeface="Arial" panose="020B0604020202020204" pitchFamily="34" charset="0"/>
              </a:defRPr>
            </a:lvl1pPr>
            <a:lvl2pPr>
              <a:defRPr sz="3600">
                <a:solidFill>
                  <a:schemeClr val="tx2"/>
                </a:solidFill>
                <a:latin typeface="Arial" panose="020B0604020202020204" pitchFamily="34" charset="0"/>
                <a:cs typeface="Arial" panose="020B0604020202020204" pitchFamily="34" charset="0"/>
              </a:defRPr>
            </a:lvl2pPr>
            <a:lvl3pPr>
              <a:defRPr sz="3600">
                <a:solidFill>
                  <a:schemeClr val="tx2"/>
                </a:solidFill>
                <a:latin typeface="Arial" panose="020B0604020202020204" pitchFamily="34" charset="0"/>
                <a:cs typeface="Arial" panose="020B0604020202020204" pitchFamily="34" charset="0"/>
              </a:defRPr>
            </a:lvl3pPr>
            <a:lvl4pPr>
              <a:defRPr sz="3600">
                <a:solidFill>
                  <a:schemeClr val="tx2"/>
                </a:solidFill>
                <a:latin typeface="Arial" panose="020B0604020202020204" pitchFamily="34" charset="0"/>
                <a:cs typeface="Arial" panose="020B0604020202020204" pitchFamily="34" charset="0"/>
              </a:defRPr>
            </a:lvl4pPr>
            <a:lvl5pPr>
              <a:defRPr sz="3600">
                <a:solidFill>
                  <a:schemeClr val="tx2"/>
                </a:solidFill>
                <a:latin typeface="Arial" panose="020B0604020202020204" pitchFamily="34" charset="0"/>
                <a:cs typeface="Arial" panose="020B0604020202020204" pitchFamily="34" charset="0"/>
              </a:defRPr>
            </a:lvl5pPr>
            <a:lvl6pPr marL="4572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9144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3716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18288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9pPr>
          </a:lstStyle>
          <a:p>
            <a:r>
              <a:rPr lang="en-US" altLang="en-US"/>
              <a:t>Review -  Samples &amp; Populations</a:t>
            </a:r>
          </a:p>
        </p:txBody>
      </p:sp>
      <p:grpSp>
        <p:nvGrpSpPr>
          <p:cNvPr id="30759" name="Group 39"/>
          <p:cNvGrpSpPr>
            <a:grpSpLocks/>
          </p:cNvGrpSpPr>
          <p:nvPr/>
        </p:nvGrpSpPr>
        <p:grpSpPr bwMode="auto">
          <a:xfrm>
            <a:off x="304800" y="685800"/>
            <a:ext cx="8572500" cy="5548313"/>
            <a:chOff x="192" y="432"/>
            <a:chExt cx="5400" cy="3495"/>
          </a:xfrm>
        </p:grpSpPr>
        <p:grpSp>
          <p:nvGrpSpPr>
            <p:cNvPr id="30726" name="Group 6"/>
            <p:cNvGrpSpPr>
              <a:grpSpLocks/>
            </p:cNvGrpSpPr>
            <p:nvPr/>
          </p:nvGrpSpPr>
          <p:grpSpPr bwMode="auto">
            <a:xfrm>
              <a:off x="960" y="1776"/>
              <a:ext cx="1392" cy="480"/>
              <a:chOff x="864" y="2736"/>
              <a:chExt cx="1152" cy="480"/>
            </a:xfrm>
          </p:grpSpPr>
          <p:sp>
            <p:nvSpPr>
              <p:cNvPr id="30727" name="Rectangle 7"/>
              <p:cNvSpPr>
                <a:spLocks noChangeArrowheads="1"/>
              </p:cNvSpPr>
              <p:nvPr/>
            </p:nvSpPr>
            <p:spPr bwMode="auto">
              <a:xfrm>
                <a:off x="864" y="2736"/>
                <a:ext cx="1152"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8" name="Text Box 8"/>
              <p:cNvSpPr txBox="1">
                <a:spLocks noChangeArrowheads="1"/>
              </p:cNvSpPr>
              <p:nvPr/>
            </p:nvSpPr>
            <p:spPr bwMode="auto">
              <a:xfrm>
                <a:off x="912" y="2832"/>
                <a:ext cx="1056" cy="2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a:latin typeface="Tahoma" panose="020B0604030504040204" pitchFamily="34" charset="0"/>
                  </a:rPr>
                  <a:t>Population</a:t>
                </a:r>
              </a:p>
            </p:txBody>
          </p:sp>
        </p:grpSp>
        <p:grpSp>
          <p:nvGrpSpPr>
            <p:cNvPr id="30729" name="Group 9"/>
            <p:cNvGrpSpPr>
              <a:grpSpLocks/>
            </p:cNvGrpSpPr>
            <p:nvPr/>
          </p:nvGrpSpPr>
          <p:grpSpPr bwMode="auto">
            <a:xfrm>
              <a:off x="192" y="2256"/>
              <a:ext cx="2160" cy="1248"/>
              <a:chOff x="192" y="2256"/>
              <a:chExt cx="2160" cy="1248"/>
            </a:xfrm>
          </p:grpSpPr>
          <p:grpSp>
            <p:nvGrpSpPr>
              <p:cNvPr id="30730" name="Group 10"/>
              <p:cNvGrpSpPr>
                <a:grpSpLocks/>
              </p:cNvGrpSpPr>
              <p:nvPr/>
            </p:nvGrpSpPr>
            <p:grpSpPr bwMode="auto">
              <a:xfrm>
                <a:off x="960" y="3024"/>
                <a:ext cx="1392" cy="480"/>
                <a:chOff x="864" y="2736"/>
                <a:chExt cx="1152" cy="480"/>
              </a:xfrm>
            </p:grpSpPr>
            <p:sp>
              <p:nvSpPr>
                <p:cNvPr id="30731" name="Rectangle 11"/>
                <p:cNvSpPr>
                  <a:spLocks noChangeArrowheads="1"/>
                </p:cNvSpPr>
                <p:nvPr/>
              </p:nvSpPr>
              <p:spPr bwMode="auto">
                <a:xfrm>
                  <a:off x="864" y="2736"/>
                  <a:ext cx="1152" cy="48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2" name="Text Box 12"/>
                <p:cNvSpPr txBox="1">
                  <a:spLocks noChangeArrowheads="1"/>
                </p:cNvSpPr>
                <p:nvPr/>
              </p:nvSpPr>
              <p:spPr bwMode="auto">
                <a:xfrm>
                  <a:off x="912" y="2832"/>
                  <a:ext cx="1056" cy="28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dirty="0">
                      <a:latin typeface="Tahoma" panose="020B0604030504040204" pitchFamily="34" charset="0"/>
                    </a:rPr>
                    <a:t>Sample</a:t>
                  </a:r>
                </a:p>
              </p:txBody>
            </p:sp>
          </p:grpSp>
          <p:cxnSp>
            <p:nvCxnSpPr>
              <p:cNvPr id="30733" name="AutoShape 13"/>
              <p:cNvCxnSpPr>
                <a:cxnSpLocks noChangeShapeType="1"/>
                <a:stCxn id="30727" idx="2"/>
                <a:endCxn id="30731" idx="0"/>
              </p:cNvCxnSpPr>
              <p:nvPr/>
            </p:nvCxnSpPr>
            <p:spPr bwMode="auto">
              <a:xfrm>
                <a:off x="1656" y="2256"/>
                <a:ext cx="0" cy="768"/>
              </a:xfrm>
              <a:prstGeom prst="straightConnector1">
                <a:avLst/>
              </a:prstGeom>
              <a:noFill/>
              <a:ln w="3810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34" name="Text Box 14"/>
              <p:cNvSpPr txBox="1">
                <a:spLocks noChangeArrowheads="1"/>
              </p:cNvSpPr>
              <p:nvPr/>
            </p:nvSpPr>
            <p:spPr bwMode="auto">
              <a:xfrm>
                <a:off x="192" y="2351"/>
                <a:ext cx="1104"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dirty="0">
                    <a:latin typeface="Tahoma" panose="020B0604030504040204" pitchFamily="34" charset="0"/>
                  </a:rPr>
                  <a:t>A sample is drawn from a population</a:t>
                </a:r>
              </a:p>
            </p:txBody>
          </p:sp>
        </p:grpSp>
        <p:grpSp>
          <p:nvGrpSpPr>
            <p:cNvPr id="30735" name="Group 15"/>
            <p:cNvGrpSpPr>
              <a:grpSpLocks/>
            </p:cNvGrpSpPr>
            <p:nvPr/>
          </p:nvGrpSpPr>
          <p:grpSpPr bwMode="auto">
            <a:xfrm>
              <a:off x="3984" y="2256"/>
              <a:ext cx="1608" cy="768"/>
              <a:chOff x="4008" y="2256"/>
              <a:chExt cx="1608" cy="768"/>
            </a:xfrm>
          </p:grpSpPr>
          <p:cxnSp>
            <p:nvCxnSpPr>
              <p:cNvPr id="30736" name="AutoShape 16"/>
              <p:cNvCxnSpPr>
                <a:cxnSpLocks noChangeShapeType="1"/>
                <a:stCxn id="30741" idx="2"/>
                <a:endCxn id="30749" idx="0"/>
              </p:cNvCxnSpPr>
              <p:nvPr/>
            </p:nvCxnSpPr>
            <p:spPr bwMode="auto">
              <a:xfrm>
                <a:off x="4008" y="2256"/>
                <a:ext cx="0" cy="768"/>
              </a:xfrm>
              <a:prstGeom prst="straightConnector1">
                <a:avLst/>
              </a:prstGeom>
              <a:noFill/>
              <a:ln w="38100">
                <a:solidFill>
                  <a:schemeClr val="tx1"/>
                </a:solidFill>
                <a:miter lim="800000"/>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37" name="Text Box 17"/>
              <p:cNvSpPr txBox="1">
                <a:spLocks noChangeArrowheads="1"/>
              </p:cNvSpPr>
              <p:nvPr/>
            </p:nvSpPr>
            <p:spPr bwMode="auto">
              <a:xfrm>
                <a:off x="4512" y="2352"/>
                <a:ext cx="1104"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dirty="0">
                    <a:latin typeface="Tahoma" panose="020B0604030504040204" pitchFamily="34" charset="0"/>
                  </a:rPr>
                  <a:t>Parameters are </a:t>
                </a:r>
                <a:r>
                  <a:rPr lang="en-US" altLang="en-US" b="1" dirty="0">
                    <a:latin typeface="Tahoma" panose="020B0604030504040204" pitchFamily="34" charset="0"/>
                  </a:rPr>
                  <a:t>estimated</a:t>
                </a:r>
                <a:r>
                  <a:rPr lang="en-US" altLang="en-US" dirty="0">
                    <a:latin typeface="Tahoma" panose="020B0604030504040204" pitchFamily="34" charset="0"/>
                  </a:rPr>
                  <a:t> from statistics</a:t>
                </a:r>
              </a:p>
            </p:txBody>
          </p:sp>
        </p:grpSp>
        <p:sp>
          <p:nvSpPr>
            <p:cNvPr id="30741" name="Rectangle 21"/>
            <p:cNvSpPr>
              <a:spLocks noChangeArrowheads="1"/>
            </p:cNvSpPr>
            <p:nvPr/>
          </p:nvSpPr>
          <p:spPr bwMode="auto">
            <a:xfrm>
              <a:off x="3312" y="1776"/>
              <a:ext cx="1396" cy="4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2" name="Text Box 22"/>
            <p:cNvSpPr txBox="1">
              <a:spLocks noChangeArrowheads="1"/>
            </p:cNvSpPr>
            <p:nvPr/>
          </p:nvSpPr>
          <p:spPr bwMode="auto">
            <a:xfrm>
              <a:off x="3360" y="1776"/>
              <a:ext cx="1280"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dirty="0">
                  <a:latin typeface="Tahoma" panose="020B0604030504040204" pitchFamily="34" charset="0"/>
                </a:rPr>
                <a:t>Parameters</a:t>
              </a:r>
            </a:p>
            <a:p>
              <a:pPr algn="ctr"/>
              <a:r>
                <a:rPr lang="en-US" altLang="en-US" i="1" dirty="0">
                  <a:latin typeface="Symbol" panose="05050102010706020507" pitchFamily="18" charset="2"/>
                </a:rPr>
                <a:t>m, s, r</a:t>
              </a:r>
            </a:p>
          </p:txBody>
        </p:sp>
        <p:cxnSp>
          <p:nvCxnSpPr>
            <p:cNvPr id="30743" name="AutoShape 23"/>
            <p:cNvCxnSpPr>
              <a:cxnSpLocks noChangeShapeType="1"/>
              <a:stCxn id="30727" idx="3"/>
              <a:endCxn id="30741" idx="1"/>
            </p:cNvCxnSpPr>
            <p:nvPr/>
          </p:nvCxnSpPr>
          <p:spPr bwMode="auto">
            <a:xfrm>
              <a:off x="2352" y="2016"/>
              <a:ext cx="960" cy="8"/>
            </a:xfrm>
            <a:prstGeom prst="straightConnector1">
              <a:avLst/>
            </a:prstGeom>
            <a:noFill/>
            <a:ln w="3810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44" name="Text Box 24"/>
            <p:cNvSpPr txBox="1">
              <a:spLocks noChangeArrowheads="1"/>
            </p:cNvSpPr>
            <p:nvPr/>
          </p:nvSpPr>
          <p:spPr bwMode="auto">
            <a:xfrm>
              <a:off x="1104" y="1392"/>
              <a:ext cx="34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dirty="0">
                  <a:latin typeface="Tahoma" panose="020B0604030504040204" pitchFamily="34" charset="0"/>
                </a:rPr>
                <a:t>Parameters represent characteristics of populations</a:t>
              </a:r>
            </a:p>
          </p:txBody>
        </p:sp>
        <p:sp>
          <p:nvSpPr>
            <p:cNvPr id="30749" name="Rectangle 29"/>
            <p:cNvSpPr>
              <a:spLocks noChangeArrowheads="1"/>
            </p:cNvSpPr>
            <p:nvPr/>
          </p:nvSpPr>
          <p:spPr bwMode="auto">
            <a:xfrm>
              <a:off x="3312" y="3024"/>
              <a:ext cx="1392" cy="48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0" name="Text Box 30"/>
            <p:cNvSpPr txBox="1">
              <a:spLocks noChangeArrowheads="1"/>
            </p:cNvSpPr>
            <p:nvPr/>
          </p:nvSpPr>
          <p:spPr bwMode="auto">
            <a:xfrm>
              <a:off x="3360" y="3024"/>
              <a:ext cx="1276" cy="46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dirty="0">
                  <a:latin typeface="Tahoma" panose="020B0604030504040204" pitchFamily="34" charset="0"/>
                </a:rPr>
                <a:t>Statistics</a:t>
              </a:r>
            </a:p>
            <a:p>
              <a:pPr algn="ctr"/>
              <a:r>
                <a:rPr lang="en-US" altLang="en-US" i="1" dirty="0"/>
                <a:t>X, s, r</a:t>
              </a:r>
              <a:endParaRPr lang="en-US" altLang="en-US" sz="2400" b="1" dirty="0">
                <a:latin typeface="Tahoma" panose="020B0604030504040204" pitchFamily="34" charset="0"/>
              </a:endParaRPr>
            </a:p>
          </p:txBody>
        </p:sp>
        <p:cxnSp>
          <p:nvCxnSpPr>
            <p:cNvPr id="30751" name="AutoShape 31"/>
            <p:cNvCxnSpPr>
              <a:cxnSpLocks noChangeShapeType="1"/>
              <a:stCxn id="30731" idx="3"/>
              <a:endCxn id="30749" idx="1"/>
            </p:cNvCxnSpPr>
            <p:nvPr/>
          </p:nvCxnSpPr>
          <p:spPr bwMode="auto">
            <a:xfrm>
              <a:off x="2352" y="3264"/>
              <a:ext cx="960" cy="0"/>
            </a:xfrm>
            <a:prstGeom prst="straightConnector1">
              <a:avLst/>
            </a:prstGeom>
            <a:noFill/>
            <a:ln w="3810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52" name="Text Box 32"/>
            <p:cNvSpPr txBox="1">
              <a:spLocks noChangeArrowheads="1"/>
            </p:cNvSpPr>
            <p:nvPr/>
          </p:nvSpPr>
          <p:spPr bwMode="auto">
            <a:xfrm>
              <a:off x="1440" y="3696"/>
              <a:ext cx="29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Tahoma" panose="020B0604030504040204" pitchFamily="34" charset="0"/>
                </a:rPr>
                <a:t>Statistics are characteristics of samples</a:t>
              </a:r>
            </a:p>
          </p:txBody>
        </p:sp>
        <p:sp>
          <p:nvSpPr>
            <p:cNvPr id="30756" name="Text Box 36"/>
            <p:cNvSpPr txBox="1">
              <a:spLocks noChangeArrowheads="1"/>
            </p:cNvSpPr>
            <p:nvPr/>
          </p:nvSpPr>
          <p:spPr bwMode="auto">
            <a:xfrm>
              <a:off x="912" y="432"/>
              <a:ext cx="42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30758" name="Line 38"/>
            <p:cNvSpPr>
              <a:spLocks noChangeShapeType="1"/>
            </p:cNvSpPr>
            <p:nvPr/>
          </p:nvSpPr>
          <p:spPr bwMode="auto">
            <a:xfrm>
              <a:off x="3777" y="3305"/>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69134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85800" y="458788"/>
            <a:ext cx="7313613" cy="1200329"/>
          </a:xfrm>
        </p:spPr>
        <p:txBody>
          <a:bodyPr/>
          <a:lstStyle/>
          <a:p>
            <a:r>
              <a:rPr lang="en-US" altLang="en-US" dirty="0"/>
              <a:t>Inference, Populations and Samples</a:t>
            </a:r>
          </a:p>
        </p:txBody>
      </p:sp>
      <p:sp>
        <p:nvSpPr>
          <p:cNvPr id="84995" name="Rectangle 3"/>
          <p:cNvSpPr>
            <a:spLocks noGrp="1" noChangeArrowheads="1"/>
          </p:cNvSpPr>
          <p:nvPr>
            <p:ph type="body" sz="half" idx="1"/>
          </p:nvPr>
        </p:nvSpPr>
        <p:spPr>
          <a:xfrm>
            <a:off x="533400" y="1827213"/>
            <a:ext cx="8229600" cy="4649787"/>
          </a:xfrm>
        </p:spPr>
        <p:txBody>
          <a:bodyPr/>
          <a:lstStyle/>
          <a:p>
            <a:r>
              <a:rPr lang="en-US" altLang="en-US" sz="2200" dirty="0"/>
              <a:t>In many cases we want to understand </a:t>
            </a:r>
            <a:r>
              <a:rPr lang="en-US" altLang="en-US" sz="2200" i="1" dirty="0"/>
              <a:t>populations</a:t>
            </a:r>
            <a:r>
              <a:rPr lang="en-US" altLang="en-US" sz="2200" dirty="0"/>
              <a:t>, be able to describe them in terms of means, standard deviations, etc. = </a:t>
            </a:r>
            <a:r>
              <a:rPr lang="en-US" altLang="en-US" sz="2200" i="1" dirty="0"/>
              <a:t>parameters</a:t>
            </a:r>
            <a:r>
              <a:rPr lang="en-US" altLang="en-US" sz="2200" dirty="0"/>
              <a:t> (</a:t>
            </a:r>
            <a:r>
              <a:rPr lang="en-US" altLang="en-US" sz="2200" i="1" dirty="0">
                <a:latin typeface="Symbol" panose="05050102010706020507" pitchFamily="18" charset="2"/>
              </a:rPr>
              <a:t>m</a:t>
            </a:r>
            <a:r>
              <a:rPr lang="en-US" altLang="en-US" sz="2200" dirty="0"/>
              <a:t>,</a:t>
            </a:r>
            <a:r>
              <a:rPr lang="en-US" altLang="en-US" sz="2200" i="1" dirty="0">
                <a:latin typeface="Symbol" panose="05050102010706020507" pitchFamily="18" charset="2"/>
              </a:rPr>
              <a:t> s</a:t>
            </a:r>
            <a:r>
              <a:rPr lang="en-US" altLang="en-US" sz="2200" dirty="0"/>
              <a:t>)</a:t>
            </a:r>
          </a:p>
          <a:p>
            <a:r>
              <a:rPr lang="en-US" altLang="en-US" sz="2200" dirty="0"/>
              <a:t>This turns out to be way too expensive in most cases so we have to deal with </a:t>
            </a:r>
            <a:r>
              <a:rPr lang="en-US" altLang="en-US" sz="2200" i="1" dirty="0"/>
              <a:t>samples</a:t>
            </a:r>
            <a:r>
              <a:rPr lang="en-US" altLang="en-US" sz="2200" dirty="0"/>
              <a:t> and sample </a:t>
            </a:r>
            <a:r>
              <a:rPr lang="en-US" altLang="en-US" sz="2200" i="1" dirty="0"/>
              <a:t>statistics (    ,s)</a:t>
            </a:r>
          </a:p>
          <a:p>
            <a:r>
              <a:rPr lang="en-US" altLang="en-US" sz="2200" dirty="0"/>
              <a:t>Let’s say we have a very large population – let’s say adults (age&gt;21) in the United States and we want to know what the average height in the US is.  Can we measure all people in the US? Unlikely!  So, we would take a sample.</a:t>
            </a:r>
          </a:p>
          <a:p>
            <a:endParaRPr lang="en-US" altLang="en-US" sz="2200" dirty="0"/>
          </a:p>
        </p:txBody>
      </p:sp>
      <p:pic>
        <p:nvPicPr>
          <p:cNvPr id="84998" name="Picture 6" descr="mean x ba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3200400"/>
            <a:ext cx="320675" cy="34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9937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Level">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Level.thmx</Template>
  <TotalTime>42489</TotalTime>
  <Words>4122</Words>
  <Application>Microsoft Macintosh PowerPoint</Application>
  <PresentationFormat>On-screen Show (4:3)</PresentationFormat>
  <Paragraphs>314</Paragraphs>
  <Slides>45</Slides>
  <Notes>10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8" baseType="lpstr">
      <vt:lpstr>Arial</vt:lpstr>
      <vt:lpstr>Baskerville SemiBold</vt:lpstr>
      <vt:lpstr>Calibri</vt:lpstr>
      <vt:lpstr>Helvetica Neue</vt:lpstr>
      <vt:lpstr>Helvetica Neue Light</vt:lpstr>
      <vt:lpstr>medium-content-serif-font</vt:lpstr>
      <vt:lpstr>OpenSans</vt:lpstr>
      <vt:lpstr>Symbol</vt:lpstr>
      <vt:lpstr>Tahoma</vt:lpstr>
      <vt:lpstr>Verdana</vt:lpstr>
      <vt:lpstr>Wingdings</vt:lpstr>
      <vt:lpstr>Level</vt:lpstr>
      <vt:lpstr>think-cell Slide</vt:lpstr>
      <vt:lpstr>Intermediate Analytics ALY6015 Lecture 2: Inferential Statistics: Hypothesis Testing and Regression Analyses</vt:lpstr>
      <vt:lpstr>Administrative Notes</vt:lpstr>
      <vt:lpstr>Course Tracker</vt:lpstr>
      <vt:lpstr>Lecture Part 1 Inferential Statistics and Hypothesis Testing in R</vt:lpstr>
      <vt:lpstr>Descriptive vs. Inferential Statistics</vt:lpstr>
      <vt:lpstr>Inferential Statistics</vt:lpstr>
      <vt:lpstr>Samples &amp; Populations</vt:lpstr>
      <vt:lpstr>PowerPoint Presentation</vt:lpstr>
      <vt:lpstr>Inference, Populations and Samples</vt:lpstr>
      <vt:lpstr>Measurement, Variables, and Inferential Statistics</vt:lpstr>
      <vt:lpstr>Hypothesis Testing</vt:lpstr>
      <vt:lpstr>Common Tests</vt:lpstr>
      <vt:lpstr>Determine Proper Form of Hypothesis Test</vt:lpstr>
      <vt:lpstr>Critical Value and Rejection Regions</vt:lpstr>
      <vt:lpstr>Hypothesis Testing Procedure</vt:lpstr>
      <vt:lpstr>Step 1 for One-Tailed Test: Example</vt:lpstr>
      <vt:lpstr>Step 2: Set level of significance</vt:lpstr>
      <vt:lpstr>Step 3a: z vs. t Sample Statistic</vt:lpstr>
      <vt:lpstr>Step 3b: Calculate Sample Statistic </vt:lpstr>
      <vt:lpstr>Step 4: Make a decision and draw a conclusion</vt:lpstr>
      <vt:lpstr>Type I and Type II errors</vt:lpstr>
      <vt:lpstr>Type I and Type II errors</vt:lpstr>
      <vt:lpstr>Purpose of Alpha Level</vt:lpstr>
      <vt:lpstr>p-value</vt:lpstr>
      <vt:lpstr>How β Depends on the True Population Mean</vt:lpstr>
      <vt:lpstr>Comparing Two Samples</vt:lpstr>
      <vt:lpstr>ANOVA (Analysis of Variance)</vt:lpstr>
      <vt:lpstr>Lecture Part 2 Regression in R</vt:lpstr>
      <vt:lpstr>Regarding Statistical Models</vt:lpstr>
      <vt:lpstr>Regression: Simple Linear Regression (GLM)</vt:lpstr>
      <vt:lpstr>The Goal of Linear Regression</vt:lpstr>
      <vt:lpstr>The Use of Linear Regression</vt:lpstr>
      <vt:lpstr>Simple (bivariate) Linear Regression Model</vt:lpstr>
      <vt:lpstr>Slope and Intercept</vt:lpstr>
      <vt:lpstr>Non-Deterministic Relationship Example</vt:lpstr>
      <vt:lpstr>Predicting Future Values</vt:lpstr>
      <vt:lpstr>Estimating the Regression Coefficients (a and b)</vt:lpstr>
      <vt:lpstr>Estimate Fit</vt:lpstr>
      <vt:lpstr>Total Variation</vt:lpstr>
      <vt:lpstr>Total Variation</vt:lpstr>
      <vt:lpstr>Estimating Coefficients</vt:lpstr>
      <vt:lpstr>Accuracy of the Coefficient Estimates Using Residual Standard Error</vt:lpstr>
      <vt:lpstr>Residual Standard Error (RSE)</vt:lpstr>
      <vt:lpstr>Coefficient of Determination (R-squared)</vt:lpstr>
      <vt:lpstr>Practical Tips [Review]</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 Level I</dc:title>
  <dc:subject/>
  <dc:creator>zmwang</dc:creator>
  <cp:keywords/>
  <dc:description/>
  <cp:lastModifiedBy>Hopper, Roseanna</cp:lastModifiedBy>
  <cp:revision>660</cp:revision>
  <cp:lastPrinted>2016-05-10T18:03:23Z</cp:lastPrinted>
  <dcterms:created xsi:type="dcterms:W3CDTF">2015-10-08T16:21:21Z</dcterms:created>
  <dcterms:modified xsi:type="dcterms:W3CDTF">2020-04-15T15:18:10Z</dcterms:modified>
  <cp:category/>
</cp:coreProperties>
</file>