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1"/>
  </p:notesMasterIdLst>
  <p:handoutMasterIdLst>
    <p:handoutMasterId r:id="rId62"/>
  </p:handoutMasterIdLst>
  <p:sldIdLst>
    <p:sldId id="449" r:id="rId2"/>
    <p:sldId id="492" r:id="rId3"/>
    <p:sldId id="495" r:id="rId4"/>
    <p:sldId id="519" r:id="rId5"/>
    <p:sldId id="491" r:id="rId6"/>
    <p:sldId id="522" r:id="rId7"/>
    <p:sldId id="558" r:id="rId8"/>
    <p:sldId id="572" r:id="rId9"/>
    <p:sldId id="573" r:id="rId10"/>
    <p:sldId id="574" r:id="rId11"/>
    <p:sldId id="575" r:id="rId12"/>
    <p:sldId id="576" r:id="rId13"/>
    <p:sldId id="577" r:id="rId14"/>
    <p:sldId id="578" r:id="rId15"/>
    <p:sldId id="589" r:id="rId16"/>
    <p:sldId id="579" r:id="rId17"/>
    <p:sldId id="580" r:id="rId18"/>
    <p:sldId id="581" r:id="rId19"/>
    <p:sldId id="582" r:id="rId20"/>
    <p:sldId id="583" r:id="rId21"/>
    <p:sldId id="584" r:id="rId22"/>
    <p:sldId id="585" r:id="rId23"/>
    <p:sldId id="586" r:id="rId24"/>
    <p:sldId id="587" r:id="rId25"/>
    <p:sldId id="590" r:id="rId26"/>
    <p:sldId id="588" r:id="rId27"/>
    <p:sldId id="591" r:id="rId28"/>
    <p:sldId id="592" r:id="rId29"/>
    <p:sldId id="593" r:id="rId30"/>
    <p:sldId id="594" r:id="rId31"/>
    <p:sldId id="595" r:id="rId32"/>
    <p:sldId id="596" r:id="rId33"/>
    <p:sldId id="597" r:id="rId34"/>
    <p:sldId id="598" r:id="rId35"/>
    <p:sldId id="599" r:id="rId36"/>
    <p:sldId id="600" r:id="rId37"/>
    <p:sldId id="601" r:id="rId38"/>
    <p:sldId id="621" r:id="rId39"/>
    <p:sldId id="622" r:id="rId40"/>
    <p:sldId id="602" r:id="rId41"/>
    <p:sldId id="603" r:id="rId42"/>
    <p:sldId id="604" r:id="rId43"/>
    <p:sldId id="605" r:id="rId44"/>
    <p:sldId id="606" r:id="rId45"/>
    <p:sldId id="607" r:id="rId46"/>
    <p:sldId id="608" r:id="rId47"/>
    <p:sldId id="609" r:id="rId48"/>
    <p:sldId id="610" r:id="rId49"/>
    <p:sldId id="611" r:id="rId50"/>
    <p:sldId id="612" r:id="rId51"/>
    <p:sldId id="613" r:id="rId52"/>
    <p:sldId id="614" r:id="rId53"/>
    <p:sldId id="615" r:id="rId54"/>
    <p:sldId id="616" r:id="rId55"/>
    <p:sldId id="617" r:id="rId56"/>
    <p:sldId id="618" r:id="rId57"/>
    <p:sldId id="619" r:id="rId58"/>
    <p:sldId id="521" r:id="rId59"/>
    <p:sldId id="620" r:id="rId60"/>
  </p:sldIdLst>
  <p:sldSz cx="9144000" cy="6858000" type="screen4x3"/>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A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19"/>
    <p:restoredTop sz="95268" autoAdjust="0"/>
  </p:normalViewPr>
  <p:slideViewPr>
    <p:cSldViewPr>
      <p:cViewPr varScale="1">
        <p:scale>
          <a:sx n="77" d="100"/>
          <a:sy n="77" d="100"/>
        </p:scale>
        <p:origin x="1518" y="96"/>
      </p:cViewPr>
      <p:guideLst>
        <p:guide orient="horz" pos="2160"/>
        <p:guide pos="2880"/>
      </p:guideLst>
    </p:cSldViewPr>
  </p:slideViewPr>
  <p:notesTextViewPr>
    <p:cViewPr>
      <p:scale>
        <a:sx n="95" d="100"/>
        <a:sy n="95"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620C3D-B18F-408C-AB7E-3E8327050663}" type="datetimeFigureOut">
              <a:rPr lang="en-US" smtClean="0"/>
              <a:t>4/24/2018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7A81ED-B271-4688-BA18-CA7E4726E60E}" type="slidenum">
              <a:rPr lang="en-US" smtClean="0"/>
              <a:t>‹#›</a:t>
            </a:fld>
            <a:endParaRPr lang="en-US"/>
          </a:p>
        </p:txBody>
      </p:sp>
    </p:spTree>
    <p:extLst>
      <p:ext uri="{BB962C8B-B14F-4D97-AF65-F5344CB8AC3E}">
        <p14:creationId xmlns:p14="http://schemas.microsoft.com/office/powerpoint/2010/main" val="5292195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DE9AC-4BE4-4D3A-A0A7-E4076EE786F7}" type="datetimeFigureOut">
              <a:rPr lang="en-US" smtClean="0"/>
              <a:t>4/24/2018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93AF66-ACA7-4F65-9AFB-6946E0F37F13}" type="slidenum">
              <a:rPr lang="en-US" smtClean="0"/>
              <a:t>‹#›</a:t>
            </a:fld>
            <a:endParaRPr lang="en-US"/>
          </a:p>
        </p:txBody>
      </p:sp>
    </p:spTree>
    <p:extLst>
      <p:ext uri="{BB962C8B-B14F-4D97-AF65-F5344CB8AC3E}">
        <p14:creationId xmlns:p14="http://schemas.microsoft.com/office/powerpoint/2010/main" val="55309485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80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C93AF66-ACA7-4F65-9AFB-6946E0F37F13}" type="slidenum">
              <a:rPr lang="en-US" smtClean="0"/>
              <a:t>2</a:t>
            </a:fld>
            <a:endParaRPr lang="en-US"/>
          </a:p>
        </p:txBody>
      </p:sp>
    </p:spTree>
    <p:extLst>
      <p:ext uri="{BB962C8B-B14F-4D97-AF65-F5344CB8AC3E}">
        <p14:creationId xmlns:p14="http://schemas.microsoft.com/office/powerpoint/2010/main" val="2570644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823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D082245-D0FD-47B0-A037-C26B7F228CD5}"/>
              </a:ext>
            </a:extLst>
          </p:cNvPr>
          <p:cNvGraphicFramePr>
            <a:graphicFrameLocks noChangeAspect="1"/>
          </p:cNvGraphicFramePr>
          <p:nvPr userDrawn="1">
            <p:custDataLst>
              <p:tags r:id="rId2"/>
            </p:custDataLst>
            <p:extLst>
              <p:ext uri="{D42A27DB-BD31-4B8C-83A1-F6EECF244321}">
                <p14:modId xmlns:p14="http://schemas.microsoft.com/office/powerpoint/2010/main" val="31982976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49"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65311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4/24/2018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109140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4/24/2018</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211874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B6FECB2-520B-4294-ACE6-32A45264D0B0}"/>
              </a:ext>
            </a:extLst>
          </p:cNvPr>
          <p:cNvGraphicFramePr>
            <a:graphicFrameLocks noChangeAspect="1"/>
          </p:cNvGraphicFramePr>
          <p:nvPr userDrawn="1">
            <p:custDataLst>
              <p:tags r:id="rId6"/>
            </p:custDataLst>
            <p:extLst>
              <p:ext uri="{D42A27DB-BD31-4B8C-83A1-F6EECF244321}">
                <p14:modId xmlns:p14="http://schemas.microsoft.com/office/powerpoint/2010/main" val="3133351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25" name="think-cell Slide" r:id="rId7" imgW="347" imgH="348" progId="TCLayout.ActiveDocument.1">
                  <p:embed/>
                </p:oleObj>
              </mc:Choice>
              <mc:Fallback>
                <p:oleObj name="think-cell Slide" r:id="rId7" imgW="347" imgH="348"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7" name="Shape 3"/>
          <p:cNvSpPr/>
          <p:nvPr/>
        </p:nvSpPr>
        <p:spPr>
          <a:xfrm>
            <a:off x="0" y="-1"/>
            <a:ext cx="9144000" cy="365762"/>
          </a:xfrm>
          <a:prstGeom prst="rect">
            <a:avLst/>
          </a:prstGeom>
          <a:solidFill>
            <a:srgbClr val="8D8787"/>
          </a:solidFill>
          <a:ln w="12700">
            <a:miter lim="400000"/>
          </a:ln>
        </p:spPr>
        <p:txBody>
          <a:bodyPr lIns="0" tIns="0" rIns="0" bIns="0" anchor="ctr"/>
          <a:lstStyle/>
          <a:p>
            <a:pPr lvl="0" algn="ctr">
              <a:defRPr>
                <a:solidFill>
                  <a:srgbClr val="FFFFFF"/>
                </a:solidFill>
              </a:defRPr>
            </a:pPr>
            <a:endParaRPr/>
          </a:p>
        </p:txBody>
      </p:sp>
      <p:sp>
        <p:nvSpPr>
          <p:cNvPr id="2" name="Title Placeholder 1"/>
          <p:cNvSpPr>
            <a:spLocks noGrp="1"/>
          </p:cNvSpPr>
          <p:nvPr>
            <p:ph type="title"/>
          </p:nvPr>
        </p:nvSpPr>
        <p:spPr>
          <a:xfrm>
            <a:off x="457200" y="365126"/>
            <a:ext cx="8229600" cy="646331"/>
          </a:xfrm>
          <a:prstGeom prst="rect">
            <a:avLst/>
          </a:prstGeom>
        </p:spPr>
        <p:txBody>
          <a:bodyPr vert="horz" lIns="45720" tIns="45720" rIns="45720" bIns="4572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57200" y="1565454"/>
            <a:ext cx="8229600" cy="5292545"/>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29400" y="521"/>
            <a:ext cx="2057400" cy="365125"/>
          </a:xfrm>
          <a:prstGeom prst="rect">
            <a:avLst/>
          </a:prstGeom>
        </p:spPr>
        <p:txBody>
          <a:bodyPr vert="horz" lIns="91440" tIns="45720" rIns="91440" bIns="45720" rtlCol="0" anchor="ctr"/>
          <a:lstStyle>
            <a:lvl1pPr algn="r">
              <a:defRPr sz="1400">
                <a:solidFill>
                  <a:schemeClr val="bg1"/>
                </a:solidFill>
                <a:latin typeface="Helvetica Neue" charset="0"/>
                <a:ea typeface="Helvetica Neue" charset="0"/>
                <a:cs typeface="Helvetica Neue" charset="0"/>
              </a:defRPr>
            </a:lvl1pPr>
          </a:lstStyle>
          <a:p>
            <a:fld id="{21EF4C0E-91FA-4D94-8941-E22F3A83D5F1}" type="slidenum">
              <a:rPr lang="en-US" smtClean="0"/>
              <a:t>‹#›</a:t>
            </a:fld>
            <a:endParaRPr lang="en-US"/>
          </a:p>
        </p:txBody>
      </p:sp>
    </p:spTree>
    <p:extLst>
      <p:ext uri="{BB962C8B-B14F-4D97-AF65-F5344CB8AC3E}">
        <p14:creationId xmlns:p14="http://schemas.microsoft.com/office/powerpoint/2010/main" val="901650803"/>
      </p:ext>
    </p:extLst>
  </p:cSld>
  <p:clrMap bg1="lt1" tx1="dk1" bg2="lt2" tx2="dk2" accent1="accent1" accent2="accent2" accent3="accent3" accent4="accent4" accent5="accent5" accent6="accent6" hlink="hlink" folHlink="folHlink"/>
  <p:sldLayoutIdLst>
    <p:sldLayoutId id="2147483686" r:id="rId1"/>
    <p:sldLayoutId id="2147483688" r:id="rId2"/>
    <p:sldLayoutId id="2147483692" r:id="rId3"/>
  </p:sldLayoutIdLst>
  <p:txStyles>
    <p:titleStyle>
      <a:lvl1pPr algn="l" defTabSz="914400" rtl="0" eaLnBrk="1" latinLnBrk="0" hangingPunct="1">
        <a:lnSpc>
          <a:spcPct val="90000"/>
        </a:lnSpc>
        <a:spcBef>
          <a:spcPct val="0"/>
        </a:spcBef>
        <a:buNone/>
        <a:defRPr sz="4000" b="1" i="0" kern="1200">
          <a:solidFill>
            <a:srgbClr val="CB2026"/>
          </a:solidFill>
          <a:latin typeface="Baskerville SemiBold" charset="0"/>
          <a:ea typeface="Baskerville SemiBold" charset="0"/>
          <a:cs typeface="Baskerville SemiBold" charset="0"/>
        </a:defRPr>
      </a:lvl1pPr>
    </p:titleStyle>
    <p:bodyStyle>
      <a:lvl1pPr marL="234950" indent="-234950" algn="l" defTabSz="914400" rtl="0" eaLnBrk="1" latinLnBrk="0" hangingPunct="1">
        <a:lnSpc>
          <a:spcPct val="90000"/>
        </a:lnSpc>
        <a:spcBef>
          <a:spcPts val="1000"/>
        </a:spcBef>
        <a:buClr>
          <a:srgbClr val="00A7C5"/>
        </a:buClr>
        <a:buFont typeface="Arial" charset="0"/>
        <a:buChar char="•"/>
        <a:tabLst/>
        <a:defRPr sz="2400" kern="1200">
          <a:solidFill>
            <a:schemeClr val="tx1"/>
          </a:solidFill>
          <a:latin typeface="Helvetica Neue Light"/>
          <a:ea typeface="Helvetica Neue" charset="0"/>
          <a:cs typeface="Helvetica Neue Light"/>
        </a:defRPr>
      </a:lvl1pPr>
      <a:lvl2pPr marL="577850"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2pPr>
      <a:lvl3pPr marL="919163"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3pPr>
      <a:lvl4pPr marL="1260475"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4pPr>
      <a:lvl5pPr marL="1601788"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s://www.statmethods.net/stats/regression.html"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2.png"/><Relationship Id="rId5" Type="http://schemas.openxmlformats.org/officeDocument/2006/relationships/image" Target="../media/image5.e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4.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https://www.r-exercises.com/2017/06/12/lasso-regression-in-r-exercises/?utm_source=rss&amp;amp;utm_medium=rss&amp;amp;utm_campaign=lasso-regression-in-r-exercises"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hyperlink" Target="http://www.milanor.net/blog/performing-principal-components-regression-pcr-in-r/" TargetMode="Externa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Intermediate Analytics</a:t>
            </a:r>
            <a:br>
              <a:rPr lang="en-US" sz="4000" dirty="0"/>
            </a:br>
            <a:r>
              <a:rPr lang="en-US" sz="4000" dirty="0"/>
              <a:t>ALY6015</a:t>
            </a:r>
            <a:br>
              <a:rPr lang="en-US" sz="4000" dirty="0"/>
            </a:br>
            <a:r>
              <a:rPr lang="en-US" sz="2400" dirty="0"/>
              <a:t>Lecture 3: Linear Model Selection and Regularization</a:t>
            </a:r>
          </a:p>
        </p:txBody>
      </p:sp>
    </p:spTree>
    <p:extLst>
      <p:ext uri="{BB962C8B-B14F-4D97-AF65-F5344CB8AC3E}">
        <p14:creationId xmlns:p14="http://schemas.microsoft.com/office/powerpoint/2010/main" val="60680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Linear Regression and Ordinary Least Squares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OLS: Minimize the sum of squares of the vertical distance between a linear function and data points</a:t>
            </a:r>
          </a:p>
        </p:txBody>
      </p:sp>
      <p:pic>
        <p:nvPicPr>
          <p:cNvPr id="4" name="Picture 3">
            <a:extLst>
              <a:ext uri="{FF2B5EF4-FFF2-40B4-BE49-F238E27FC236}">
                <a16:creationId xmlns:a16="http://schemas.microsoft.com/office/drawing/2014/main" id="{E75ABB2B-369A-4295-99A3-D744C781A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352800"/>
            <a:ext cx="6553200" cy="3276600"/>
          </a:xfrm>
          <a:prstGeom prst="rect">
            <a:avLst/>
          </a:prstGeom>
        </p:spPr>
      </p:pic>
    </p:spTree>
    <p:extLst>
      <p:ext uri="{BB962C8B-B14F-4D97-AF65-F5344CB8AC3E}">
        <p14:creationId xmlns:p14="http://schemas.microsoft.com/office/powerpoint/2010/main" val="3362391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Limitations of OLS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OLS has many assumptions such as: </a:t>
            </a:r>
          </a:p>
          <a:p>
            <a:r>
              <a:rPr lang="en-US" dirty="0"/>
              <a:t>* there is no multicollinearity (when one predictor variable in a multiple regression model can be linearly predicted from the others with good accuracy.)</a:t>
            </a:r>
          </a:p>
          <a:p>
            <a:r>
              <a:rPr lang="en-US" dirty="0"/>
              <a:t>* the model is linear in parameters (which isn't always the case so causes overfitting - low bias and high variance)</a:t>
            </a:r>
          </a:p>
          <a:p>
            <a:endParaRPr lang="en-US" dirty="0"/>
          </a:p>
          <a:p>
            <a:r>
              <a:rPr lang="en-US" dirty="0"/>
              <a:t>Therefore, OLS is susceptible to overfitting: the production of an analysis that corresponds too closely or exactly to a particular set of data, and may therefore fail to fit additional data or predict future observations reliably.</a:t>
            </a:r>
          </a:p>
        </p:txBody>
      </p:sp>
    </p:spTree>
    <p:extLst>
      <p:ext uri="{BB962C8B-B14F-4D97-AF65-F5344CB8AC3E}">
        <p14:creationId xmlns:p14="http://schemas.microsoft.com/office/powerpoint/2010/main" val="2205340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Multicollinearity Problem and Evaluation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92500"/>
          </a:bodyPr>
          <a:lstStyle/>
          <a:p>
            <a:r>
              <a:rPr lang="en-US" dirty="0"/>
              <a:t>In the high-dimensional setting (</a:t>
            </a:r>
            <a:r>
              <a:rPr lang="en-US" dirty="0" err="1"/>
              <a:t>ie</a:t>
            </a:r>
            <a:r>
              <a:rPr lang="en-US" dirty="0"/>
              <a:t> many predictor variables), the multicollinearity problem is extreme: any variable in the model can be written as a linear combination of all of the other variables in the models.</a:t>
            </a:r>
          </a:p>
          <a:p>
            <a:endParaRPr lang="en-US" dirty="0"/>
          </a:p>
          <a:p>
            <a:r>
              <a:rPr lang="en-US" dirty="0"/>
              <a:t>It is also important to be particularly careful in reporting errors and measures of model fit in the high-dimensional setting.</a:t>
            </a:r>
          </a:p>
          <a:p>
            <a:endParaRPr lang="en-US" dirty="0"/>
          </a:p>
          <a:p>
            <a:r>
              <a:rPr lang="en-US" dirty="0"/>
              <a:t>One should never use sum of squared errors, p-values, R^2 statistics, or other traditional measures of model fit on the training data as evidence of good model fit in the high-dimensional setting.</a:t>
            </a:r>
          </a:p>
          <a:p>
            <a:endParaRPr lang="en-US" dirty="0"/>
          </a:p>
          <a:p>
            <a:r>
              <a:rPr lang="en-US" dirty="0"/>
              <a:t>It is important to report results on an independent test set, or cross-validation errors.</a:t>
            </a:r>
          </a:p>
        </p:txBody>
      </p:sp>
    </p:spTree>
    <p:extLst>
      <p:ext uri="{BB962C8B-B14F-4D97-AF65-F5344CB8AC3E}">
        <p14:creationId xmlns:p14="http://schemas.microsoft.com/office/powerpoint/2010/main" val="284553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Other Fitting Methods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92500" lnSpcReduction="20000"/>
          </a:bodyPr>
          <a:lstStyle/>
          <a:p>
            <a:r>
              <a:rPr lang="en-US" dirty="0"/>
              <a:t>Thankfully, OLS is not the only method for running LR. We can run LR with other fitting methods. For example:</a:t>
            </a:r>
          </a:p>
          <a:p>
            <a:endParaRPr lang="en-US" dirty="0"/>
          </a:p>
          <a:p>
            <a:r>
              <a:rPr lang="en-US" dirty="0"/>
              <a:t>* you could take the leftmost point and the rightmost point and draw a line between them</a:t>
            </a:r>
          </a:p>
          <a:p>
            <a:r>
              <a:rPr lang="en-US" dirty="0"/>
              <a:t>* you could find the line for which there are an equal number of points above the line and below the line</a:t>
            </a:r>
          </a:p>
          <a:p>
            <a:r>
              <a:rPr lang="en-US" dirty="0"/>
              <a:t>* you could draw a line, and then for each of the data points, measure the vertical distance between the point and the line, and add these up; the fitted line would be the one where this sum of distances is as small as possible (this is a real method and is called **least absolute deviations**)</a:t>
            </a:r>
          </a:p>
          <a:p>
            <a:endParaRPr lang="en-US" dirty="0"/>
          </a:p>
          <a:p>
            <a:r>
              <a:rPr lang="en-US" dirty="0"/>
              <a:t>We use other fitting methods to make sure we have:</a:t>
            </a:r>
          </a:p>
          <a:p>
            <a:r>
              <a:rPr lang="en-US" dirty="0"/>
              <a:t>* Good Prediction Accuracy</a:t>
            </a:r>
          </a:p>
          <a:p>
            <a:r>
              <a:rPr lang="en-US" dirty="0"/>
              <a:t>* Good Model Interpretability</a:t>
            </a:r>
          </a:p>
        </p:txBody>
      </p:sp>
    </p:spTree>
    <p:extLst>
      <p:ext uri="{BB962C8B-B14F-4D97-AF65-F5344CB8AC3E}">
        <p14:creationId xmlns:p14="http://schemas.microsoft.com/office/powerpoint/2010/main" val="4192189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Bias v Variance: Underfitting and Overfitting</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85000" lnSpcReduction="10000"/>
          </a:bodyPr>
          <a:lstStyle/>
          <a:p>
            <a:r>
              <a:rPr lang="en-US" dirty="0"/>
              <a:t>Before we talked about prediction accuracy and model interpretability, we need to talk about **bias** and **variance**. The bias-variance tradeoff is a central problem in supervised learning.</a:t>
            </a:r>
          </a:p>
          <a:p>
            <a:endParaRPr lang="en-US" dirty="0"/>
          </a:p>
          <a:p>
            <a:r>
              <a:rPr lang="en-US" dirty="0"/>
              <a:t>Statistical models have "error" that can be reducible and irreducible. Irreducible error is the inherent uncertainty. Reducible error should be minimized further to maximize accuracy. Reducible error is error due to bias and variance. </a:t>
            </a:r>
          </a:p>
          <a:p>
            <a:endParaRPr lang="en-US" dirty="0"/>
          </a:p>
          <a:p>
            <a:r>
              <a:rPr lang="en-US" dirty="0"/>
              <a:t>**Bias** is an error from erroneous assumptions in the learning algorithm. High bias can cause an algorithm to miss the relevant relations between features and important regularities (underfitting).</a:t>
            </a:r>
          </a:p>
          <a:p>
            <a:endParaRPr lang="en-US" dirty="0"/>
          </a:p>
          <a:p>
            <a:r>
              <a:rPr lang="en-US" dirty="0"/>
              <a:t>**Variance** is an error from sensitivity to small fluctuations in the training set. High variance can cause an algorithm to model the random noise in the training data, rather than the intended outputs (overfitting).</a:t>
            </a:r>
          </a:p>
          <a:p>
            <a:endParaRPr lang="en-US" dirty="0"/>
          </a:p>
        </p:txBody>
      </p:sp>
    </p:spTree>
    <p:extLst>
      <p:ext uri="{BB962C8B-B14F-4D97-AF65-F5344CB8AC3E}">
        <p14:creationId xmlns:p14="http://schemas.microsoft.com/office/powerpoint/2010/main" val="140380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Training and Testing Set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Training set: Set of observations used to ‘train’ the model (</a:t>
            </a:r>
            <a:r>
              <a:rPr lang="en-US" dirty="0" err="1"/>
              <a:t>ie</a:t>
            </a:r>
            <a:r>
              <a:rPr lang="en-US" dirty="0"/>
              <a:t> build the model and determine estimators)</a:t>
            </a:r>
          </a:p>
          <a:p>
            <a:endParaRPr lang="en-US" dirty="0"/>
          </a:p>
          <a:p>
            <a:r>
              <a:rPr lang="en-US" dirty="0"/>
              <a:t>Test set: Set of observations </a:t>
            </a:r>
            <a:r>
              <a:rPr lang="en-US" b="1" dirty="0"/>
              <a:t>held out</a:t>
            </a:r>
            <a:r>
              <a:rPr lang="en-US" dirty="0"/>
              <a:t> from training set in order to test model accuracy</a:t>
            </a:r>
          </a:p>
          <a:p>
            <a:endParaRPr lang="en-US" dirty="0"/>
          </a:p>
          <a:p>
            <a:r>
              <a:rPr lang="en-US" dirty="0"/>
              <a:t>Test set accuracy is the key to judge a model – there are several techniques such as using a hold out validation set, or cross validation such as k-fold validation, etc. (to be discussed later)</a:t>
            </a:r>
          </a:p>
          <a:p>
            <a:endParaRPr lang="en-US" dirty="0"/>
          </a:p>
          <a:p>
            <a:r>
              <a:rPr lang="en-US" dirty="0"/>
              <a:t>Important concept in building powerful statistical models</a:t>
            </a:r>
          </a:p>
        </p:txBody>
      </p:sp>
    </p:spTree>
    <p:extLst>
      <p:ext uri="{BB962C8B-B14F-4D97-AF65-F5344CB8AC3E}">
        <p14:creationId xmlns:p14="http://schemas.microsoft.com/office/powerpoint/2010/main" val="1802138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Prediction Accuracy</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OLS estimates have low bias and low variability especially when the relationship between their response and predictor variables is linear and **n &gt;&gt; p**, where n = the number of observations and p = the number of independent variables.</a:t>
            </a:r>
          </a:p>
          <a:p>
            <a:endParaRPr lang="en-US" dirty="0"/>
          </a:p>
          <a:p>
            <a:r>
              <a:rPr lang="en-US" dirty="0"/>
              <a:t>However, if **n** is NOT much larger than **p**, then the OLS fit can have high variance and result in overfitting and poor estimates on unseen observations b/c it is too flexible.</a:t>
            </a:r>
          </a:p>
          <a:p>
            <a:endParaRPr lang="en-US" dirty="0"/>
          </a:p>
          <a:p>
            <a:r>
              <a:rPr lang="en-US" dirty="0"/>
              <a:t>If **p &gt; n** then the variability of the OLS fit also increases and so does the variance of the estimates, thus prediction accuracy suffers again.</a:t>
            </a:r>
          </a:p>
          <a:p>
            <a:endParaRPr lang="en-US" dirty="0"/>
          </a:p>
        </p:txBody>
      </p:sp>
    </p:spTree>
    <p:extLst>
      <p:ext uri="{BB962C8B-B14F-4D97-AF65-F5344CB8AC3E}">
        <p14:creationId xmlns:p14="http://schemas.microsoft.com/office/powerpoint/2010/main" val="781472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Model Interpretability</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With large number of **p** in the model, there generally will be many **p** that have little or no effect on the response variable. However, if we include many of these variables, we are introducing complexities to the model thus overshadowing the effect of the important variables, overfitting by introducing random noise, and making it harder to interpret the model's results. </a:t>
            </a:r>
          </a:p>
          <a:p>
            <a:endParaRPr lang="en-US" dirty="0"/>
          </a:p>
          <a:p>
            <a:r>
              <a:rPr lang="en-US" dirty="0"/>
              <a:t>To improve the variable, we would need to remove these unimportant variables (by setting the coefficients to zero).</a:t>
            </a:r>
          </a:p>
          <a:p>
            <a:endParaRPr lang="en-US" dirty="0"/>
          </a:p>
        </p:txBody>
      </p:sp>
    </p:spTree>
    <p:extLst>
      <p:ext uri="{BB962C8B-B14F-4D97-AF65-F5344CB8AC3E}">
        <p14:creationId xmlns:p14="http://schemas.microsoft.com/office/powerpoint/2010/main" val="3568756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Feature/Variable Selection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sz="1600" dirty="0"/>
              <a:t>Carefully selected features can improve model accuracy and adding too many could lead to overfitting which may:</a:t>
            </a:r>
          </a:p>
          <a:p>
            <a:r>
              <a:rPr lang="en-US" sz="1600" dirty="0"/>
              <a:t>* affect predictive performance of the model on test data</a:t>
            </a:r>
          </a:p>
          <a:p>
            <a:r>
              <a:rPr lang="en-US" sz="1600" dirty="0"/>
              <a:t>* overfitted models confuse random error and noise for underlying relationship</a:t>
            </a:r>
          </a:p>
          <a:p>
            <a:endParaRPr lang="en-US" sz="1600" dirty="0"/>
          </a:p>
          <a:p>
            <a:r>
              <a:rPr lang="en-US" sz="1600" dirty="0"/>
              <a:t>For example we could use a 15-degree polynomial function to fit our data nicely (see example) but this probably won't perform well on a new subset from the population.</a:t>
            </a:r>
          </a:p>
          <a:p>
            <a:endParaRPr lang="en-US" sz="1600" dirty="0"/>
          </a:p>
        </p:txBody>
      </p:sp>
      <p:pic>
        <p:nvPicPr>
          <p:cNvPr id="5" name="Picture 4">
            <a:extLst>
              <a:ext uri="{FF2B5EF4-FFF2-40B4-BE49-F238E27FC236}">
                <a16:creationId xmlns:a16="http://schemas.microsoft.com/office/drawing/2014/main" id="{C1F6FCE9-5B5A-479D-86E5-EA3B46E7D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810000"/>
            <a:ext cx="4675245" cy="2938029"/>
          </a:xfrm>
          <a:prstGeom prst="rect">
            <a:avLst/>
          </a:prstGeom>
        </p:spPr>
      </p:pic>
    </p:spTree>
    <p:extLst>
      <p:ext uri="{BB962C8B-B14F-4D97-AF65-F5344CB8AC3E}">
        <p14:creationId xmlns:p14="http://schemas.microsoft.com/office/powerpoint/2010/main" val="1579072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Feature/Variable Selection (</a:t>
            </a:r>
            <a:r>
              <a:rPr lang="en-US" dirty="0" err="1"/>
              <a:t>cont</a:t>
            </a:r>
            <a:r>
              <a:rPr lang="en-US" dirty="0"/>
              <a: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In the feature selection we should know the following procedures:</a:t>
            </a:r>
          </a:p>
          <a:p>
            <a:r>
              <a:rPr lang="en-US" dirty="0"/>
              <a:t>* **Subset Selection**</a:t>
            </a:r>
          </a:p>
          <a:p>
            <a:r>
              <a:rPr lang="en-US" dirty="0"/>
              <a:t>  * Identify a subset of the p-s that we believe to be related to the response variable then and fit a model using OLS on the reduced set.</a:t>
            </a:r>
          </a:p>
          <a:p>
            <a:r>
              <a:rPr lang="en-US" dirty="0"/>
              <a:t>  * **Methods**: best subset selection, stepwise selection</a:t>
            </a:r>
          </a:p>
          <a:p>
            <a:endParaRPr lang="en-US" dirty="0"/>
          </a:p>
        </p:txBody>
      </p:sp>
    </p:spTree>
    <p:extLst>
      <p:ext uri="{BB962C8B-B14F-4D97-AF65-F5344CB8AC3E}">
        <p14:creationId xmlns:p14="http://schemas.microsoft.com/office/powerpoint/2010/main" val="280520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Welcome!  Today’s Agenda</a:t>
            </a:r>
          </a:p>
        </p:txBody>
      </p:sp>
      <p:sp>
        <p:nvSpPr>
          <p:cNvPr id="3" name="Content Placeholder 2"/>
          <p:cNvSpPr>
            <a:spLocks noGrp="1"/>
          </p:cNvSpPr>
          <p:nvPr>
            <p:ph idx="1"/>
          </p:nvPr>
        </p:nvSpPr>
        <p:spPr>
          <a:xfrm>
            <a:off x="533400" y="1565455"/>
            <a:ext cx="8229600" cy="3581400"/>
          </a:xfrm>
        </p:spPr>
        <p:txBody>
          <a:bodyPr>
            <a:noAutofit/>
          </a:bodyPr>
          <a:lstStyle/>
          <a:p>
            <a:r>
              <a:rPr lang="en-US" dirty="0">
                <a:latin typeface="Helvetica Neue" charset="0"/>
                <a:cs typeface="Helvetica Neue" charset="0"/>
              </a:rPr>
              <a:t>Administrative Notes</a:t>
            </a:r>
          </a:p>
          <a:p>
            <a:r>
              <a:rPr lang="en-US" dirty="0">
                <a:latin typeface="Helvetica Neue" charset="0"/>
                <a:cs typeface="Helvetica Neue" charset="0"/>
              </a:rPr>
              <a:t>Lecture – Part 1</a:t>
            </a:r>
          </a:p>
          <a:p>
            <a:r>
              <a:rPr lang="en-US" dirty="0">
                <a:latin typeface="Helvetica Neue" charset="0"/>
                <a:cs typeface="Helvetica Neue" charset="0"/>
              </a:rPr>
              <a:t>&lt;BREAK&gt;</a:t>
            </a:r>
          </a:p>
          <a:p>
            <a:r>
              <a:rPr lang="en-US" dirty="0">
                <a:latin typeface="Helvetica Neue" charset="0"/>
                <a:cs typeface="Helvetica Neue" charset="0"/>
              </a:rPr>
              <a:t>Lecture – Part 2</a:t>
            </a:r>
          </a:p>
          <a:p>
            <a:r>
              <a:rPr lang="en-US" dirty="0">
                <a:latin typeface="Helvetica Neue" charset="0"/>
                <a:cs typeface="Helvetica Neue" charset="0"/>
              </a:rPr>
              <a:t>Group Project Overview</a:t>
            </a:r>
          </a:p>
          <a:p>
            <a:r>
              <a:rPr lang="en-US" dirty="0">
                <a:latin typeface="Helvetica Neue" charset="0"/>
                <a:cs typeface="Helvetica Neue" charset="0"/>
              </a:rPr>
              <a:t>Assignment #3 Overview</a:t>
            </a:r>
          </a:p>
        </p:txBody>
      </p:sp>
    </p:spTree>
    <p:extLst>
      <p:ext uri="{BB962C8B-B14F-4D97-AF65-F5344CB8AC3E}">
        <p14:creationId xmlns:p14="http://schemas.microsoft.com/office/powerpoint/2010/main" val="2934510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Feature/Variable Selection (</a:t>
            </a:r>
            <a:r>
              <a:rPr lang="en-US" dirty="0" err="1"/>
              <a:t>cont</a:t>
            </a:r>
            <a:r>
              <a:rPr lang="en-US" dirty="0"/>
              <a: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 **Shrinkage (Regularization)**</a:t>
            </a:r>
          </a:p>
          <a:p>
            <a:r>
              <a:rPr lang="en-US" dirty="0"/>
              <a:t>  * Involves shrinking the estimated coefficients toward zero relative to the OLS estimates; has the effect of reducing variance and performs variable selection.</a:t>
            </a:r>
          </a:p>
          <a:p>
            <a:r>
              <a:rPr lang="en-US" dirty="0"/>
              <a:t>  * **Methods**: ridge regression, lasso</a:t>
            </a:r>
          </a:p>
          <a:p>
            <a:endParaRPr lang="en-US" dirty="0"/>
          </a:p>
          <a:p>
            <a:r>
              <a:rPr lang="en-US" dirty="0"/>
              <a:t>* **Dimension Reduction**</a:t>
            </a:r>
          </a:p>
          <a:p>
            <a:r>
              <a:rPr lang="en-US" dirty="0"/>
              <a:t>  * Involves projecting the p-s into a M-dimensional subspace, where M &lt; p, and fit the linear regression model using the M projections as predictors.</a:t>
            </a:r>
          </a:p>
          <a:p>
            <a:r>
              <a:rPr lang="en-US" dirty="0"/>
              <a:t>  * **Methods**: principal components regression, partial least squares</a:t>
            </a:r>
          </a:p>
        </p:txBody>
      </p:sp>
    </p:spTree>
    <p:extLst>
      <p:ext uri="{BB962C8B-B14F-4D97-AF65-F5344CB8AC3E}">
        <p14:creationId xmlns:p14="http://schemas.microsoft.com/office/powerpoint/2010/main" val="3620954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Best Subsets Selection and Evaluation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Best Subsets compares all possible models using a specified set of predictors, and displays the best-fitting models that contain one predictor, two predictors, and so on. The end result is a number of models and their summary statistics. It is up to you to compare and choose one.</a:t>
            </a:r>
          </a:p>
          <a:p>
            <a:endParaRPr lang="en-US" dirty="0"/>
          </a:p>
          <a:p>
            <a:r>
              <a:rPr lang="en-US" dirty="0"/>
              <a:t>Select single best model among all resulting models using cross-validated prediction error, AIC (</a:t>
            </a:r>
            <a:r>
              <a:rPr lang="en-US" dirty="0" err="1"/>
              <a:t>Cp</a:t>
            </a:r>
            <a:r>
              <a:rPr lang="en-US" dirty="0"/>
              <a:t>), BIC, or adjusted R^2.</a:t>
            </a:r>
          </a:p>
          <a:p>
            <a:endParaRPr lang="en-US" dirty="0"/>
          </a:p>
        </p:txBody>
      </p:sp>
    </p:spTree>
    <p:extLst>
      <p:ext uri="{BB962C8B-B14F-4D97-AF65-F5344CB8AC3E}">
        <p14:creationId xmlns:p14="http://schemas.microsoft.com/office/powerpoint/2010/main" val="2423452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Best Subsets Selection Evaluation Limitations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RSS will always decline and R^2 will always increase as the number of predictors in the model increases (see figure) since these quantities are related to the training error, so neither of these are useful statistics for selecting the best model. Avoid judging your model based on them. </a:t>
            </a:r>
          </a:p>
          <a:p>
            <a:endParaRPr lang="en-US" dirty="0"/>
          </a:p>
        </p:txBody>
      </p:sp>
      <p:pic>
        <p:nvPicPr>
          <p:cNvPr id="6" name="Picture 5">
            <a:extLst>
              <a:ext uri="{FF2B5EF4-FFF2-40B4-BE49-F238E27FC236}">
                <a16:creationId xmlns:a16="http://schemas.microsoft.com/office/drawing/2014/main" id="{B9AFBD65-E563-425D-8FBF-4F7CEF734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939" y="3886200"/>
            <a:ext cx="5114121" cy="2560108"/>
          </a:xfrm>
          <a:prstGeom prst="rect">
            <a:avLst/>
          </a:prstGeom>
        </p:spPr>
      </p:pic>
    </p:spTree>
    <p:extLst>
      <p:ext uri="{BB962C8B-B14F-4D97-AF65-F5344CB8AC3E}">
        <p14:creationId xmlns:p14="http://schemas.microsoft.com/office/powerpoint/2010/main" val="1097786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Best Subsets Selection Limitations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While best subset selection is a simple and conceptually appealing approach, it suffers from computational limitations.</a:t>
            </a:r>
          </a:p>
          <a:p>
            <a:endParaRPr lang="en-US" dirty="0"/>
          </a:p>
          <a:p>
            <a:r>
              <a:rPr lang="en-US" dirty="0"/>
              <a:t>The number of possible models that must be considered grows rapidly as p increases.</a:t>
            </a:r>
          </a:p>
          <a:p>
            <a:endParaRPr lang="en-US" dirty="0"/>
          </a:p>
          <a:p>
            <a:r>
              <a:rPr lang="en-US" dirty="0"/>
              <a:t>Best subset selection becomes computationally infeasible for value of p greater than around 40. Hence, for computational reasons, best subset selection cannot be applied with very large p.</a:t>
            </a:r>
          </a:p>
        </p:txBody>
      </p:sp>
    </p:spTree>
    <p:extLst>
      <p:ext uri="{BB962C8B-B14F-4D97-AF65-F5344CB8AC3E}">
        <p14:creationId xmlns:p14="http://schemas.microsoft.com/office/powerpoint/2010/main" val="4067895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Stepwise Selection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More attractive methods include:</a:t>
            </a:r>
          </a:p>
          <a:p>
            <a:endParaRPr lang="en-US" dirty="0"/>
          </a:p>
          <a:p>
            <a:r>
              <a:rPr lang="en-US" dirty="0"/>
              <a:t>* Forward Stepwise Selection</a:t>
            </a:r>
          </a:p>
          <a:p>
            <a:r>
              <a:rPr lang="en-US" dirty="0"/>
              <a:t>  * Begins with a null OLS model containing no predictors, and then adds one predictor at a time that improves the model the most until no further improvement is possible.</a:t>
            </a:r>
          </a:p>
          <a:p>
            <a:endParaRPr lang="en-US" dirty="0"/>
          </a:p>
          <a:p>
            <a:r>
              <a:rPr lang="en-US" dirty="0"/>
              <a:t>* Backward Stepwise Selection</a:t>
            </a:r>
          </a:p>
          <a:p>
            <a:r>
              <a:rPr lang="en-US" dirty="0"/>
              <a:t>  *  Begins with a full OLS model containing all predictors, and then deletes one predictor at a time that improves the model the most until no further improvement is possible.</a:t>
            </a:r>
          </a:p>
          <a:p>
            <a:endParaRPr lang="en-US" dirty="0"/>
          </a:p>
        </p:txBody>
      </p:sp>
    </p:spTree>
    <p:extLst>
      <p:ext uri="{BB962C8B-B14F-4D97-AF65-F5344CB8AC3E}">
        <p14:creationId xmlns:p14="http://schemas.microsoft.com/office/powerpoint/2010/main" val="321642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Stepwise Selection Evaluation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Select single best model using cross-validated prediction error, AIC (</a:t>
            </a:r>
            <a:r>
              <a:rPr lang="en-US" dirty="0" err="1"/>
              <a:t>Cp</a:t>
            </a:r>
            <a:r>
              <a:rPr lang="en-US" dirty="0"/>
              <a:t>), BIC, or adjusted R^2.</a:t>
            </a:r>
          </a:p>
          <a:p>
            <a:endParaRPr lang="en-US" dirty="0"/>
          </a:p>
          <a:p>
            <a:r>
              <a:rPr lang="en-US" dirty="0"/>
              <a:t>The model containing all the predictors will always have the smallest RSS and the largest R2. We wish to choose a model with low test error, not a model with low training error. Recall that training error is usually a poor estimate of test error.</a:t>
            </a:r>
          </a:p>
          <a:p>
            <a:endParaRPr lang="en-US" dirty="0"/>
          </a:p>
          <a:p>
            <a:r>
              <a:rPr lang="en-US" dirty="0"/>
              <a:t>Thus, RSS and R2 are not suitable for selecting the best model among a collection of models with different numbers of predictors.</a:t>
            </a:r>
          </a:p>
          <a:p>
            <a:endParaRPr lang="en-US" dirty="0"/>
          </a:p>
        </p:txBody>
      </p:sp>
    </p:spTree>
    <p:extLst>
      <p:ext uri="{BB962C8B-B14F-4D97-AF65-F5344CB8AC3E}">
        <p14:creationId xmlns:p14="http://schemas.microsoft.com/office/powerpoint/2010/main" val="1406677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Stepwise Selection Limitations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Both forward and backward stepwise selection approaches can be applied in settings where p is too large to apply best subset selection.</a:t>
            </a:r>
          </a:p>
          <a:p>
            <a:endParaRPr lang="en-US" dirty="0"/>
          </a:p>
          <a:p>
            <a:r>
              <a:rPr lang="en-US" dirty="0"/>
              <a:t>Both of these stepwise selection methods are not guaranteed to yield the best model containing a subset of the p predictors.</a:t>
            </a:r>
          </a:p>
          <a:p>
            <a:endParaRPr lang="en-US" dirty="0"/>
          </a:p>
          <a:p>
            <a:r>
              <a:rPr lang="en-US" dirty="0"/>
              <a:t>Forward stepwise selection can be used even when n &lt; p, while backward stepwise selection requires that n &gt; p.</a:t>
            </a:r>
          </a:p>
          <a:p>
            <a:endParaRPr lang="en-US" dirty="0"/>
          </a:p>
          <a:p>
            <a:r>
              <a:rPr lang="en-US" dirty="0"/>
              <a:t>There is also a hybrid version of these two stepwise selection methods.</a:t>
            </a:r>
          </a:p>
        </p:txBody>
      </p:sp>
    </p:spTree>
    <p:extLst>
      <p:ext uri="{BB962C8B-B14F-4D97-AF65-F5344CB8AC3E}">
        <p14:creationId xmlns:p14="http://schemas.microsoft.com/office/powerpoint/2010/main" val="289232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Estimating Test Error</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We can indirectly estimate test error by making an adjustment to the training error to account for the bias due to overfitting.</a:t>
            </a:r>
          </a:p>
          <a:p>
            <a:endParaRPr lang="en-US" dirty="0"/>
          </a:p>
          <a:p>
            <a:r>
              <a:rPr lang="en-US" dirty="0"/>
              <a:t>We can directly estimate the test error, using either a validation set approach or a cross-validation approach.</a:t>
            </a:r>
          </a:p>
        </p:txBody>
      </p:sp>
    </p:spTree>
    <p:extLst>
      <p:ext uri="{BB962C8B-B14F-4D97-AF65-F5344CB8AC3E}">
        <p14:creationId xmlns:p14="http://schemas.microsoft.com/office/powerpoint/2010/main" val="1941250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ADFF0E01-9585-4289-8902-0A413C6FA1E8}"/>
              </a:ext>
            </a:extLst>
          </p:cNvPr>
          <p:cNvGraphicFramePr>
            <a:graphicFrameLocks noChangeAspect="1"/>
          </p:cNvGraphicFramePr>
          <p:nvPr>
            <p:custDataLst>
              <p:tags r:id="rId2"/>
            </p:custDataLst>
            <p:extLst>
              <p:ext uri="{D42A27DB-BD31-4B8C-83A1-F6EECF244321}">
                <p14:modId xmlns:p14="http://schemas.microsoft.com/office/powerpoint/2010/main" val="26634418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94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Measures of Comparison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To compare different models, we can use the following approaches:</a:t>
            </a:r>
          </a:p>
          <a:p>
            <a:r>
              <a:rPr lang="en-US" dirty="0"/>
              <a:t>* Adjusted R^2</a:t>
            </a:r>
          </a:p>
          <a:p>
            <a:r>
              <a:rPr lang="en-US" dirty="0"/>
              <a:t>* AIC (Akaike information criterion)</a:t>
            </a:r>
          </a:p>
          <a:p>
            <a:r>
              <a:rPr lang="en-US" dirty="0"/>
              <a:t>* BIC (Bayesian information criterion)</a:t>
            </a:r>
          </a:p>
          <a:p>
            <a:r>
              <a:rPr lang="en-US" dirty="0"/>
              <a:t>* Mallow’s </a:t>
            </a:r>
            <a:r>
              <a:rPr lang="en-US" dirty="0" err="1"/>
              <a:t>Cp</a:t>
            </a:r>
            <a:r>
              <a:rPr lang="en-US" dirty="0"/>
              <a:t> (equivalent to AIC for linear regression)</a:t>
            </a:r>
          </a:p>
          <a:p>
            <a:endParaRPr lang="en-US" dirty="0"/>
          </a:p>
          <a:p>
            <a:r>
              <a:rPr lang="en-US" dirty="0"/>
              <a:t>These techniques adjust the training error for the model size, and can be used to select among a set of models with different numbers of variables.</a:t>
            </a:r>
          </a:p>
        </p:txBody>
      </p:sp>
    </p:spTree>
    <p:extLst>
      <p:ext uri="{BB962C8B-B14F-4D97-AF65-F5344CB8AC3E}">
        <p14:creationId xmlns:p14="http://schemas.microsoft.com/office/powerpoint/2010/main" val="1429711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Estimating Test Error</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 small value of $C_{p}$ and BIC indicates a low error, and thus a better model.</a:t>
            </a:r>
          </a:p>
          <a:p>
            <a:endParaRPr lang="en-US" dirty="0"/>
          </a:p>
          <a:p>
            <a:r>
              <a:rPr lang="en-US" dirty="0"/>
              <a:t>A large value for the Adjusted R^2 indicates a better model. Unlike others, Adjusted R^2 has a predictable range (0-1).</a:t>
            </a:r>
          </a:p>
        </p:txBody>
      </p:sp>
      <p:pic>
        <p:nvPicPr>
          <p:cNvPr id="6" name="Picture 5">
            <a:extLst>
              <a:ext uri="{FF2B5EF4-FFF2-40B4-BE49-F238E27FC236}">
                <a16:creationId xmlns:a16="http://schemas.microsoft.com/office/drawing/2014/main" id="{01C18175-E643-4809-9759-48BA6EB1E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607" y="3886200"/>
            <a:ext cx="7326786" cy="2931934"/>
          </a:xfrm>
          <a:prstGeom prst="rect">
            <a:avLst/>
          </a:prstGeom>
        </p:spPr>
      </p:pic>
    </p:spTree>
    <p:extLst>
      <p:ext uri="{BB962C8B-B14F-4D97-AF65-F5344CB8AC3E}">
        <p14:creationId xmlns:p14="http://schemas.microsoft.com/office/powerpoint/2010/main" val="101351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818F-69A6-46D2-8391-A02B70531A48}"/>
              </a:ext>
            </a:extLst>
          </p:cNvPr>
          <p:cNvSpPr>
            <a:spLocks noGrp="1"/>
          </p:cNvSpPr>
          <p:nvPr>
            <p:ph type="title"/>
          </p:nvPr>
        </p:nvSpPr>
        <p:spPr/>
        <p:txBody>
          <a:bodyPr/>
          <a:lstStyle/>
          <a:p>
            <a:r>
              <a:rPr lang="en-US" dirty="0"/>
              <a:t>Administrative Notes</a:t>
            </a:r>
          </a:p>
        </p:txBody>
      </p:sp>
      <p:sp>
        <p:nvSpPr>
          <p:cNvPr id="3" name="Content Placeholder 2">
            <a:extLst>
              <a:ext uri="{FF2B5EF4-FFF2-40B4-BE49-F238E27FC236}">
                <a16:creationId xmlns:a16="http://schemas.microsoft.com/office/drawing/2014/main" id="{BA33C9A6-E25E-4CA3-985C-158FD297028E}"/>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Expectations of interpretation</a:t>
            </a:r>
          </a:p>
          <a:p>
            <a:r>
              <a:rPr lang="en-US" dirty="0">
                <a:latin typeface="Arial" panose="020B0604020202020204" pitchFamily="34" charset="0"/>
                <a:cs typeface="Arial" panose="020B0604020202020204" pitchFamily="34" charset="0"/>
              </a:rPr>
              <a:t>Swirl package</a:t>
            </a:r>
          </a:p>
          <a:p>
            <a:r>
              <a:rPr lang="en-US" dirty="0">
                <a:latin typeface="Arial" panose="020B0604020202020204" pitchFamily="34" charset="0"/>
                <a:cs typeface="Arial" panose="020B0604020202020204" pitchFamily="34" charset="0"/>
              </a:rPr>
              <a:t>Assignments 1 and 2 re-submission opportunity</a:t>
            </a:r>
          </a:p>
          <a:p>
            <a:r>
              <a:rPr lang="en-US" dirty="0">
                <a:latin typeface="Arial" panose="020B0604020202020204" pitchFamily="34" charset="0"/>
                <a:cs typeface="Arial" panose="020B0604020202020204" pitchFamily="34" charset="0"/>
              </a:rPr>
              <a:t>Course pacing</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6313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Mallow's </a:t>
            </a:r>
            <a:r>
              <a:rPr lang="en-US" dirty="0" err="1"/>
              <a:t>Cp</a:t>
            </a:r>
            <a:r>
              <a:rPr lang="en-US" dirty="0"/>
              <a:t> (the Bonferroni criterion)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lnSpcReduction="10000"/>
          </a:bodyPr>
          <a:lstStyle/>
          <a:p>
            <a:r>
              <a:rPr lang="en-US" dirty="0"/>
              <a:t>For a fitted OLS model containing d predictors, the </a:t>
            </a:r>
            <a:r>
              <a:rPr lang="en-US" dirty="0" err="1"/>
              <a:t>Cp</a:t>
            </a:r>
            <a:r>
              <a:rPr lang="en-US" dirty="0"/>
              <a:t> estimate of test MSE (mean squared error - average of the squares of the errors or deviations between the estimator and the estimated):</a:t>
            </a:r>
          </a:p>
          <a:p>
            <a:endParaRPr lang="en-US" dirty="0"/>
          </a:p>
          <a:p>
            <a:endParaRPr lang="en-US" dirty="0"/>
          </a:p>
          <a:p>
            <a:endParaRPr lang="en-US" dirty="0"/>
          </a:p>
          <a:p>
            <a:r>
              <a:rPr lang="en-US" dirty="0"/>
              <a:t>where 𝜎 ̂^2 is an estimate of the variance of the error ε associated with each response measurement and d is the number of predictors.</a:t>
            </a:r>
          </a:p>
          <a:p>
            <a:endParaRPr lang="en-US" dirty="0"/>
          </a:p>
          <a:p>
            <a:r>
              <a:rPr lang="en-US" dirty="0"/>
              <a:t>**</a:t>
            </a:r>
            <a:r>
              <a:rPr lang="en-US" dirty="0" err="1"/>
              <a:t>Cp</a:t>
            </a:r>
            <a:r>
              <a:rPr lang="en-US" dirty="0"/>
              <a:t>** estimates the bias introduced in the estimates of the responses by having an underspecified model (a model with important predictors missing). </a:t>
            </a:r>
          </a:p>
        </p:txBody>
      </p:sp>
      <p:pic>
        <p:nvPicPr>
          <p:cNvPr id="8" name="Picture 7">
            <a:extLst>
              <a:ext uri="{FF2B5EF4-FFF2-40B4-BE49-F238E27FC236}">
                <a16:creationId xmlns:a16="http://schemas.microsoft.com/office/drawing/2014/main" id="{548E43A3-1FF7-4A98-B0A9-0C6B084AA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819400"/>
            <a:ext cx="4309516" cy="1219099"/>
          </a:xfrm>
          <a:prstGeom prst="rect">
            <a:avLst/>
          </a:prstGeom>
        </p:spPr>
      </p:pic>
    </p:spTree>
    <p:extLst>
      <p:ext uri="{BB962C8B-B14F-4D97-AF65-F5344CB8AC3E}">
        <p14:creationId xmlns:p14="http://schemas.microsoft.com/office/powerpoint/2010/main" val="2967679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Akaike Information Criterion (AIC)</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here L is the maximized value of the likelihood function for the estimated model and d is number of predictors.</a:t>
            </a:r>
          </a:p>
          <a:p>
            <a:endParaRPr lang="en-US" dirty="0"/>
          </a:p>
          <a:p>
            <a:r>
              <a:rPr lang="en-US" dirty="0"/>
              <a:t>In the of a linear model, MLE (maximum likelihood estimation) and OLS are the same things, thus, </a:t>
            </a:r>
            <a:r>
              <a:rPr lang="en-US" dirty="0" err="1"/>
              <a:t>Cp</a:t>
            </a:r>
            <a:r>
              <a:rPr lang="en-US" dirty="0"/>
              <a:t> and AIC are equivalent.</a:t>
            </a:r>
          </a:p>
        </p:txBody>
      </p:sp>
      <p:pic>
        <p:nvPicPr>
          <p:cNvPr id="6" name="Picture 5">
            <a:extLst>
              <a:ext uri="{FF2B5EF4-FFF2-40B4-BE49-F238E27FC236}">
                <a16:creationId xmlns:a16="http://schemas.microsoft.com/office/drawing/2014/main" id="{231FCD8B-8707-4D2E-B626-1C9CE1164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043" y="4495800"/>
            <a:ext cx="4717914" cy="828987"/>
          </a:xfrm>
          <a:prstGeom prst="rect">
            <a:avLst/>
          </a:prstGeom>
        </p:spPr>
      </p:pic>
    </p:spTree>
    <p:extLst>
      <p:ext uri="{BB962C8B-B14F-4D97-AF65-F5344CB8AC3E}">
        <p14:creationId xmlns:p14="http://schemas.microsoft.com/office/powerpoint/2010/main" val="211421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Bayesian Information Criterion (BIC)</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BIC replaces the 〖2𝑑𝜎 ̂〗^2 used by </a:t>
            </a:r>
            <a:r>
              <a:rPr lang="en-US" dirty="0" err="1"/>
              <a:t>Cp</a:t>
            </a:r>
            <a:r>
              <a:rPr lang="en-US" dirty="0"/>
              <a:t> with a 〖</a:t>
            </a:r>
            <a:r>
              <a:rPr lang="en-US" dirty="0" err="1"/>
              <a:t>loga</a:t>
            </a:r>
            <a:r>
              <a:rPr lang="en-US" dirty="0"/>
              <a:t>(𝑛)𝑑𝜎 ̂〗^2 term, where n is the number of observations.</a:t>
            </a:r>
          </a:p>
          <a:p>
            <a:endParaRPr lang="en-US" dirty="0"/>
          </a:p>
          <a:p>
            <a:r>
              <a:rPr lang="en-US" dirty="0"/>
              <a:t>BIC statistic generally places a heavier penalty on models with many variables, and hence results in the selection of smaller models than Cp.</a:t>
            </a:r>
          </a:p>
        </p:txBody>
      </p:sp>
      <p:pic>
        <p:nvPicPr>
          <p:cNvPr id="7" name="Picture 6">
            <a:extLst>
              <a:ext uri="{FF2B5EF4-FFF2-40B4-BE49-F238E27FC236}">
                <a16:creationId xmlns:a16="http://schemas.microsoft.com/office/drawing/2014/main" id="{3E2F497A-7984-4395-AE65-2D09F9B78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419" y="4364829"/>
            <a:ext cx="4925161" cy="1121571"/>
          </a:xfrm>
          <a:prstGeom prst="rect">
            <a:avLst/>
          </a:prstGeom>
        </p:spPr>
      </p:pic>
    </p:spTree>
    <p:extLst>
      <p:ext uri="{BB962C8B-B14F-4D97-AF65-F5344CB8AC3E}">
        <p14:creationId xmlns:p14="http://schemas.microsoft.com/office/powerpoint/2010/main" val="3780508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Adjusted R^2</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For an OLS model with d variables, the adjusted R^2 is calculated:</a:t>
            </a:r>
          </a:p>
          <a:p>
            <a:endParaRPr lang="en-US" dirty="0"/>
          </a:p>
          <a:p>
            <a:endParaRPr lang="en-US" dirty="0"/>
          </a:p>
          <a:p>
            <a:endParaRPr lang="en-US" dirty="0"/>
          </a:p>
          <a:p>
            <a:r>
              <a:rPr lang="en-US" dirty="0"/>
              <a:t>where TSS is the total sum of squares</a:t>
            </a:r>
          </a:p>
          <a:p>
            <a:endParaRPr lang="en-US" dirty="0"/>
          </a:p>
          <a:p>
            <a:r>
              <a:rPr lang="en-US" dirty="0"/>
              <a:t>Unlike the other statistics, a large value of adjusted R^2 indicates a model with a small test error. The adjusted R^2 statistics pays a price for the inclusion of unnecessary variables in the model.</a:t>
            </a:r>
          </a:p>
        </p:txBody>
      </p:sp>
      <p:pic>
        <p:nvPicPr>
          <p:cNvPr id="6" name="Picture 5">
            <a:extLst>
              <a:ext uri="{FF2B5EF4-FFF2-40B4-BE49-F238E27FC236}">
                <a16:creationId xmlns:a16="http://schemas.microsoft.com/office/drawing/2014/main" id="{4DC69B0C-88E6-4688-A6CD-8FFC4486B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692" y="2472007"/>
            <a:ext cx="5528615" cy="956993"/>
          </a:xfrm>
          <a:prstGeom prst="rect">
            <a:avLst/>
          </a:prstGeom>
        </p:spPr>
      </p:pic>
    </p:spTree>
    <p:extLst>
      <p:ext uri="{BB962C8B-B14F-4D97-AF65-F5344CB8AC3E}">
        <p14:creationId xmlns:p14="http://schemas.microsoft.com/office/powerpoint/2010/main" val="292888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Validation &amp; Cross-Validation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85000" lnSpcReduction="20000"/>
          </a:bodyPr>
          <a:lstStyle/>
          <a:p>
            <a:r>
              <a:rPr lang="en-US" dirty="0"/>
              <a:t>A simple method of validation is to randomly hold out a ‘test set’ of your observations and judge your model accuracy by calculating a goodness of fit test of the model you trained using the test set</a:t>
            </a:r>
          </a:p>
          <a:p>
            <a:endParaRPr lang="en-US" dirty="0"/>
          </a:p>
          <a:p>
            <a:r>
              <a:rPr lang="en-US" dirty="0"/>
              <a:t>A better method is k-fold cross-validation, where the original sample is randomly partitioned into k equal size subsamples.</a:t>
            </a:r>
          </a:p>
          <a:p>
            <a:pPr lvl="1"/>
            <a:r>
              <a:rPr lang="en-US" dirty="0"/>
              <a:t>Of the k subsamples, a single subsample is retained as the validation data for testing the model, and the remaining k-1 subsamples are used as training data.</a:t>
            </a:r>
          </a:p>
          <a:p>
            <a:pPr lvl="1"/>
            <a:r>
              <a:rPr lang="en-US" dirty="0"/>
              <a:t>The cross-validation process is then repeated k times (the folds), with each of the k subsamples used exactly once as the validation data.</a:t>
            </a:r>
          </a:p>
          <a:p>
            <a:pPr lvl="1"/>
            <a:r>
              <a:rPr lang="en-US" dirty="0"/>
              <a:t>The k results from the folds can then be averaged to produce a single estimation.</a:t>
            </a:r>
          </a:p>
          <a:p>
            <a:pPr lvl="1"/>
            <a:r>
              <a:rPr lang="en-US" dirty="0"/>
              <a:t>The advantage of this method is that all observations are used for both training and validation, and each observation is used for validation exactly once.</a:t>
            </a:r>
          </a:p>
          <a:p>
            <a:endParaRPr lang="en-US" dirty="0"/>
          </a:p>
          <a:p>
            <a:r>
              <a:rPr lang="en-US" dirty="0"/>
              <a:t>This procedure provides a direct estimate of the test error, and it can also be used in a wider range of model selection tasks.</a:t>
            </a:r>
          </a:p>
        </p:txBody>
      </p:sp>
    </p:spTree>
    <p:extLst>
      <p:ext uri="{BB962C8B-B14F-4D97-AF65-F5344CB8AC3E}">
        <p14:creationId xmlns:p14="http://schemas.microsoft.com/office/powerpoint/2010/main" val="3147201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Stepwise Selection Example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hlinkClick r:id="rId2"/>
              </a:rPr>
              <a:t>https://www.statmethods.net/stats/regression.html</a:t>
            </a:r>
            <a:endParaRPr lang="en-US" dirty="0"/>
          </a:p>
          <a:p>
            <a:endParaRPr lang="en-US" dirty="0"/>
          </a:p>
        </p:txBody>
      </p:sp>
    </p:spTree>
    <p:extLst>
      <p:ext uri="{BB962C8B-B14F-4D97-AF65-F5344CB8AC3E}">
        <p14:creationId xmlns:p14="http://schemas.microsoft.com/office/powerpoint/2010/main" val="3647104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Stepwise Selection Example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77500" lnSpcReduction="20000"/>
          </a:bodyPr>
          <a:lstStyle/>
          <a:p>
            <a:r>
              <a:rPr lang="en-US" dirty="0"/>
              <a:t>The subset selection methods use OLS to fit a linear model that contains a subset of the predictors.</a:t>
            </a:r>
          </a:p>
          <a:p>
            <a:r>
              <a:rPr lang="en-US" dirty="0"/>
              <a:t>As an alternative, we can fit a model containing all p predictors using a technique that constrains or regularizes the coefficient estimates (i.e. shrinks the coefficient estimates towards zero)</a:t>
            </a:r>
          </a:p>
          <a:p>
            <a:r>
              <a:rPr lang="en-US" dirty="0"/>
              <a:t>Regularization is our first weapon to combat overfitting. It constrains the machine learning algorithm to improve out-of-sample error, especially when noise is present. </a:t>
            </a:r>
          </a:p>
          <a:p>
            <a:endParaRPr lang="en-US" dirty="0"/>
          </a:p>
          <a:p>
            <a:endParaRPr lang="en-US" dirty="0"/>
          </a:p>
          <a:p>
            <a:endParaRPr lang="en-US" dirty="0"/>
          </a:p>
          <a:p>
            <a:endParaRPr lang="en-US" dirty="0"/>
          </a:p>
          <a:p>
            <a:endParaRPr lang="en-US" dirty="0"/>
          </a:p>
          <a:p>
            <a:endParaRPr lang="en-US" dirty="0"/>
          </a:p>
          <a:p>
            <a:endParaRPr lang="en-US" dirty="0"/>
          </a:p>
          <a:p>
            <a:r>
              <a:rPr lang="en-US" dirty="0"/>
              <a:t>where λ &gt;= is a tuning and complexing parameter that controls the amount of shrinkage and is determined separately. λ increases, the variance decreases and the bias increases. When λ = 0, then the lasso simply gives the OLS fit.</a:t>
            </a:r>
          </a:p>
          <a:p>
            <a:endParaRPr lang="en-US" dirty="0"/>
          </a:p>
          <a:p>
            <a:endParaRPr lang="en-US" dirty="0"/>
          </a:p>
        </p:txBody>
      </p:sp>
      <p:pic>
        <p:nvPicPr>
          <p:cNvPr id="6" name="Picture 5">
            <a:extLst>
              <a:ext uri="{FF2B5EF4-FFF2-40B4-BE49-F238E27FC236}">
                <a16:creationId xmlns:a16="http://schemas.microsoft.com/office/drawing/2014/main" id="{0974BAFC-082B-4B80-894C-9ABD2AF47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733800"/>
            <a:ext cx="6120086" cy="2012437"/>
          </a:xfrm>
          <a:prstGeom prst="rect">
            <a:avLst/>
          </a:prstGeom>
        </p:spPr>
      </p:pic>
    </p:spTree>
    <p:extLst>
      <p:ext uri="{BB962C8B-B14F-4D97-AF65-F5344CB8AC3E}">
        <p14:creationId xmlns:p14="http://schemas.microsoft.com/office/powerpoint/2010/main" val="3175544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Least Absolute Shrinkage and Selection Operator (Lasso)</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85000" lnSpcReduction="10000"/>
          </a:bodyPr>
          <a:lstStyle/>
          <a:p>
            <a:r>
              <a:rPr lang="en-US" dirty="0"/>
              <a:t>**Regularization** is a process of introducing additional information in order to prevent overfitting. When we have a high degree linear polynomial that is used to fit a set of points in a linear regression setup, to prevent overfitting, we use regularization, and we include a lambda parameter in the cost function.</a:t>
            </a:r>
          </a:p>
          <a:p>
            <a:endParaRPr lang="en-US" dirty="0"/>
          </a:p>
          <a:p>
            <a:r>
              <a:rPr lang="en-US" dirty="0"/>
              <a:t>One significant problem of ridge regression is that the penalty term will never force any of the coefficients to be exactly zero. Thus, the final model will include all p predictors, which creates a challenge in model interpretation</a:t>
            </a:r>
          </a:p>
          <a:p>
            <a:endParaRPr lang="en-US" dirty="0"/>
          </a:p>
          <a:p>
            <a:r>
              <a:rPr lang="en-US" dirty="0"/>
              <a:t>The lasso has a major advantage over ridge regression, in that it produces simpler and more interpretable models that involved only a subset of predictors as it uses a different penalty term that shrinks some of the coefficients exactly to zero. Thus, it can generate more accurate predictions compared to ridge regression. However, cross-validation can always be used in order to determine which approach is better on a particular data set.</a:t>
            </a:r>
          </a:p>
          <a:p>
            <a:endParaRPr lang="en-US" dirty="0"/>
          </a:p>
        </p:txBody>
      </p:sp>
    </p:spTree>
    <p:extLst>
      <p:ext uri="{BB962C8B-B14F-4D97-AF65-F5344CB8AC3E}">
        <p14:creationId xmlns:p14="http://schemas.microsoft.com/office/powerpoint/2010/main" val="649531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B1BBDD4-5CED-4C8D-B733-1F17B95E02B4}"/>
              </a:ext>
            </a:extLst>
          </p:cNvPr>
          <p:cNvGraphicFramePr>
            <a:graphicFrameLocks noChangeAspect="1"/>
          </p:cNvGraphicFramePr>
          <p:nvPr>
            <p:custDataLst>
              <p:tags r:id="rId2"/>
            </p:custDataLst>
            <p:extLst>
              <p:ext uri="{D42A27DB-BD31-4B8C-83A1-F6EECF244321}">
                <p14:modId xmlns:p14="http://schemas.microsoft.com/office/powerpoint/2010/main" val="7684923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85"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0256A22E-C353-4F57-8C11-F6AF9C23E813}"/>
              </a:ext>
            </a:extLst>
          </p:cNvPr>
          <p:cNvPicPr>
            <a:picLocks noChangeAspect="1"/>
          </p:cNvPicPr>
          <p:nvPr/>
        </p:nvPicPr>
        <p:blipFill rotWithShape="1">
          <a:blip r:embed="rId6"/>
          <a:srcRect b="5992"/>
          <a:stretch/>
        </p:blipFill>
        <p:spPr>
          <a:xfrm>
            <a:off x="703759" y="1924050"/>
            <a:ext cx="7736481" cy="4781550"/>
          </a:xfrm>
          <a:prstGeom prst="rect">
            <a:avLst/>
          </a:prstGeom>
        </p:spPr>
      </p:pic>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Lasso vs. Ridge Regression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Can see visually how lasso allows B1 to go to zero, while ridge allows B1 to go *close* to zero, but never reach zero</a:t>
            </a:r>
          </a:p>
        </p:txBody>
      </p:sp>
      <p:cxnSp>
        <p:nvCxnSpPr>
          <p:cNvPr id="7" name="Straight Arrow Connector 6">
            <a:extLst>
              <a:ext uri="{FF2B5EF4-FFF2-40B4-BE49-F238E27FC236}">
                <a16:creationId xmlns:a16="http://schemas.microsoft.com/office/drawing/2014/main" id="{33B97422-3510-4118-9225-C19EE2B56EC1}"/>
              </a:ext>
            </a:extLst>
          </p:cNvPr>
          <p:cNvCxnSpPr>
            <a:cxnSpLocks/>
          </p:cNvCxnSpPr>
          <p:nvPr/>
        </p:nvCxnSpPr>
        <p:spPr>
          <a:xfrm flipH="1">
            <a:off x="5715000" y="42672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55A2CAB-2D7E-49CD-AFFF-EA0D578304FE}"/>
              </a:ext>
            </a:extLst>
          </p:cNvPr>
          <p:cNvSpPr/>
          <p:nvPr/>
        </p:nvSpPr>
        <p:spPr>
          <a:xfrm>
            <a:off x="6477000" y="38862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 shrunk *close* to, but not exactly, zero</a:t>
            </a:r>
          </a:p>
        </p:txBody>
      </p:sp>
      <p:cxnSp>
        <p:nvCxnSpPr>
          <p:cNvPr id="9" name="Straight Arrow Connector 8">
            <a:extLst>
              <a:ext uri="{FF2B5EF4-FFF2-40B4-BE49-F238E27FC236}">
                <a16:creationId xmlns:a16="http://schemas.microsoft.com/office/drawing/2014/main" id="{A9C0B596-3470-4FC4-A447-7BCC06C7DACE}"/>
              </a:ext>
            </a:extLst>
          </p:cNvPr>
          <p:cNvCxnSpPr>
            <a:cxnSpLocks/>
          </p:cNvCxnSpPr>
          <p:nvPr/>
        </p:nvCxnSpPr>
        <p:spPr>
          <a:xfrm>
            <a:off x="1981200" y="4229100"/>
            <a:ext cx="60960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C0763AA-9AC5-42C5-A3FA-EE37F7F8ABC7}"/>
              </a:ext>
            </a:extLst>
          </p:cNvPr>
          <p:cNvSpPr/>
          <p:nvPr/>
        </p:nvSpPr>
        <p:spPr>
          <a:xfrm>
            <a:off x="152400" y="3962400"/>
            <a:ext cx="18288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 shrunk to zero</a:t>
            </a:r>
          </a:p>
        </p:txBody>
      </p:sp>
    </p:spTree>
    <p:extLst>
      <p:ext uri="{BB962C8B-B14F-4D97-AF65-F5344CB8AC3E}">
        <p14:creationId xmlns:p14="http://schemas.microsoft.com/office/powerpoint/2010/main" val="944346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B1BBDD4-5CED-4C8D-B733-1F17B95E02B4}"/>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709" name="think-cell Slide" r:id="rId4" imgW="360" imgH="360" progId="TCLayout.ActiveDocument.1">
                  <p:embed/>
                </p:oleObj>
              </mc:Choice>
              <mc:Fallback>
                <p:oleObj name="think-cell Slide" r:id="rId4" imgW="360" imgH="360" progId="TCLayout.ActiveDocument.1">
                  <p:embed/>
                  <p:pic>
                    <p:nvPicPr>
                      <p:cNvPr id="5" name="Object 4" hidden="1">
                        <a:extLst>
                          <a:ext uri="{FF2B5EF4-FFF2-40B4-BE49-F238E27FC236}">
                            <a16:creationId xmlns:a16="http://schemas.microsoft.com/office/drawing/2014/main" id="{1B1BBDD4-5CED-4C8D-B733-1F17B95E02B4}"/>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Lasso vs. Ridge Regression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Ridge coefficients are shrunk towards zero, while lasso coefficients are forced to zero</a:t>
            </a:r>
          </a:p>
        </p:txBody>
      </p:sp>
      <p:pic>
        <p:nvPicPr>
          <p:cNvPr id="15" name="Picture 14">
            <a:extLst>
              <a:ext uri="{FF2B5EF4-FFF2-40B4-BE49-F238E27FC236}">
                <a16:creationId xmlns:a16="http://schemas.microsoft.com/office/drawing/2014/main" id="{DA90BD62-295D-4288-AD7F-A407FBAB1CE1}"/>
              </a:ext>
            </a:extLst>
          </p:cNvPr>
          <p:cNvPicPr>
            <a:picLocks noChangeAspect="1"/>
          </p:cNvPicPr>
          <p:nvPr/>
        </p:nvPicPr>
        <p:blipFill>
          <a:blip r:embed="rId6"/>
          <a:stretch>
            <a:fillRect/>
          </a:stretch>
        </p:blipFill>
        <p:spPr>
          <a:xfrm>
            <a:off x="990600" y="2971800"/>
            <a:ext cx="3268980" cy="2971800"/>
          </a:xfrm>
          <a:prstGeom prst="rect">
            <a:avLst/>
          </a:prstGeom>
        </p:spPr>
      </p:pic>
      <p:sp>
        <p:nvSpPr>
          <p:cNvPr id="6" name="Rectangle 5">
            <a:extLst>
              <a:ext uri="{FF2B5EF4-FFF2-40B4-BE49-F238E27FC236}">
                <a16:creationId xmlns:a16="http://schemas.microsoft.com/office/drawing/2014/main" id="{9154F6AE-F931-49F0-BFC1-C9B2279B2067}"/>
              </a:ext>
            </a:extLst>
          </p:cNvPr>
          <p:cNvSpPr/>
          <p:nvPr/>
        </p:nvSpPr>
        <p:spPr>
          <a:xfrm>
            <a:off x="1447800" y="2590800"/>
            <a:ext cx="273558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Ridge</a:t>
            </a:r>
          </a:p>
        </p:txBody>
      </p:sp>
      <p:pic>
        <p:nvPicPr>
          <p:cNvPr id="10" name="Picture 9">
            <a:extLst>
              <a:ext uri="{FF2B5EF4-FFF2-40B4-BE49-F238E27FC236}">
                <a16:creationId xmlns:a16="http://schemas.microsoft.com/office/drawing/2014/main" id="{06A915B3-E044-4558-87A6-EF4C2C3A149F}"/>
              </a:ext>
            </a:extLst>
          </p:cNvPr>
          <p:cNvPicPr>
            <a:picLocks noChangeAspect="1"/>
          </p:cNvPicPr>
          <p:nvPr/>
        </p:nvPicPr>
        <p:blipFill>
          <a:blip r:embed="rId7"/>
          <a:stretch>
            <a:fillRect/>
          </a:stretch>
        </p:blipFill>
        <p:spPr>
          <a:xfrm>
            <a:off x="4716780" y="2971800"/>
            <a:ext cx="3237570" cy="2971800"/>
          </a:xfrm>
          <a:prstGeom prst="rect">
            <a:avLst/>
          </a:prstGeom>
        </p:spPr>
      </p:pic>
      <p:sp>
        <p:nvSpPr>
          <p:cNvPr id="14" name="Rectangle 13">
            <a:extLst>
              <a:ext uri="{FF2B5EF4-FFF2-40B4-BE49-F238E27FC236}">
                <a16:creationId xmlns:a16="http://schemas.microsoft.com/office/drawing/2014/main" id="{00D6D4EC-A842-4EB0-87DE-CECE304C3865}"/>
              </a:ext>
            </a:extLst>
          </p:cNvPr>
          <p:cNvSpPr/>
          <p:nvPr/>
        </p:nvSpPr>
        <p:spPr>
          <a:xfrm>
            <a:off x="5143500" y="2590800"/>
            <a:ext cx="273558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Lasso</a:t>
            </a:r>
          </a:p>
        </p:txBody>
      </p:sp>
    </p:spTree>
    <p:extLst>
      <p:ext uri="{BB962C8B-B14F-4D97-AF65-F5344CB8AC3E}">
        <p14:creationId xmlns:p14="http://schemas.microsoft.com/office/powerpoint/2010/main" val="525526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B5D3-6DD3-486B-9006-AC115FF71C38}"/>
              </a:ext>
            </a:extLst>
          </p:cNvPr>
          <p:cNvSpPr>
            <a:spLocks noGrp="1"/>
          </p:cNvSpPr>
          <p:nvPr>
            <p:ph type="title"/>
          </p:nvPr>
        </p:nvSpPr>
        <p:spPr/>
        <p:txBody>
          <a:bodyPr/>
          <a:lstStyle/>
          <a:p>
            <a:r>
              <a:rPr lang="en-US" dirty="0"/>
              <a:t>Course Tracker</a:t>
            </a:r>
          </a:p>
        </p:txBody>
      </p:sp>
      <p:sp>
        <p:nvSpPr>
          <p:cNvPr id="3" name="Content Placeholder 2">
            <a:extLst>
              <a:ext uri="{FF2B5EF4-FFF2-40B4-BE49-F238E27FC236}">
                <a16:creationId xmlns:a16="http://schemas.microsoft.com/office/drawing/2014/main" id="{A9938E3B-DCA4-4E0C-A9B8-3A3C9C8E767F}"/>
              </a:ext>
            </a:extLst>
          </p:cNvPr>
          <p:cNvSpPr>
            <a:spLocks noGrp="1"/>
          </p:cNvSpPr>
          <p:nvPr>
            <p:ph idx="1"/>
          </p:nvPr>
        </p:nvSpPr>
        <p:spPr>
          <a:xfrm>
            <a:off x="457200" y="1565454"/>
            <a:ext cx="8229600" cy="5292545"/>
          </a:xfrm>
        </p:spPr>
        <p:txBody>
          <a:bodyPr/>
          <a:lstStyle/>
          <a:p>
            <a:r>
              <a:rPr lang="en-US" dirty="0">
                <a:latin typeface="Arial" panose="020B0604020202020204" pitchFamily="34" charset="0"/>
                <a:cs typeface="Arial" panose="020B0604020202020204" pitchFamily="34" charset="0"/>
              </a:rPr>
              <a:t>Descriptive statistics in R (Week 1)</a:t>
            </a:r>
          </a:p>
          <a:p>
            <a:r>
              <a:rPr lang="en-US" dirty="0">
                <a:latin typeface="Arial" panose="020B0604020202020204" pitchFamily="34" charset="0"/>
                <a:cs typeface="Arial" panose="020B0604020202020204" pitchFamily="34" charset="0"/>
              </a:rPr>
              <a:t>Graphical representation of data in R (Week 1)</a:t>
            </a:r>
          </a:p>
          <a:p>
            <a:r>
              <a:rPr lang="en-US" dirty="0">
                <a:latin typeface="Arial" panose="020B0604020202020204" pitchFamily="34" charset="0"/>
                <a:cs typeface="Arial" panose="020B0604020202020204" pitchFamily="34" charset="0"/>
              </a:rPr>
              <a:t>Inferential statistics in R (Week 2)</a:t>
            </a:r>
          </a:p>
          <a:p>
            <a:r>
              <a:rPr lang="en-US" dirty="0">
                <a:latin typeface="Arial" panose="020B0604020202020204" pitchFamily="34" charset="0"/>
                <a:cs typeface="Arial" panose="020B0604020202020204" pitchFamily="34" charset="0"/>
              </a:rPr>
              <a:t>Hypothesis testing (Week 2)</a:t>
            </a:r>
          </a:p>
          <a:p>
            <a:r>
              <a:rPr lang="en-US" dirty="0">
                <a:latin typeface="Arial" panose="020B0604020202020204" pitchFamily="34" charset="0"/>
                <a:cs typeface="Arial" panose="020B0604020202020204" pitchFamily="34" charset="0"/>
              </a:rPr>
              <a:t>Regression Analysis (Week 2)</a:t>
            </a:r>
          </a:p>
          <a:p>
            <a:r>
              <a:rPr lang="en-US" b="1" dirty="0">
                <a:latin typeface="Arial" panose="020B0604020202020204" pitchFamily="34" charset="0"/>
                <a:cs typeface="Arial" panose="020B0604020202020204" pitchFamily="34" charset="0"/>
              </a:rPr>
              <a:t>Regularization and Lasso Modeling (TODAY)</a:t>
            </a:r>
          </a:p>
          <a:p>
            <a:r>
              <a:rPr lang="en-US" dirty="0">
                <a:latin typeface="Arial" panose="020B0604020202020204" pitchFamily="34" charset="0"/>
                <a:cs typeface="Arial" panose="020B0604020202020204" pitchFamily="34" charset="0"/>
              </a:rPr>
              <a:t>Data Mining (Week 4)</a:t>
            </a:r>
          </a:p>
          <a:p>
            <a:r>
              <a:rPr lang="en-US" dirty="0">
                <a:latin typeface="Arial" panose="020B0604020202020204" pitchFamily="34" charset="0"/>
                <a:cs typeface="Arial" panose="020B0604020202020204" pitchFamily="34" charset="0"/>
              </a:rPr>
              <a:t>Clustering and Classification (Week 4)</a:t>
            </a:r>
          </a:p>
          <a:p>
            <a:r>
              <a:rPr lang="en-US" dirty="0">
                <a:latin typeface="Arial" panose="020B0604020202020204" pitchFamily="34" charset="0"/>
                <a:cs typeface="Arial" panose="020B0604020202020204" pitchFamily="34" charset="0"/>
              </a:rPr>
              <a:t>Time Series Forecasting (Week 5)</a:t>
            </a:r>
          </a:p>
          <a:p>
            <a:r>
              <a:rPr lang="en-US" dirty="0">
                <a:latin typeface="Arial" panose="020B0604020202020204" pitchFamily="34" charset="0"/>
                <a:cs typeface="Arial" panose="020B0604020202020204" pitchFamily="34" charset="0"/>
              </a:rPr>
              <a:t>Bringing it all together – Group Project (Week 6)</a:t>
            </a:r>
          </a:p>
        </p:txBody>
      </p:sp>
    </p:spTree>
    <p:extLst>
      <p:ext uri="{BB962C8B-B14F-4D97-AF65-F5344CB8AC3E}">
        <p14:creationId xmlns:p14="http://schemas.microsoft.com/office/powerpoint/2010/main" val="2574943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Lasso Exercises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hlinkClick r:id="rId2"/>
              </a:rPr>
              <a:t>https://www.r-exercises.com/2017/06/12/lasso-regression-in-r-exercises/?utm_source=rss&amp;amp;utm_medium=rss&amp;amp;utm_campaign=lasso-regression-in-r-exercises</a:t>
            </a:r>
            <a:endParaRPr lang="en-US" dirty="0"/>
          </a:p>
          <a:p>
            <a:endParaRPr lang="en-US" dirty="0"/>
          </a:p>
        </p:txBody>
      </p:sp>
    </p:spTree>
    <p:extLst>
      <p:ext uri="{BB962C8B-B14F-4D97-AF65-F5344CB8AC3E}">
        <p14:creationId xmlns:p14="http://schemas.microsoft.com/office/powerpoint/2010/main" val="845850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Dimension Reduction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a:xfrm>
            <a:off x="457200" y="1565454"/>
            <a:ext cx="4038600" cy="5292545"/>
          </a:xfrm>
        </p:spPr>
        <p:txBody>
          <a:bodyPr>
            <a:normAutofit fontScale="77500" lnSpcReduction="20000"/>
          </a:bodyPr>
          <a:lstStyle/>
          <a:p>
            <a:r>
              <a:rPr lang="en-US" dirty="0"/>
              <a:t>The methods we have discussed so far have involved fitting linear regression models, via OLS or a shrunken approach, using the original predictors.</a:t>
            </a:r>
          </a:p>
          <a:p>
            <a:endParaRPr lang="en-US" dirty="0"/>
          </a:p>
          <a:p>
            <a:r>
              <a:rPr lang="en-US" dirty="0"/>
              <a:t>We now explore a class of approaches that transform the predictors and then fit an OLS model using the transformed variables.</a:t>
            </a:r>
          </a:p>
          <a:p>
            <a:endParaRPr lang="en-US" dirty="0"/>
          </a:p>
          <a:p>
            <a:r>
              <a:rPr lang="en-US" dirty="0"/>
              <a:t>We refer to these techniques as **dimension(</a:t>
            </a:r>
            <a:r>
              <a:rPr lang="en-US" dirty="0" err="1"/>
              <a:t>ality</a:t>
            </a:r>
            <a:r>
              <a:rPr lang="en-US" dirty="0"/>
              <a:t>) reduction methods**</a:t>
            </a:r>
          </a:p>
          <a:p>
            <a:endParaRPr lang="en-US" dirty="0"/>
          </a:p>
          <a:p>
            <a:r>
              <a:rPr lang="en-US" dirty="0"/>
              <a:t>Dimensionality reduction is the process of reducing the number of random variables under consideration by obtaining a set of principal variables.</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0F5F46B0-9F5D-4F9D-BB48-2C07F7B99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399" y="1752600"/>
            <a:ext cx="4188829" cy="4212834"/>
          </a:xfrm>
          <a:prstGeom prst="rect">
            <a:avLst/>
          </a:prstGeom>
        </p:spPr>
      </p:pic>
    </p:spTree>
    <p:extLst>
      <p:ext uri="{BB962C8B-B14F-4D97-AF65-F5344CB8AC3E}">
        <p14:creationId xmlns:p14="http://schemas.microsoft.com/office/powerpoint/2010/main" val="1111199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Dimension Reduction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Often, the desired goal is to reduce the dimensions of a p-dimensional dataset by projecting it onto a M-dimensional subspace (where M &lt; p) in order to increase the computational efficiency while retaining most of the information. An important questions "what is the size of M that represents the data 'well'?</a:t>
            </a:r>
          </a:p>
          <a:p>
            <a:endParaRPr lang="en-US" dirty="0"/>
          </a:p>
        </p:txBody>
      </p:sp>
      <p:pic>
        <p:nvPicPr>
          <p:cNvPr id="6" name="Picture 5">
            <a:extLst>
              <a:ext uri="{FF2B5EF4-FFF2-40B4-BE49-F238E27FC236}">
                <a16:creationId xmlns:a16="http://schemas.microsoft.com/office/drawing/2014/main" id="{14CBE0AF-5731-469C-AF34-E8BB4D2F0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581400"/>
            <a:ext cx="4154908" cy="3119437"/>
          </a:xfrm>
          <a:prstGeom prst="rect">
            <a:avLst/>
          </a:prstGeom>
        </p:spPr>
      </p:pic>
    </p:spTree>
    <p:extLst>
      <p:ext uri="{BB962C8B-B14F-4D97-AF65-F5344CB8AC3E}">
        <p14:creationId xmlns:p14="http://schemas.microsoft.com/office/powerpoint/2010/main" val="1798889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Principal Components Regression (PCR)</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77500" lnSpcReduction="20000"/>
          </a:bodyPr>
          <a:lstStyle/>
          <a:p>
            <a:r>
              <a:rPr lang="en-US" dirty="0"/>
              <a:t>PCR is a regression analysis technique that is based on principal component analysis (**PCA**). </a:t>
            </a:r>
          </a:p>
          <a:p>
            <a:r>
              <a:rPr lang="en-US" dirty="0"/>
              <a:t>Typically, it considers regressing the response variable on a set of predictors based on a standard linear regression model, but uses PCA for estimating the unknown regression coefficients in the model.</a:t>
            </a:r>
          </a:p>
          <a:p>
            <a:endParaRPr lang="en-US" dirty="0"/>
          </a:p>
          <a:p>
            <a:r>
              <a:rPr lang="en-US" dirty="0"/>
              <a:t>PCA is a statistical procedure that uses an orthogonal transformation to convert a set of observations of possibly correlated variables into a set of values of uncorrelated variables called principal components (eigenvectors).</a:t>
            </a:r>
          </a:p>
          <a:p>
            <a:endParaRPr lang="en-US" dirty="0"/>
          </a:p>
          <a:p>
            <a:r>
              <a:rPr lang="en-US" dirty="0"/>
              <a:t>Each of those eigenvectors is associated with an eigenvalue which can be interpreted as the "magnitude" of the corresponding eigenvector. We reduce the dataset via PCA onto a smaller dimensional subspace by dropping the "less informative" eigenpairs (ones with eigenvalues of smaller magnitude).</a:t>
            </a:r>
          </a:p>
          <a:p>
            <a:endParaRPr lang="en-US" dirty="0"/>
          </a:p>
          <a:p>
            <a:r>
              <a:rPr lang="en-US" dirty="0"/>
              <a:t>This transformation is defined in such a way that the first principal component has the largest possible variance, and each succeeding component has the highest variance possible under the constraint that it is orthogonal to the preceding components.</a:t>
            </a:r>
          </a:p>
          <a:p>
            <a:endParaRPr lang="en-US" dirty="0"/>
          </a:p>
        </p:txBody>
      </p:sp>
    </p:spTree>
    <p:extLst>
      <p:ext uri="{BB962C8B-B14F-4D97-AF65-F5344CB8AC3E}">
        <p14:creationId xmlns:p14="http://schemas.microsoft.com/office/powerpoint/2010/main" val="1864519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Dimensional Data</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PCA is a method for compressing a lot of data into something that captures the essence of the original data but with fewer dimensions. But what is a dimension?</a:t>
            </a:r>
          </a:p>
          <a:p>
            <a:endParaRPr lang="en-US" dirty="0"/>
          </a:p>
          <a:p>
            <a:r>
              <a:rPr lang="en-US" dirty="0"/>
              <a:t>An example of 1-dimension is the number line:</a:t>
            </a:r>
          </a:p>
        </p:txBody>
      </p:sp>
      <p:pic>
        <p:nvPicPr>
          <p:cNvPr id="6" name="Picture 5">
            <a:extLst>
              <a:ext uri="{FF2B5EF4-FFF2-40B4-BE49-F238E27FC236}">
                <a16:creationId xmlns:a16="http://schemas.microsoft.com/office/drawing/2014/main" id="{69913575-050E-4154-A741-81054D328A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408" y="3799323"/>
            <a:ext cx="5241592" cy="2982477"/>
          </a:xfrm>
          <a:prstGeom prst="rect">
            <a:avLst/>
          </a:prstGeom>
        </p:spPr>
      </p:pic>
    </p:spTree>
    <p:extLst>
      <p:ext uri="{BB962C8B-B14F-4D97-AF65-F5344CB8AC3E}">
        <p14:creationId xmlns:p14="http://schemas.microsoft.com/office/powerpoint/2010/main" val="1400951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Dimensional Data</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An example of 2-dimension is the typical graph:</a:t>
            </a:r>
          </a:p>
        </p:txBody>
      </p:sp>
      <p:pic>
        <p:nvPicPr>
          <p:cNvPr id="5" name="Picture 4">
            <a:extLst>
              <a:ext uri="{FF2B5EF4-FFF2-40B4-BE49-F238E27FC236}">
                <a16:creationId xmlns:a16="http://schemas.microsoft.com/office/drawing/2014/main" id="{BA3ECE38-37D6-45C5-B31B-A0180F2E34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667000"/>
            <a:ext cx="5105400" cy="3696809"/>
          </a:xfrm>
          <a:prstGeom prst="rect">
            <a:avLst/>
          </a:prstGeom>
        </p:spPr>
      </p:pic>
    </p:spTree>
    <p:extLst>
      <p:ext uri="{BB962C8B-B14F-4D97-AF65-F5344CB8AC3E}">
        <p14:creationId xmlns:p14="http://schemas.microsoft.com/office/powerpoint/2010/main" val="1933747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Dimensional Data</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An example of 3-dimension is the graph with depth: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But what about 4 and more dimensions? Can we not draw them? Are they not important or common?</a:t>
            </a:r>
          </a:p>
        </p:txBody>
      </p:sp>
      <p:pic>
        <p:nvPicPr>
          <p:cNvPr id="8" name="Picture 7">
            <a:extLst>
              <a:ext uri="{FF2B5EF4-FFF2-40B4-BE49-F238E27FC236}">
                <a16:creationId xmlns:a16="http://schemas.microsoft.com/office/drawing/2014/main" id="{44CE7E4B-D789-4795-A348-E6F2131646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2209800"/>
            <a:ext cx="5034751" cy="3316237"/>
          </a:xfrm>
          <a:prstGeom prst="rect">
            <a:avLst/>
          </a:prstGeom>
        </p:spPr>
      </p:pic>
    </p:spTree>
    <p:extLst>
      <p:ext uri="{BB962C8B-B14F-4D97-AF65-F5344CB8AC3E}">
        <p14:creationId xmlns:p14="http://schemas.microsoft.com/office/powerpoint/2010/main" val="418596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Dimensionality Reduction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lnSpcReduction="10000"/>
          </a:bodyPr>
          <a:lstStyle/>
          <a:p>
            <a:r>
              <a:rPr lang="en-US" dirty="0"/>
              <a:t>This is where dimensionality reduction becomes important. But how can we reduce a dimension or more without losing important information?</a:t>
            </a:r>
          </a:p>
          <a:p>
            <a:endParaRPr lang="en-US" dirty="0"/>
          </a:p>
          <a:p>
            <a:r>
              <a:rPr lang="en-US" dirty="0"/>
              <a:t>When we reduce data's dimensionality with PCA, we try to capture maximum variation of data. We transform predictors to be orthogonal, aka, not correlated to each other and capture most of the variation in the data. </a:t>
            </a:r>
          </a:p>
          <a:p>
            <a:endParaRPr lang="en-US" dirty="0"/>
          </a:p>
          <a:p>
            <a:r>
              <a:rPr lang="en-US" dirty="0"/>
              <a:t>For example, we can always take two dimensional data and display it on one dimension (example of a graph turned into a number line), as well as we can take 3 dimensional data and display it in 2 dimensions. This is what movies do - we watch 3d objects on 2-d tv screens yet not much information is lost even thought we no longer have the depth.</a:t>
            </a:r>
          </a:p>
          <a:p>
            <a:endParaRPr lang="en-US" dirty="0"/>
          </a:p>
        </p:txBody>
      </p:sp>
    </p:spTree>
    <p:extLst>
      <p:ext uri="{BB962C8B-B14F-4D97-AF65-F5344CB8AC3E}">
        <p14:creationId xmlns:p14="http://schemas.microsoft.com/office/powerpoint/2010/main" val="3307749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PCA: 1</a:t>
            </a:r>
            <a:r>
              <a:rPr lang="en-US" baseline="30000" dirty="0"/>
              <a:t>st</a:t>
            </a:r>
            <a:r>
              <a:rPr lang="en-US" dirty="0"/>
              <a:t> Principle Component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 first principal component is the linear combination of the variables with the largest variances. Generally, the dots are spread out along a diagonal line, between the two ends of the data, so if we were to pick single direction only that would be the one that's diagonal.</a:t>
            </a:r>
          </a:p>
          <a:p>
            <a:endParaRPr lang="en-US" dirty="0"/>
          </a:p>
        </p:txBody>
      </p:sp>
      <p:pic>
        <p:nvPicPr>
          <p:cNvPr id="6" name="Picture 5">
            <a:extLst>
              <a:ext uri="{FF2B5EF4-FFF2-40B4-BE49-F238E27FC236}">
                <a16:creationId xmlns:a16="http://schemas.microsoft.com/office/drawing/2014/main" id="{ADE3F93D-51B1-4585-9CF3-29C8BAC3CD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3505200"/>
            <a:ext cx="5116440" cy="3171432"/>
          </a:xfrm>
          <a:prstGeom prst="rect">
            <a:avLst/>
          </a:prstGeom>
        </p:spPr>
      </p:pic>
    </p:spTree>
    <p:extLst>
      <p:ext uri="{BB962C8B-B14F-4D97-AF65-F5344CB8AC3E}">
        <p14:creationId xmlns:p14="http://schemas.microsoft.com/office/powerpoint/2010/main" val="6409545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PCA: 2nd Principal Component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 second principal component has largest variance, subject to being uncorrelated with the first….etc.</a:t>
            </a:r>
          </a:p>
          <a:p>
            <a:r>
              <a:rPr lang="en-US" dirty="0"/>
              <a:t>Generally the dots are also spread out a little above and below the first principal component line.</a:t>
            </a:r>
          </a:p>
        </p:txBody>
      </p:sp>
      <p:pic>
        <p:nvPicPr>
          <p:cNvPr id="8" name="Picture 7">
            <a:extLst>
              <a:ext uri="{FF2B5EF4-FFF2-40B4-BE49-F238E27FC236}">
                <a16:creationId xmlns:a16="http://schemas.microsoft.com/office/drawing/2014/main" id="{68624E2C-216B-4438-83CC-1BCAF1E8EF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3279655"/>
            <a:ext cx="5638800" cy="3206030"/>
          </a:xfrm>
          <a:prstGeom prst="rect">
            <a:avLst/>
          </a:prstGeom>
        </p:spPr>
      </p:pic>
    </p:spTree>
    <p:extLst>
      <p:ext uri="{BB962C8B-B14F-4D97-AF65-F5344CB8AC3E}">
        <p14:creationId xmlns:p14="http://schemas.microsoft.com/office/powerpoint/2010/main" val="341404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Lecture Part 1</a:t>
            </a:r>
            <a:br>
              <a:rPr lang="en-US" sz="4000" dirty="0"/>
            </a:br>
            <a:r>
              <a:rPr lang="en-US" sz="4000" dirty="0"/>
              <a:t>Linear Model Selection</a:t>
            </a:r>
          </a:p>
        </p:txBody>
      </p:sp>
    </p:spTree>
    <p:extLst>
      <p:ext uri="{BB962C8B-B14F-4D97-AF65-F5344CB8AC3E}">
        <p14:creationId xmlns:p14="http://schemas.microsoft.com/office/powerpoint/2010/main" val="80868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New Axes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If we rotate the whole graph, the two new black lines make new X and Y axes, where left and right variation line becomes 1st PC and up and down line becomes 2nd PC.</a:t>
            </a:r>
          </a:p>
        </p:txBody>
      </p:sp>
      <p:pic>
        <p:nvPicPr>
          <p:cNvPr id="6" name="Picture 5">
            <a:extLst>
              <a:ext uri="{FF2B5EF4-FFF2-40B4-BE49-F238E27FC236}">
                <a16:creationId xmlns:a16="http://schemas.microsoft.com/office/drawing/2014/main" id="{4C1BF173-1013-4A6B-89B3-BA315830B6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2878931"/>
            <a:ext cx="5029200" cy="3719477"/>
          </a:xfrm>
          <a:prstGeom prst="rect">
            <a:avLst/>
          </a:prstGeom>
        </p:spPr>
      </p:pic>
    </p:spTree>
    <p:extLst>
      <p:ext uri="{BB962C8B-B14F-4D97-AF65-F5344CB8AC3E}">
        <p14:creationId xmlns:p14="http://schemas.microsoft.com/office/powerpoint/2010/main" val="30074027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What about 3rd dimension?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Just like before, we would look for the direction of the 3rd most variation.</a:t>
            </a:r>
          </a:p>
          <a:p>
            <a:endParaRPr lang="en-US" dirty="0"/>
          </a:p>
          <a:p>
            <a:endParaRPr lang="en-US" dirty="0"/>
          </a:p>
          <a:p>
            <a:endParaRPr lang="en-US" dirty="0"/>
          </a:p>
          <a:p>
            <a:endParaRPr lang="en-US" dirty="0"/>
          </a:p>
          <a:p>
            <a:endParaRPr lang="en-US" dirty="0"/>
          </a:p>
          <a:p>
            <a:r>
              <a:rPr lang="en-US" dirty="0"/>
              <a:t>Thus, with many correlated variables, we replace them with a small set of PCs that capture their joint variation. We assume that the directions that capture most variation are the directions that are most related to Y.</a:t>
            </a:r>
          </a:p>
          <a:p>
            <a:endParaRPr lang="en-US" dirty="0"/>
          </a:p>
        </p:txBody>
      </p:sp>
      <p:pic>
        <p:nvPicPr>
          <p:cNvPr id="7" name="Picture 6">
            <a:extLst>
              <a:ext uri="{FF2B5EF4-FFF2-40B4-BE49-F238E27FC236}">
                <a16:creationId xmlns:a16="http://schemas.microsoft.com/office/drawing/2014/main" id="{F1AB69A3-AFB5-4320-A3E5-DD21603249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2286000"/>
            <a:ext cx="4129027" cy="2286000"/>
          </a:xfrm>
          <a:prstGeom prst="rect">
            <a:avLst/>
          </a:prstGeom>
        </p:spPr>
      </p:pic>
    </p:spTree>
    <p:extLst>
      <p:ext uri="{BB962C8B-B14F-4D97-AF65-F5344CB8AC3E}">
        <p14:creationId xmlns:p14="http://schemas.microsoft.com/office/powerpoint/2010/main" val="24863516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1st Principal Component Details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But how do we calculate these axes?</a:t>
            </a:r>
          </a:p>
          <a:p>
            <a:r>
              <a:rPr lang="en-US" dirty="0"/>
              <a:t>The length and the direction of PC1 is determined by the extreme data, data in the ends. We then score each </a:t>
            </a:r>
            <a:r>
              <a:rPr lang="en-US" dirty="0" err="1"/>
              <a:t>datapoint</a:t>
            </a:r>
            <a:r>
              <a:rPr lang="en-US" dirty="0"/>
              <a:t> by the amount of influence they have on PC1. Data at the ends of the line would have high scores, while data points in the middle would have low scores.</a:t>
            </a:r>
          </a:p>
          <a:p>
            <a:endParaRPr lang="en-US" dirty="0"/>
          </a:p>
        </p:txBody>
      </p:sp>
      <p:pic>
        <p:nvPicPr>
          <p:cNvPr id="8" name="Picture 7">
            <a:extLst>
              <a:ext uri="{FF2B5EF4-FFF2-40B4-BE49-F238E27FC236}">
                <a16:creationId xmlns:a16="http://schemas.microsoft.com/office/drawing/2014/main" id="{F76F9372-4EF2-4235-8384-FBAFE87591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778"/>
          <a:stretch/>
        </p:blipFill>
        <p:spPr>
          <a:xfrm>
            <a:off x="1752599" y="4038600"/>
            <a:ext cx="5046675" cy="2667000"/>
          </a:xfrm>
          <a:prstGeom prst="rect">
            <a:avLst/>
          </a:prstGeom>
        </p:spPr>
      </p:pic>
    </p:spTree>
    <p:extLst>
      <p:ext uri="{BB962C8B-B14F-4D97-AF65-F5344CB8AC3E}">
        <p14:creationId xmlns:p14="http://schemas.microsoft.com/office/powerpoint/2010/main" val="3065391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1st Principal Component Details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X1's PC1 score = (X1 value * PC1 influence) + (X2 * PC1 influence). This results in 1 value. This will be our PC1 value. </a:t>
            </a:r>
          </a:p>
          <a:p>
            <a:r>
              <a:rPr lang="en-US" dirty="0"/>
              <a:t>We do the same for PC2 and so on (we multiply 1st Data point's X value with PC2 influence). This results in 1 value. This is our PC2 value.</a:t>
            </a:r>
          </a:p>
          <a:p>
            <a:r>
              <a:rPr lang="en-US" dirty="0"/>
              <a:t>Let's say our PC1 value was 12 and PC2 is 6, this will be our new graph.</a:t>
            </a:r>
          </a:p>
        </p:txBody>
      </p:sp>
      <p:pic>
        <p:nvPicPr>
          <p:cNvPr id="7" name="Picture 6">
            <a:extLst>
              <a:ext uri="{FF2B5EF4-FFF2-40B4-BE49-F238E27FC236}">
                <a16:creationId xmlns:a16="http://schemas.microsoft.com/office/drawing/2014/main" id="{03C3B325-23C2-4B70-ACFD-DAC5E55305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4174148"/>
            <a:ext cx="4114800" cy="2601910"/>
          </a:xfrm>
          <a:prstGeom prst="rect">
            <a:avLst/>
          </a:prstGeom>
        </p:spPr>
      </p:pic>
    </p:spTree>
    <p:extLst>
      <p:ext uri="{BB962C8B-B14F-4D97-AF65-F5344CB8AC3E}">
        <p14:creationId xmlns:p14="http://schemas.microsoft.com/office/powerpoint/2010/main" val="8374199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PCR</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So back to PCR: this approach involves using PCA to construct the first M principal components, and then use these components as the predictors in an OLS linear regression model.</a:t>
            </a:r>
          </a:p>
          <a:p>
            <a:endParaRPr lang="en-US" dirty="0"/>
          </a:p>
          <a:p>
            <a:r>
              <a:rPr lang="en-US" dirty="0"/>
              <a:t>The key idea is that often a small number of principal components suffice to explain most of the variability in the data, as well as the relationship with the response.</a:t>
            </a:r>
          </a:p>
          <a:p>
            <a:endParaRPr lang="en-US" dirty="0"/>
          </a:p>
          <a:p>
            <a:r>
              <a:rPr lang="en-US" dirty="0"/>
              <a:t>When performing PCR, predictors should be standardized prior to generating the principal components.</a:t>
            </a:r>
          </a:p>
        </p:txBody>
      </p:sp>
    </p:spTree>
    <p:extLst>
      <p:ext uri="{BB962C8B-B14F-4D97-AF65-F5344CB8AC3E}">
        <p14:creationId xmlns:p14="http://schemas.microsoft.com/office/powerpoint/2010/main" val="32631603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PCR (</a:t>
            </a:r>
            <a:r>
              <a:rPr lang="en-US" dirty="0" err="1"/>
              <a:t>cont</a:t>
            </a:r>
            <a:r>
              <a:rPr lang="en-US" dirty="0"/>
              <a: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92500" lnSpcReduction="10000"/>
          </a:bodyPr>
          <a:lstStyle/>
          <a:p>
            <a:r>
              <a:rPr lang="en-US" dirty="0"/>
              <a:t>By setting the projection to use principal component directions with largest eigenvalues and setting PCs with smallest values to 0, dimension reduction is achieved. </a:t>
            </a:r>
          </a:p>
          <a:p>
            <a:endParaRPr lang="en-US" dirty="0"/>
          </a:p>
          <a:p>
            <a:r>
              <a:rPr lang="en-US" dirty="0"/>
              <a:t>PCR is very similar to ridge regression in a certain sense. Ridge regression can be viewed conceptually as projecting the y vector onto the principal component directions and then shrinking the projection on each principal component direction.</a:t>
            </a:r>
          </a:p>
          <a:p>
            <a:endParaRPr lang="en-US" dirty="0"/>
          </a:p>
          <a:p>
            <a:r>
              <a:rPr lang="en-US" dirty="0"/>
              <a:t>The amount of shrinkage depends on the variance of that principal component. </a:t>
            </a:r>
          </a:p>
          <a:p>
            <a:r>
              <a:rPr lang="en-US" dirty="0"/>
              <a:t>Ridge regression shrinks everything, but it never shrinks anything to zero. </a:t>
            </a:r>
          </a:p>
          <a:p>
            <a:r>
              <a:rPr lang="en-US" dirty="0"/>
              <a:t>By contrast, PCR either does not shrink a component at all or shrinks it to zero.</a:t>
            </a:r>
          </a:p>
        </p:txBody>
      </p:sp>
    </p:spTree>
    <p:extLst>
      <p:ext uri="{BB962C8B-B14F-4D97-AF65-F5344CB8AC3E}">
        <p14:creationId xmlns:p14="http://schemas.microsoft.com/office/powerpoint/2010/main" val="3337398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PCR (</a:t>
            </a:r>
            <a:r>
              <a:rPr lang="en-US" dirty="0" err="1"/>
              <a:t>cont</a:t>
            </a:r>
            <a:r>
              <a:rPr lang="en-US" dirty="0"/>
              <a: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92500" lnSpcReduction="10000"/>
          </a:bodyPr>
          <a:lstStyle/>
          <a:p>
            <a:r>
              <a:rPr lang="en-US" dirty="0"/>
              <a:t>PCA tries to find a meaningful way to flatten data by focusing on things that are different between the </a:t>
            </a:r>
            <a:r>
              <a:rPr lang="en-US" dirty="0" err="1"/>
              <a:t>datapoints</a:t>
            </a:r>
            <a:r>
              <a:rPr lang="en-US" dirty="0"/>
              <a:t>. Each dimension is your predictive variable. </a:t>
            </a:r>
          </a:p>
          <a:p>
            <a:endParaRPr lang="en-US" dirty="0"/>
          </a:p>
          <a:p>
            <a:r>
              <a:rPr lang="en-US" dirty="0"/>
              <a:t>PCR will tend to do well in cases when the first few principal components are sufficient to capture most of the variation in the predictors as well as the relationship with the response.</a:t>
            </a:r>
          </a:p>
          <a:p>
            <a:endParaRPr lang="en-US" dirty="0"/>
          </a:p>
          <a:p>
            <a:r>
              <a:rPr lang="en-US" dirty="0"/>
              <a:t>Note that even though PCR provides a simple way to perform regression using M &lt; p predictors, it is not a feature selection method.</a:t>
            </a:r>
          </a:p>
          <a:p>
            <a:endParaRPr lang="en-US" dirty="0"/>
          </a:p>
          <a:p>
            <a:r>
              <a:rPr lang="en-US" dirty="0"/>
              <a:t>In PCR, the number of principal components is typically chosen by cross-validation or simple things like scree plots to see how much variation each PC can account for. You want to see that the most variation is accounted for by the first two PC-s. </a:t>
            </a:r>
          </a:p>
          <a:p>
            <a:endParaRPr lang="en-US" dirty="0"/>
          </a:p>
        </p:txBody>
      </p:sp>
    </p:spTree>
    <p:extLst>
      <p:ext uri="{BB962C8B-B14F-4D97-AF65-F5344CB8AC3E}">
        <p14:creationId xmlns:p14="http://schemas.microsoft.com/office/powerpoint/2010/main" val="36213548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PCR Example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hlinkClick r:id="rId2"/>
              </a:rPr>
              <a:t>http://www.milanor.net/blog/performing-principal-components-regression-pcr-in-r/</a:t>
            </a:r>
            <a:endParaRPr lang="en-US" dirty="0"/>
          </a:p>
          <a:p>
            <a:endParaRPr lang="en-US" dirty="0"/>
          </a:p>
        </p:txBody>
      </p:sp>
    </p:spTree>
    <p:extLst>
      <p:ext uri="{BB962C8B-B14F-4D97-AF65-F5344CB8AC3E}">
        <p14:creationId xmlns:p14="http://schemas.microsoft.com/office/powerpoint/2010/main" val="26651563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9F7B-C1EC-451C-A978-676B3BFFB386}"/>
              </a:ext>
            </a:extLst>
          </p:cNvPr>
          <p:cNvSpPr>
            <a:spLocks noGrp="1"/>
          </p:cNvSpPr>
          <p:nvPr>
            <p:ph type="title"/>
          </p:nvPr>
        </p:nvSpPr>
        <p:spPr/>
        <p:txBody>
          <a:bodyPr/>
          <a:lstStyle/>
          <a:p>
            <a:r>
              <a:rPr lang="en-US" dirty="0"/>
              <a:t>Group Project Introduction</a:t>
            </a:r>
          </a:p>
        </p:txBody>
      </p:sp>
      <p:sp>
        <p:nvSpPr>
          <p:cNvPr id="5" name="Content Placeholder 2">
            <a:extLst>
              <a:ext uri="{FF2B5EF4-FFF2-40B4-BE49-F238E27FC236}">
                <a16:creationId xmlns:a16="http://schemas.microsoft.com/office/drawing/2014/main" id="{722224FA-A981-4EC2-AB67-8CBBAD250FFC}"/>
              </a:ext>
            </a:extLst>
          </p:cNvPr>
          <p:cNvSpPr>
            <a:spLocks noGrp="1"/>
          </p:cNvSpPr>
          <p:nvPr>
            <p:ph idx="1"/>
          </p:nvPr>
        </p:nvSpPr>
        <p:spPr>
          <a:xfrm>
            <a:off x="457200" y="1565454"/>
            <a:ext cx="8229600" cy="5292545"/>
          </a:xfrm>
        </p:spPr>
        <p:txBody>
          <a:bodyPr>
            <a:noAutofit/>
          </a:bodyPr>
          <a:lstStyle/>
          <a:p>
            <a:r>
              <a:rPr lang="en-US" sz="1200" dirty="0"/>
              <a:t>As the final assignment in this course, I want you all to be more creative, take some risks, and share a project. Therefore, please use at least one of the methods (i.e., Regression Analysis, Hypothesis Test, Regularization, Data Mining, and Time Series Analysis) we have learned from the first five modules to analyze a real world data of interest to you with a goal of solving a problem you pose. You may use the supporting links I posted in the module six supporting materials folder. </a:t>
            </a:r>
          </a:p>
          <a:p>
            <a:r>
              <a:rPr lang="en-US" sz="1200" dirty="0"/>
              <a:t>Please come up with some research questions based on the data you chose and apply the analytical methods you have learned in this course, covered in Modules 1-5. Please prepare a report based on your findings that will include the following information:</a:t>
            </a:r>
          </a:p>
          <a:p>
            <a:r>
              <a:rPr lang="en-US" sz="1200" dirty="0"/>
              <a:t>a cover page with all the student names in your group, course/section, institution, instructor's name, the assignment title, and the date, a section on the research questions, a section on the data set(s) chosen, a section on the method(s) chosen, a section on results &amp; findings, a section on conclusions, references (if any)</a:t>
            </a:r>
          </a:p>
          <a:p>
            <a:r>
              <a:rPr lang="en-US" sz="1200" dirty="0"/>
              <a:t>appendix: your r script or your analyses document in any other format (excel, tableau, python, etc.)</a:t>
            </a:r>
          </a:p>
          <a:p>
            <a:r>
              <a:rPr lang="en-US" sz="1200" dirty="0"/>
              <a:t>email: each student in a group should email me 1-2 sentences on how they felt working in the group. I want to hear your reflection of the experience both good or bad. </a:t>
            </a:r>
          </a:p>
          <a:p>
            <a:r>
              <a:rPr lang="en-US" sz="1200" dirty="0"/>
              <a:t>You shall work in a group of two or three students at most (will be assigned). Your project should follow APA format, however, </a:t>
            </a:r>
            <a:r>
              <a:rPr lang="en-US" sz="1200" dirty="0" err="1"/>
              <a:t>i</a:t>
            </a:r>
            <a:r>
              <a:rPr lang="en-US" sz="1200" dirty="0"/>
              <a:t> won't be posing any page limitations but I expect thorough report. Please approach this as your chance to investigate something of interest to you. You should include images, graphs, figures, charts, and tables as necessary. The deadline will be the last day of class. </a:t>
            </a:r>
          </a:p>
          <a:p>
            <a:r>
              <a:rPr lang="en-US" sz="1200" dirty="0"/>
              <a:t>If you have any questions, please contact me. However, do not wait until the last day of the assignment's due date to email me with questions/concerns. Start working on it as soon as you can to have a higher chance of success.</a:t>
            </a:r>
          </a:p>
          <a:p>
            <a:r>
              <a:rPr lang="en-US" sz="1200" dirty="0"/>
              <a:t>This report is due Friday, May 18</a:t>
            </a:r>
            <a:r>
              <a:rPr lang="en-US" sz="1200" baseline="30000" dirty="0"/>
              <a:t>th</a:t>
            </a:r>
            <a:r>
              <a:rPr lang="en-US" sz="1200" dirty="0"/>
              <a:t> but will be presented in class Wednesday, May 16</a:t>
            </a:r>
            <a:r>
              <a:rPr lang="en-US" sz="1200" baseline="30000" dirty="0"/>
              <a:t>th</a:t>
            </a:r>
            <a:endParaRPr lang="en-US" sz="1200" dirty="0"/>
          </a:p>
          <a:p>
            <a:r>
              <a:rPr lang="en-US" sz="1200" dirty="0"/>
              <a:t>I look forward to seeing your creative and analytical work. I know if you put in the effort, you can have some very fascinating results. Work hard!</a:t>
            </a:r>
          </a:p>
          <a:p>
            <a:endParaRPr lang="en-US" sz="1200" dirty="0"/>
          </a:p>
          <a:p>
            <a:endParaRPr lang="en-US" sz="1200" dirty="0"/>
          </a:p>
        </p:txBody>
      </p:sp>
    </p:spTree>
    <p:extLst>
      <p:ext uri="{BB962C8B-B14F-4D97-AF65-F5344CB8AC3E}">
        <p14:creationId xmlns:p14="http://schemas.microsoft.com/office/powerpoint/2010/main" val="21361083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9F7B-C1EC-451C-A978-676B3BFFB386}"/>
              </a:ext>
            </a:extLst>
          </p:cNvPr>
          <p:cNvSpPr>
            <a:spLocks noGrp="1"/>
          </p:cNvSpPr>
          <p:nvPr>
            <p:ph type="title"/>
          </p:nvPr>
        </p:nvSpPr>
        <p:spPr/>
        <p:txBody>
          <a:bodyPr/>
          <a:lstStyle/>
          <a:p>
            <a:r>
              <a:rPr lang="en-US" dirty="0"/>
              <a:t>Week 3 Assignment</a:t>
            </a:r>
          </a:p>
        </p:txBody>
      </p:sp>
      <p:sp>
        <p:nvSpPr>
          <p:cNvPr id="5" name="Content Placeholder 2">
            <a:extLst>
              <a:ext uri="{FF2B5EF4-FFF2-40B4-BE49-F238E27FC236}">
                <a16:creationId xmlns:a16="http://schemas.microsoft.com/office/drawing/2014/main" id="{722224FA-A981-4EC2-AB67-8CBBAD250FFC}"/>
              </a:ext>
            </a:extLst>
          </p:cNvPr>
          <p:cNvSpPr>
            <a:spLocks noGrp="1"/>
          </p:cNvSpPr>
          <p:nvPr>
            <p:ph idx="1"/>
          </p:nvPr>
        </p:nvSpPr>
        <p:spPr>
          <a:xfrm>
            <a:off x="457200" y="1565454"/>
            <a:ext cx="8229600" cy="5292545"/>
          </a:xfrm>
        </p:spPr>
        <p:txBody>
          <a:bodyPr>
            <a:noAutofit/>
          </a:bodyPr>
          <a:lstStyle/>
          <a:p>
            <a:r>
              <a:rPr lang="en-US" sz="2000" dirty="0"/>
              <a:t>1. Follow this link and complete all the exercises. Submit your code and results. http://www.r-exercises.com/2017/06/12/lasso-regression-in-r-exercises/?utm_source=rss&amp;utm_medium=rss&amp;utm_campaign=lasso-regression-in-r-exercises</a:t>
            </a:r>
          </a:p>
          <a:p>
            <a:pPr marL="0" indent="0">
              <a:buNone/>
            </a:pPr>
            <a:endParaRPr lang="en-US" sz="2000" dirty="0"/>
          </a:p>
          <a:p>
            <a:r>
              <a:rPr lang="en-US" sz="2000" dirty="0"/>
              <a:t>2. Follow the instructions on this page (https://campus.datacamp.com/courses/helsinki-open-data-science/dimensionality-reduction-techniques?ex=7#skiponboarding) and conduct PCA. Copy your code into a word document, add your results and interpretation and submit it with the rest of your answers.</a:t>
            </a:r>
          </a:p>
          <a:p>
            <a:r>
              <a:rPr lang="en-US" sz="2000" dirty="0"/>
              <a:t>OR</a:t>
            </a:r>
          </a:p>
          <a:p>
            <a:r>
              <a:rPr lang="en-US" sz="2000" dirty="0"/>
              <a:t>Using https://pbil.univ-lyon1.fr/R/pdf/course2.pdf, follow the full example on pages 2-6 but using a different dataset. Add your own interpretation to the results to get. Submit your code, results, and interpretation.</a:t>
            </a:r>
          </a:p>
          <a:p>
            <a:endParaRPr lang="en-US" sz="2000" dirty="0"/>
          </a:p>
          <a:p>
            <a:endParaRPr lang="en-US" sz="2000" dirty="0"/>
          </a:p>
          <a:p>
            <a:endParaRPr lang="en-US" sz="2000" dirty="0"/>
          </a:p>
        </p:txBody>
      </p:sp>
    </p:spTree>
    <p:extLst>
      <p:ext uri="{BB962C8B-B14F-4D97-AF65-F5344CB8AC3E}">
        <p14:creationId xmlns:p14="http://schemas.microsoft.com/office/powerpoint/2010/main" val="264899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9F7B-C1EC-451C-A978-676B3BFFB386}"/>
              </a:ext>
            </a:extLst>
          </p:cNvPr>
          <p:cNvSpPr>
            <a:spLocks noGrp="1"/>
          </p:cNvSpPr>
          <p:nvPr>
            <p:ph type="title"/>
          </p:nvPr>
        </p:nvSpPr>
        <p:spPr>
          <a:xfrm>
            <a:off x="457200" y="365126"/>
            <a:ext cx="8229600" cy="646331"/>
          </a:xfrm>
        </p:spPr>
        <p:txBody>
          <a:bodyPr/>
          <a:lstStyle/>
          <a:p>
            <a:r>
              <a:rPr lang="en-US" dirty="0"/>
              <a:t>Last Week: Simple Linear Regression</a:t>
            </a:r>
          </a:p>
        </p:txBody>
      </p:sp>
      <p:sp>
        <p:nvSpPr>
          <p:cNvPr id="16" name="Content Placeholder 2">
            <a:extLst>
              <a:ext uri="{FF2B5EF4-FFF2-40B4-BE49-F238E27FC236}">
                <a16:creationId xmlns:a16="http://schemas.microsoft.com/office/drawing/2014/main" id="{434362D0-BE88-472B-9D46-B8722BC7984F}"/>
              </a:ext>
            </a:extLst>
          </p:cNvPr>
          <p:cNvSpPr>
            <a:spLocks noGrp="1"/>
          </p:cNvSpPr>
          <p:nvPr>
            <p:ph idx="1"/>
          </p:nvPr>
        </p:nvSpPr>
        <p:spPr>
          <a:xfrm>
            <a:off x="457200" y="1565454"/>
            <a:ext cx="8229600" cy="5292545"/>
          </a:xfrm>
        </p:spPr>
        <p:txBody>
          <a:bodyPr>
            <a:normAutofit/>
          </a:bodyPr>
          <a:lstStyle/>
          <a:p>
            <a:r>
              <a:rPr lang="en-US" dirty="0"/>
              <a:t>A simple linear equation in most cases cannot perfectly predict dependent variable from independent variable —even though there is a large positive correlation.</a:t>
            </a:r>
          </a:p>
          <a:p>
            <a:endParaRPr lang="en-US" dirty="0"/>
          </a:p>
          <a:p>
            <a:r>
              <a:rPr lang="en-US" dirty="0"/>
              <a:t>Hence, we add an error variable epsilon, **ε**, to the equation, which is the error of measuring Y from X:</a:t>
            </a:r>
          </a:p>
          <a:p>
            <a:endParaRPr lang="en-US" dirty="0"/>
          </a:p>
          <a:p>
            <a:r>
              <a:rPr lang="en-US" dirty="0"/>
              <a:t>**Y = a + </a:t>
            </a:r>
            <a:r>
              <a:rPr lang="en-US" dirty="0" err="1"/>
              <a:t>bX</a:t>
            </a:r>
            <a:r>
              <a:rPr lang="en-US" dirty="0"/>
              <a:t>  + ε**</a:t>
            </a:r>
          </a:p>
          <a:p>
            <a:endParaRPr lang="en-US" dirty="0"/>
          </a:p>
          <a:p>
            <a:r>
              <a:rPr lang="en-US" dirty="0"/>
              <a:t>This model is </a:t>
            </a:r>
            <a:r>
              <a:rPr lang="en-US" dirty="0" err="1"/>
              <a:t>is</a:t>
            </a:r>
            <a:r>
              <a:rPr lang="en-US" dirty="0"/>
              <a:t> non-deterministic and it allows for errors of prediction</a:t>
            </a:r>
          </a:p>
        </p:txBody>
      </p:sp>
    </p:spTree>
    <p:extLst>
      <p:ext uri="{BB962C8B-B14F-4D97-AF65-F5344CB8AC3E}">
        <p14:creationId xmlns:p14="http://schemas.microsoft.com/office/powerpoint/2010/main" val="331184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Extension: Multiple Linear Regression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Similarly, we can add multiple independent variables in order to estimate the dependent variable</a:t>
            </a:r>
          </a:p>
          <a:p>
            <a:endParaRPr lang="en-US" dirty="0"/>
          </a:p>
          <a:p>
            <a:r>
              <a:rPr lang="en-US" dirty="0"/>
              <a:t>**Y = a + b1X1  + b2X2  + b2X2  + … + </a:t>
            </a:r>
            <a:r>
              <a:rPr lang="en-US" dirty="0" err="1"/>
              <a:t>bpXp</a:t>
            </a:r>
            <a:r>
              <a:rPr lang="en-US" dirty="0"/>
              <a:t>  + ε**</a:t>
            </a:r>
          </a:p>
          <a:p>
            <a:endParaRPr lang="en-US" dirty="0"/>
          </a:p>
          <a:p>
            <a:r>
              <a:rPr lang="en-US" dirty="0"/>
              <a:t>We will refer to the number of independent variables (or predictors) as p and the number of data points in our sample as n</a:t>
            </a:r>
          </a:p>
        </p:txBody>
      </p:sp>
    </p:spTree>
    <p:extLst>
      <p:ext uri="{BB962C8B-B14F-4D97-AF65-F5344CB8AC3E}">
        <p14:creationId xmlns:p14="http://schemas.microsoft.com/office/powerpoint/2010/main" val="301107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Generalization: Practical Machine Learning</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Linear regression is among the simplest models among a wide variety of models for prediction</a:t>
            </a:r>
          </a:p>
          <a:p>
            <a:r>
              <a:rPr lang="en-US" dirty="0"/>
              <a:t>We used R to leverage computing power to generate predictor estimates as confidence intervals – leveraging computing power to develop statistical models can be referred to as “machine learning”</a:t>
            </a:r>
          </a:p>
          <a:p>
            <a:r>
              <a:rPr lang="en-US" dirty="0"/>
              <a:t>Machine learning is a field of computer science that gives computers the ability to learn without being explicitly programmed. Machine learning is closely related to (and often overlaps with) computational statistics, which also focuses on prediction-making through the use of computers.</a:t>
            </a:r>
          </a:p>
          <a:p>
            <a:r>
              <a:rPr lang="en-US" dirty="0"/>
              <a:t>Examples: Uber's rider demand, Gmail's spam filter, etc.</a:t>
            </a:r>
          </a:p>
          <a:p>
            <a:r>
              <a:rPr lang="en-US" dirty="0"/>
              <a:t>Can you think of other examples?</a:t>
            </a:r>
          </a:p>
        </p:txBody>
      </p:sp>
    </p:spTree>
    <p:extLst>
      <p:ext uri="{BB962C8B-B14F-4D97-AF65-F5344CB8AC3E}">
        <p14:creationId xmlns:p14="http://schemas.microsoft.com/office/powerpoint/2010/main" val="301783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Linear Regression and Ordinary Least Squares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As we discussed last week, to run a Linear Regression we use one of its most simplest methods: Ordinary Least Squares (OLS). The goal of OLS is to closely "fit" a function (the line) with the data (points on the line) as closely as possible. It does so by minimizing the sum of squared errors from the data. </a:t>
            </a:r>
          </a:p>
          <a:p>
            <a:r>
              <a:rPr lang="en-US" dirty="0"/>
              <a:t>When using OLS we draw a line, and then for each of the data points, measure the vertical distance between the point and the line, square it, and add these up; the fitted line would be the one where this sum of distances is as small as possible.</a:t>
            </a:r>
          </a:p>
        </p:txBody>
      </p:sp>
    </p:spTree>
    <p:extLst>
      <p:ext uri="{BB962C8B-B14F-4D97-AF65-F5344CB8AC3E}">
        <p14:creationId xmlns:p14="http://schemas.microsoft.com/office/powerpoint/2010/main" val="1308705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Level">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Level.thmx</Template>
  <TotalTime>42081</TotalTime>
  <Words>4895</Words>
  <Application>Microsoft Office PowerPoint</Application>
  <PresentationFormat>On-screen Show (4:3)</PresentationFormat>
  <Paragraphs>345</Paragraphs>
  <Slides>59</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6" baseType="lpstr">
      <vt:lpstr>Arial</vt:lpstr>
      <vt:lpstr>Baskerville SemiBold</vt:lpstr>
      <vt:lpstr>Calibri</vt:lpstr>
      <vt:lpstr>Helvetica Neue</vt:lpstr>
      <vt:lpstr>Helvetica Neue Light</vt:lpstr>
      <vt:lpstr>Level</vt:lpstr>
      <vt:lpstr>think-cell Slide</vt:lpstr>
      <vt:lpstr>Intermediate Analytics ALY6015 Lecture 3: Linear Model Selection and Regularization</vt:lpstr>
      <vt:lpstr>Welcome!  Today’s Agenda</vt:lpstr>
      <vt:lpstr>Administrative Notes</vt:lpstr>
      <vt:lpstr>Course Tracker</vt:lpstr>
      <vt:lpstr>Lecture Part 1 Linear Model Selection</vt:lpstr>
      <vt:lpstr>Last Week: Simple Linear Regression</vt:lpstr>
      <vt:lpstr>Extension: Multiple Linear Regression</vt:lpstr>
      <vt:lpstr>Generalization: Practical Machine Learning</vt:lpstr>
      <vt:lpstr>Linear Regression and Ordinary Least Squares</vt:lpstr>
      <vt:lpstr>Linear Regression and Ordinary Least Squares</vt:lpstr>
      <vt:lpstr>Limitations of OLS</vt:lpstr>
      <vt:lpstr>Multicollinearity Problem and Evaluation</vt:lpstr>
      <vt:lpstr>Other Fitting Methods</vt:lpstr>
      <vt:lpstr>Bias v Variance: Underfitting and Overfitting</vt:lpstr>
      <vt:lpstr>Training and Testing Set</vt:lpstr>
      <vt:lpstr>Prediction Accuracy</vt:lpstr>
      <vt:lpstr>Model Interpretability</vt:lpstr>
      <vt:lpstr>Feature/Variable Selection</vt:lpstr>
      <vt:lpstr>Feature/Variable Selection (cont)</vt:lpstr>
      <vt:lpstr>Feature/Variable Selection (cont)</vt:lpstr>
      <vt:lpstr>Best Subsets Selection and Evaluation</vt:lpstr>
      <vt:lpstr>Best Subsets Selection Evaluation Limitations</vt:lpstr>
      <vt:lpstr>Best Subsets Selection Limitations</vt:lpstr>
      <vt:lpstr>Stepwise Selection</vt:lpstr>
      <vt:lpstr>Stepwise Selection Evaluation</vt:lpstr>
      <vt:lpstr>Stepwise Selection Limitations</vt:lpstr>
      <vt:lpstr>Estimating Test Error</vt:lpstr>
      <vt:lpstr>Measures of Comparison</vt:lpstr>
      <vt:lpstr>Estimating Test Error</vt:lpstr>
      <vt:lpstr>Mallow's Cp (the Bonferroni criterion)</vt:lpstr>
      <vt:lpstr>Akaike Information Criterion (AIC)</vt:lpstr>
      <vt:lpstr>Bayesian Information Criterion (BIC)</vt:lpstr>
      <vt:lpstr>Adjusted R^2</vt:lpstr>
      <vt:lpstr>Validation &amp; Cross-Validation</vt:lpstr>
      <vt:lpstr>Stepwise Selection Example</vt:lpstr>
      <vt:lpstr>Stepwise Selection Example</vt:lpstr>
      <vt:lpstr>Least Absolute Shrinkage and Selection Operator (Lasso)</vt:lpstr>
      <vt:lpstr>Lasso vs. Ridge Regression</vt:lpstr>
      <vt:lpstr>Lasso vs. Ridge Regression</vt:lpstr>
      <vt:lpstr>Lasso Exercises</vt:lpstr>
      <vt:lpstr>Dimension Reduction</vt:lpstr>
      <vt:lpstr>Dimension Reduction</vt:lpstr>
      <vt:lpstr>Principal Components Regression (PCR)</vt:lpstr>
      <vt:lpstr>Dimensional Data</vt:lpstr>
      <vt:lpstr>Dimensional Data</vt:lpstr>
      <vt:lpstr>Dimensional Data</vt:lpstr>
      <vt:lpstr>Dimensionality Reduction</vt:lpstr>
      <vt:lpstr>PCA: 1st Principle Component</vt:lpstr>
      <vt:lpstr>PCA: 2nd Principal Component</vt:lpstr>
      <vt:lpstr>New Axes</vt:lpstr>
      <vt:lpstr>What about 3rd dimension?</vt:lpstr>
      <vt:lpstr>1st Principal Component Details</vt:lpstr>
      <vt:lpstr>1st Principal Component Details</vt:lpstr>
      <vt:lpstr>PCR</vt:lpstr>
      <vt:lpstr>PCR (cont)</vt:lpstr>
      <vt:lpstr>PCR (cont)</vt:lpstr>
      <vt:lpstr>PCR Example</vt:lpstr>
      <vt:lpstr>Group Project Introduction</vt:lpstr>
      <vt:lpstr>Week 3 Assignment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 Level I</dc:title>
  <dc:subject/>
  <dc:creator>zmwang</dc:creator>
  <cp:keywords/>
  <dc:description/>
  <cp:lastModifiedBy>Hamnett, Thomas</cp:lastModifiedBy>
  <cp:revision>641</cp:revision>
  <cp:lastPrinted>2016-05-10T18:03:23Z</cp:lastPrinted>
  <dcterms:created xsi:type="dcterms:W3CDTF">2015-10-08T16:21:21Z</dcterms:created>
  <dcterms:modified xsi:type="dcterms:W3CDTF">2018-04-26T01:01:04Z</dcterms:modified>
  <cp:category/>
</cp:coreProperties>
</file>