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1"/>
  </p:notesMasterIdLst>
  <p:handoutMasterIdLst>
    <p:handoutMasterId r:id="rId82"/>
  </p:handoutMasterIdLst>
  <p:sldIdLst>
    <p:sldId id="449" r:id="rId2"/>
    <p:sldId id="492" r:id="rId3"/>
    <p:sldId id="495" r:id="rId4"/>
    <p:sldId id="519" r:id="rId5"/>
    <p:sldId id="491" r:id="rId6"/>
    <p:sldId id="522" r:id="rId7"/>
    <p:sldId id="558" r:id="rId8"/>
    <p:sldId id="572" r:id="rId9"/>
    <p:sldId id="573" r:id="rId10"/>
    <p:sldId id="574" r:id="rId11"/>
    <p:sldId id="575" r:id="rId12"/>
    <p:sldId id="576" r:id="rId13"/>
    <p:sldId id="649" r:id="rId14"/>
    <p:sldId id="650" r:id="rId15"/>
    <p:sldId id="651" r:id="rId16"/>
    <p:sldId id="652" r:id="rId17"/>
    <p:sldId id="577" r:id="rId18"/>
    <p:sldId id="578" r:id="rId19"/>
    <p:sldId id="654" r:id="rId20"/>
    <p:sldId id="653" r:id="rId21"/>
    <p:sldId id="656" r:id="rId22"/>
    <p:sldId id="579" r:id="rId23"/>
    <p:sldId id="657" r:id="rId24"/>
    <p:sldId id="658" r:id="rId25"/>
    <p:sldId id="655" r:id="rId26"/>
    <p:sldId id="659" r:id="rId27"/>
    <p:sldId id="660" r:id="rId28"/>
    <p:sldId id="580" r:id="rId29"/>
    <p:sldId id="661" r:id="rId30"/>
    <p:sldId id="662" r:id="rId31"/>
    <p:sldId id="663" r:id="rId32"/>
    <p:sldId id="623" r:id="rId33"/>
    <p:sldId id="626" r:id="rId34"/>
    <p:sldId id="627" r:id="rId35"/>
    <p:sldId id="628" r:id="rId36"/>
    <p:sldId id="581" r:id="rId37"/>
    <p:sldId id="664" r:id="rId38"/>
    <p:sldId id="665" r:id="rId39"/>
    <p:sldId id="666" r:id="rId40"/>
    <p:sldId id="582" r:id="rId41"/>
    <p:sldId id="585" r:id="rId42"/>
    <p:sldId id="667" r:id="rId43"/>
    <p:sldId id="668" r:id="rId44"/>
    <p:sldId id="629" r:id="rId45"/>
    <p:sldId id="669" r:id="rId46"/>
    <p:sldId id="670" r:id="rId47"/>
    <p:sldId id="586" r:id="rId48"/>
    <p:sldId id="671" r:id="rId49"/>
    <p:sldId id="672" r:id="rId50"/>
    <p:sldId id="587" r:id="rId51"/>
    <p:sldId id="673" r:id="rId52"/>
    <p:sldId id="674" r:id="rId53"/>
    <p:sldId id="675" r:id="rId54"/>
    <p:sldId id="676" r:id="rId55"/>
    <p:sldId id="590" r:id="rId56"/>
    <p:sldId id="588" r:id="rId57"/>
    <p:sldId id="591" r:id="rId58"/>
    <p:sldId id="677" r:id="rId59"/>
    <p:sldId id="594" r:id="rId60"/>
    <p:sldId id="678" r:id="rId61"/>
    <p:sldId id="679" r:id="rId62"/>
    <p:sldId id="595" r:id="rId63"/>
    <p:sldId id="680" r:id="rId64"/>
    <p:sldId id="630" r:id="rId65"/>
    <p:sldId id="631" r:id="rId66"/>
    <p:sldId id="681" r:id="rId67"/>
    <p:sldId id="682" r:id="rId68"/>
    <p:sldId id="596" r:id="rId69"/>
    <p:sldId id="683" r:id="rId70"/>
    <p:sldId id="632" r:id="rId71"/>
    <p:sldId id="684" r:id="rId72"/>
    <p:sldId id="685" r:id="rId73"/>
    <p:sldId id="633" r:id="rId74"/>
    <p:sldId id="634" r:id="rId75"/>
    <p:sldId id="686" r:id="rId76"/>
    <p:sldId id="687" r:id="rId77"/>
    <p:sldId id="636" r:id="rId78"/>
    <p:sldId id="620" r:id="rId79"/>
    <p:sldId id="521" r:id="rId80"/>
  </p:sldIdLst>
  <p:sldSz cx="9144000" cy="6858000" type="screen4x3"/>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268" autoAdjust="0"/>
  </p:normalViewPr>
  <p:slideViewPr>
    <p:cSldViewPr>
      <p:cViewPr varScale="1">
        <p:scale>
          <a:sx n="111" d="100"/>
          <a:sy n="111" d="100"/>
        </p:scale>
        <p:origin x="1398" y="96"/>
      </p:cViewPr>
      <p:guideLst>
        <p:guide orient="horz" pos="2160"/>
        <p:guide pos="2880"/>
      </p:guideLst>
    </p:cSldViewPr>
  </p:slideViewPr>
  <p:notesTextViewPr>
    <p:cViewPr>
      <p:scale>
        <a:sx n="95" d="100"/>
        <a:sy n="95"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20C3D-B18F-408C-AB7E-3E8327050663}" type="datetimeFigureOut">
              <a:rPr lang="en-US" smtClean="0"/>
              <a:t>5/9/2018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A81ED-B271-4688-BA18-CA7E4726E60E}" type="slidenum">
              <a:rPr lang="en-US" smtClean="0"/>
              <a:t>‹#›</a:t>
            </a:fld>
            <a:endParaRPr lang="en-US"/>
          </a:p>
        </p:txBody>
      </p:sp>
    </p:spTree>
    <p:extLst>
      <p:ext uri="{BB962C8B-B14F-4D97-AF65-F5344CB8AC3E}">
        <p14:creationId xmlns:p14="http://schemas.microsoft.com/office/powerpoint/2010/main" val="529219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E9AC-4BE4-4D3A-A0A7-E4076EE786F7}" type="datetimeFigureOut">
              <a:rPr lang="en-US" smtClean="0"/>
              <a:t>5/9/2018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3AF66-ACA7-4F65-9AFB-6946E0F37F13}" type="slidenum">
              <a:rPr lang="en-US" smtClean="0"/>
              <a:t>‹#›</a:t>
            </a:fld>
            <a:endParaRPr lang="en-US"/>
          </a:p>
        </p:txBody>
      </p:sp>
    </p:spTree>
    <p:extLst>
      <p:ext uri="{BB962C8B-B14F-4D97-AF65-F5344CB8AC3E}">
        <p14:creationId xmlns:p14="http://schemas.microsoft.com/office/powerpoint/2010/main" val="5530948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C93AF66-ACA7-4F65-9AFB-6946E0F37F13}" type="slidenum">
              <a:rPr lang="en-US" smtClean="0"/>
              <a:t>2</a:t>
            </a:fld>
            <a:endParaRPr lang="en-US"/>
          </a:p>
        </p:txBody>
      </p:sp>
    </p:spTree>
    <p:extLst>
      <p:ext uri="{BB962C8B-B14F-4D97-AF65-F5344CB8AC3E}">
        <p14:creationId xmlns:p14="http://schemas.microsoft.com/office/powerpoint/2010/main" val="257064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823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082245-D0FD-47B0-A037-C26B7F228CD5}"/>
              </a:ext>
            </a:extLst>
          </p:cNvPr>
          <p:cNvGraphicFramePr>
            <a:graphicFrameLocks noChangeAspect="1"/>
          </p:cNvGraphicFramePr>
          <p:nvPr userDrawn="1">
            <p:custDataLst>
              <p:tags r:id="rId2"/>
            </p:custDataLst>
            <p:extLst>
              <p:ext uri="{D42A27DB-BD31-4B8C-83A1-F6EECF244321}">
                <p14:modId xmlns:p14="http://schemas.microsoft.com/office/powerpoint/2010/main" val="39715492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75"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6531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5/9/2018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09140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5/9/2018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11874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0EEFBFD-4BC3-496B-BDBD-8F7175EE8294}" type="slidenum">
              <a:rPr lang="en-US" altLang="en-US"/>
              <a:pPr/>
              <a:t>‹#›</a:t>
            </a:fld>
            <a:endParaRPr lang="en-US" altLang="en-US"/>
          </a:p>
        </p:txBody>
      </p:sp>
    </p:spTree>
    <p:extLst>
      <p:ext uri="{BB962C8B-B14F-4D97-AF65-F5344CB8AC3E}">
        <p14:creationId xmlns:p14="http://schemas.microsoft.com/office/powerpoint/2010/main" val="63678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6FECB2-520B-4294-ACE6-32A45264D0B0}"/>
              </a:ext>
            </a:extLst>
          </p:cNvPr>
          <p:cNvGraphicFramePr>
            <a:graphicFrameLocks noChangeAspect="1"/>
          </p:cNvGraphicFramePr>
          <p:nvPr userDrawn="1">
            <p:custDataLst>
              <p:tags r:id="rId7"/>
            </p:custDataLst>
            <p:extLst>
              <p:ext uri="{D42A27DB-BD31-4B8C-83A1-F6EECF244321}">
                <p14:modId xmlns:p14="http://schemas.microsoft.com/office/powerpoint/2010/main" val="166198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1" name="think-cell Slide" r:id="rId8" imgW="347" imgH="348" progId="TCLayout.ActiveDocument.1">
                  <p:embed/>
                </p:oleObj>
              </mc:Choice>
              <mc:Fallback>
                <p:oleObj name="think-cell Slide" r:id="rId8" imgW="347" imgH="348"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Shape 3"/>
          <p:cNvSpPr/>
          <p:nvPr/>
        </p:nvSpPr>
        <p:spPr>
          <a:xfrm>
            <a:off x="0" y="-1"/>
            <a:ext cx="9144000" cy="365762"/>
          </a:xfrm>
          <a:prstGeom prst="rect">
            <a:avLst/>
          </a:prstGeom>
          <a:solidFill>
            <a:srgbClr val="8D8787"/>
          </a:solidFill>
          <a:ln w="12700">
            <a:miter lim="400000"/>
          </a:ln>
        </p:spPr>
        <p:txBody>
          <a:bodyPr lIns="0" tIns="0" rIns="0" bIns="0" anchor="ctr"/>
          <a:lstStyle/>
          <a:p>
            <a:pPr lvl="0" algn="ctr">
              <a:defRPr>
                <a:solidFill>
                  <a:srgbClr val="FFFFFF"/>
                </a:solidFill>
              </a:defRPr>
            </a:pPr>
            <a:endParaRPr/>
          </a:p>
        </p:txBody>
      </p:sp>
      <p:sp>
        <p:nvSpPr>
          <p:cNvPr id="2" name="Title Placeholder 1"/>
          <p:cNvSpPr>
            <a:spLocks noGrp="1"/>
          </p:cNvSpPr>
          <p:nvPr>
            <p:ph type="title"/>
          </p:nvPr>
        </p:nvSpPr>
        <p:spPr>
          <a:xfrm>
            <a:off x="457200" y="365126"/>
            <a:ext cx="8229600" cy="646331"/>
          </a:xfrm>
          <a:prstGeom prst="rect">
            <a:avLst/>
          </a:prstGeom>
        </p:spPr>
        <p:txBody>
          <a:bodyPr vert="horz" lIns="45720" tIns="45720" rIns="4572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65454"/>
            <a:ext cx="8229600" cy="529254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29400" y="521"/>
            <a:ext cx="2057400" cy="365125"/>
          </a:xfrm>
          <a:prstGeom prst="rect">
            <a:avLst/>
          </a:prstGeom>
        </p:spPr>
        <p:txBody>
          <a:bodyPr vert="horz" lIns="91440" tIns="45720" rIns="91440" bIns="45720" rtlCol="0" anchor="ctr"/>
          <a:lstStyle>
            <a:lvl1pPr algn="r">
              <a:defRPr sz="1400">
                <a:solidFill>
                  <a:schemeClr val="bg1"/>
                </a:solidFill>
                <a:latin typeface="Helvetica Neue" charset="0"/>
                <a:ea typeface="Helvetica Neue" charset="0"/>
                <a:cs typeface="Helvetica Neue" charset="0"/>
              </a:defRPr>
            </a:lvl1pPr>
          </a:lstStyle>
          <a:p>
            <a:fld id="{21EF4C0E-91FA-4D94-8941-E22F3A83D5F1}" type="slidenum">
              <a:rPr lang="en-US" smtClean="0"/>
              <a:t>‹#›</a:t>
            </a:fld>
            <a:endParaRPr lang="en-US"/>
          </a:p>
        </p:txBody>
      </p:sp>
    </p:spTree>
    <p:extLst>
      <p:ext uri="{BB962C8B-B14F-4D97-AF65-F5344CB8AC3E}">
        <p14:creationId xmlns:p14="http://schemas.microsoft.com/office/powerpoint/2010/main" val="901650803"/>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2" r:id="rId3"/>
    <p:sldLayoutId id="2147483697" r:id="rId4"/>
  </p:sldLayoutIdLst>
  <p:txStyles>
    <p:titleStyle>
      <a:lvl1pPr algn="l" defTabSz="914400" rtl="0" eaLnBrk="1" latinLnBrk="0" hangingPunct="1">
        <a:lnSpc>
          <a:spcPct val="90000"/>
        </a:lnSpc>
        <a:spcBef>
          <a:spcPct val="0"/>
        </a:spcBef>
        <a:buNone/>
        <a:defRPr sz="4000" b="1" i="0" kern="1200">
          <a:solidFill>
            <a:srgbClr val="CB2026"/>
          </a:solidFill>
          <a:latin typeface="Baskerville SemiBold" charset="0"/>
          <a:ea typeface="Baskerville SemiBold" charset="0"/>
          <a:cs typeface="Baskerville SemiBold" charset="0"/>
        </a:defRPr>
      </a:lvl1pPr>
    </p:titleStyle>
    <p:body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3.png"/><Relationship Id="rId5" Type="http://schemas.openxmlformats.org/officeDocument/2006/relationships/image" Target="../media/image41.emf"/><Relationship Id="rId4"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hyperlink" Target="https://www.datascience.com/blog/introduction-to-forecasting-with-arima-in-r-learn-data-science-tutorials" TargetMode="Externa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http://r-statistics.co/Time-Series-Analysis-With-R.html"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Intermediate Analytics</a:t>
            </a:r>
            <a:br>
              <a:rPr lang="en-US" sz="4000" dirty="0"/>
            </a:br>
            <a:r>
              <a:rPr lang="en-US" sz="4000" dirty="0"/>
              <a:t>ALY6015</a:t>
            </a:r>
            <a:br>
              <a:rPr lang="en-US" sz="4000" dirty="0"/>
            </a:br>
            <a:r>
              <a:rPr lang="en-US" sz="2400" dirty="0"/>
              <a:t>Lecture 5: Time Series and Forecasting</a:t>
            </a:r>
          </a:p>
        </p:txBody>
      </p:sp>
    </p:spTree>
    <p:extLst>
      <p:ext uri="{BB962C8B-B14F-4D97-AF65-F5344CB8AC3E}">
        <p14:creationId xmlns:p14="http://schemas.microsoft.com/office/powerpoint/2010/main" val="60680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Techniques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So Time Series is a set of evenly spaced numerical data obtained by observing response variable at regular time periods.</a:t>
            </a:r>
          </a:p>
          <a:p>
            <a:endParaRPr lang="en-US" sz="1800" dirty="0"/>
          </a:p>
          <a:p>
            <a:r>
              <a:rPr lang="en-US" sz="1800" dirty="0"/>
              <a:t>There are many methods used to model and forecast time series:</a:t>
            </a:r>
          </a:p>
          <a:p>
            <a:endParaRPr lang="en-US" sz="1800" dirty="0"/>
          </a:p>
          <a:p>
            <a:r>
              <a:rPr lang="en-US" sz="1800" dirty="0"/>
              <a:t>- Box-Jenkins ARIMA models (Autoregressive Integrated Moving Average)</a:t>
            </a:r>
          </a:p>
          <a:p>
            <a:r>
              <a:rPr lang="en-US" sz="1800" dirty="0"/>
              <a:t>- Box-Jenkins Multivariate Models</a:t>
            </a:r>
          </a:p>
          <a:p>
            <a:r>
              <a:rPr lang="en-US" sz="1800" dirty="0"/>
              <a:t>- Holt-Winters Exponential Smoothing (single, double, triple)</a:t>
            </a:r>
          </a:p>
        </p:txBody>
      </p:sp>
    </p:spTree>
    <p:extLst>
      <p:ext uri="{BB962C8B-B14F-4D97-AF65-F5344CB8AC3E}">
        <p14:creationId xmlns:p14="http://schemas.microsoft.com/office/powerpoint/2010/main" val="336239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a:t>
            </a:r>
          </a:p>
        </p:txBody>
      </p:sp>
      <p:pic>
        <p:nvPicPr>
          <p:cNvPr id="8" name="Content Placeholder 7">
            <a:extLst>
              <a:ext uri="{FF2B5EF4-FFF2-40B4-BE49-F238E27FC236}">
                <a16:creationId xmlns:a16="http://schemas.microsoft.com/office/drawing/2014/main" id="{A400DDDA-8A51-4E53-BC83-19290BD09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76108"/>
            <a:ext cx="8229600" cy="4271058"/>
          </a:xfrm>
        </p:spPr>
      </p:pic>
      <p:sp>
        <p:nvSpPr>
          <p:cNvPr id="9" name="Rectangle: Rounded Corners 8">
            <a:extLst>
              <a:ext uri="{FF2B5EF4-FFF2-40B4-BE49-F238E27FC236}">
                <a16:creationId xmlns:a16="http://schemas.microsoft.com/office/drawing/2014/main" id="{01E294C9-C15A-4D79-B342-7B7EA13BE2E9}"/>
              </a:ext>
            </a:extLst>
          </p:cNvPr>
          <p:cNvSpPr/>
          <p:nvPr/>
        </p:nvSpPr>
        <p:spPr>
          <a:xfrm>
            <a:off x="457200" y="2209800"/>
            <a:ext cx="1600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Tree>
    <p:extLst>
      <p:ext uri="{BB962C8B-B14F-4D97-AF65-F5344CB8AC3E}">
        <p14:creationId xmlns:p14="http://schemas.microsoft.com/office/powerpoint/2010/main" val="220534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(trend)</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Trends are persistent patterns in the data due to certain factors, observed over certain duration of time (usually years).</a:t>
            </a:r>
          </a:p>
        </p:txBody>
      </p:sp>
      <p:pic>
        <p:nvPicPr>
          <p:cNvPr id="5" name="Picture 4">
            <a:extLst>
              <a:ext uri="{FF2B5EF4-FFF2-40B4-BE49-F238E27FC236}">
                <a16:creationId xmlns:a16="http://schemas.microsoft.com/office/drawing/2014/main" id="{A7FC9418-3886-4FCB-B32D-427B72E0E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95600"/>
            <a:ext cx="6858000" cy="3607594"/>
          </a:xfrm>
          <a:prstGeom prst="rect">
            <a:avLst/>
          </a:prstGeom>
        </p:spPr>
      </p:pic>
    </p:spTree>
    <p:extLst>
      <p:ext uri="{BB962C8B-B14F-4D97-AF65-F5344CB8AC3E}">
        <p14:creationId xmlns:p14="http://schemas.microsoft.com/office/powerpoint/2010/main" val="284553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(cycle)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Cycles are repeating movements due to interactions of certain factors over a certain period of time (usually years).</a:t>
            </a:r>
          </a:p>
        </p:txBody>
      </p:sp>
      <p:pic>
        <p:nvPicPr>
          <p:cNvPr id="7" name="Picture 6">
            <a:extLst>
              <a:ext uri="{FF2B5EF4-FFF2-40B4-BE49-F238E27FC236}">
                <a16:creationId xmlns:a16="http://schemas.microsoft.com/office/drawing/2014/main" id="{36487796-5FF6-4706-957A-B26581198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1800"/>
            <a:ext cx="7290030" cy="3572529"/>
          </a:xfrm>
          <a:prstGeom prst="rect">
            <a:avLst/>
          </a:prstGeom>
        </p:spPr>
      </p:pic>
    </p:spTree>
    <p:extLst>
      <p:ext uri="{BB962C8B-B14F-4D97-AF65-F5344CB8AC3E}">
        <p14:creationId xmlns:p14="http://schemas.microsoft.com/office/powerpoint/2010/main" val="29251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(seasonal)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Seasons are regular patterns of certain fluctuations due to weather or customs that occur within one year.</a:t>
            </a:r>
          </a:p>
        </p:txBody>
      </p:sp>
      <p:pic>
        <p:nvPicPr>
          <p:cNvPr id="5" name="Picture 4">
            <a:extLst>
              <a:ext uri="{FF2B5EF4-FFF2-40B4-BE49-F238E27FC236}">
                <a16:creationId xmlns:a16="http://schemas.microsoft.com/office/drawing/2014/main" id="{D17063A7-209A-44F3-9B74-27CD49EA5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819400"/>
            <a:ext cx="7010400" cy="3532040"/>
          </a:xfrm>
          <a:prstGeom prst="rect">
            <a:avLst/>
          </a:prstGeom>
        </p:spPr>
      </p:pic>
    </p:spTree>
    <p:extLst>
      <p:ext uri="{BB962C8B-B14F-4D97-AF65-F5344CB8AC3E}">
        <p14:creationId xmlns:p14="http://schemas.microsoft.com/office/powerpoint/2010/main" val="128983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(seasonal)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Irregularity is erratic, unsystematic, residual fluctuations due to random variation or unforeseen events (e.g., war, employee strike, natural disaster, government shutdown) that lasts a short period of time and tends not to repeat. </a:t>
            </a:r>
          </a:p>
        </p:txBody>
      </p:sp>
      <p:pic>
        <p:nvPicPr>
          <p:cNvPr id="6" name="Picture 5">
            <a:extLst>
              <a:ext uri="{FF2B5EF4-FFF2-40B4-BE49-F238E27FC236}">
                <a16:creationId xmlns:a16="http://schemas.microsoft.com/office/drawing/2014/main" id="{34947350-1FD0-47AF-A4F3-A475F22F8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52800"/>
            <a:ext cx="6691881" cy="3381662"/>
          </a:xfrm>
          <a:prstGeom prst="rect">
            <a:avLst/>
          </a:prstGeom>
        </p:spPr>
      </p:pic>
    </p:spTree>
    <p:extLst>
      <p:ext uri="{BB962C8B-B14F-4D97-AF65-F5344CB8AC3E}">
        <p14:creationId xmlns:p14="http://schemas.microsoft.com/office/powerpoint/2010/main" val="352186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Forecasting</a:t>
            </a:r>
          </a:p>
        </p:txBody>
      </p:sp>
      <p:pic>
        <p:nvPicPr>
          <p:cNvPr id="5" name="Content Placeholder 4">
            <a:extLst>
              <a:ext uri="{FF2B5EF4-FFF2-40B4-BE49-F238E27FC236}">
                <a16:creationId xmlns:a16="http://schemas.microsoft.com/office/drawing/2014/main" id="{C9CEF97C-A897-4257-AD44-395CB5DA9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422213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Intro to Averaging Method</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Averaging Method uses series of means to provide an overall impression of data over time. Taking averages is the simplest way to smooth data and it is used for simple forecasting.  There are more average methods than just moving:</a:t>
            </a:r>
          </a:p>
          <a:p>
            <a:endParaRPr lang="en-US" dirty="0"/>
          </a:p>
        </p:txBody>
      </p:sp>
      <p:pic>
        <p:nvPicPr>
          <p:cNvPr id="5" name="Picture 4">
            <a:extLst>
              <a:ext uri="{FF2B5EF4-FFF2-40B4-BE49-F238E27FC236}">
                <a16:creationId xmlns:a16="http://schemas.microsoft.com/office/drawing/2014/main" id="{395C7E20-74CF-4FEB-B9FA-309F98E8DF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352800"/>
            <a:ext cx="5223922" cy="2910954"/>
          </a:xfrm>
          <a:prstGeom prst="rect">
            <a:avLst/>
          </a:prstGeom>
        </p:spPr>
      </p:pic>
    </p:spTree>
    <p:extLst>
      <p:ext uri="{BB962C8B-B14F-4D97-AF65-F5344CB8AC3E}">
        <p14:creationId xmlns:p14="http://schemas.microsoft.com/office/powerpoint/2010/main" val="419218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For example, a manager of a warehouse wants to know how much a typical supplier delivers. She takes a sample of 12 suppliers, at random, obtaining the following results:</a:t>
            </a:r>
          </a:p>
          <a:p>
            <a:endParaRPr lang="en-US" sz="1800" dirty="0"/>
          </a:p>
        </p:txBody>
      </p:sp>
      <p:pic>
        <p:nvPicPr>
          <p:cNvPr id="8" name="Picture 7">
            <a:extLst>
              <a:ext uri="{FF2B5EF4-FFF2-40B4-BE49-F238E27FC236}">
                <a16:creationId xmlns:a16="http://schemas.microsoft.com/office/drawing/2014/main" id="{A6F33772-47D8-4542-B5AD-4D63303E8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335" y="2971800"/>
            <a:ext cx="4483330" cy="2552831"/>
          </a:xfrm>
          <a:prstGeom prst="rect">
            <a:avLst/>
          </a:prstGeom>
        </p:spPr>
      </p:pic>
    </p:spTree>
    <p:extLst>
      <p:ext uri="{BB962C8B-B14F-4D97-AF65-F5344CB8AC3E}">
        <p14:creationId xmlns:p14="http://schemas.microsoft.com/office/powerpoint/2010/main" val="1403808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The computed mean or average of the data = 10. Is this a good or bad estimate? To check we need to calculate the sum of squared error (SSE) and then the mean squared error (MSE).</a:t>
            </a:r>
          </a:p>
          <a:p>
            <a:endParaRPr lang="en-US" sz="1800" dirty="0"/>
          </a:p>
          <a:p>
            <a:r>
              <a:rPr lang="en-US" sz="1800"/>
              <a:t>* </a:t>
            </a:r>
            <a:r>
              <a:rPr lang="en-US" sz="1800" dirty="0"/>
              <a:t>The "error" = true amount spent minus the estimated amount.</a:t>
            </a:r>
          </a:p>
          <a:p>
            <a:r>
              <a:rPr lang="en-US" sz="1800"/>
              <a:t>* </a:t>
            </a:r>
            <a:r>
              <a:rPr lang="en-US" sz="1800" dirty="0"/>
              <a:t>The "error squared" is the error above, squared.</a:t>
            </a:r>
          </a:p>
          <a:p>
            <a:r>
              <a:rPr lang="en-US" sz="1800"/>
              <a:t>* </a:t>
            </a:r>
            <a:r>
              <a:rPr lang="en-US" sz="1800" dirty="0"/>
              <a:t>The "SSE" is the sum of the squared errors.</a:t>
            </a:r>
          </a:p>
          <a:p>
            <a:r>
              <a:rPr lang="en-US" sz="1800"/>
              <a:t>* </a:t>
            </a:r>
            <a:r>
              <a:rPr lang="en-US" sz="1800" dirty="0"/>
              <a:t>The "MSE" is the mean of the squared errors.</a:t>
            </a:r>
          </a:p>
          <a:p>
            <a:endParaRPr lang="en-US" sz="1800" dirty="0"/>
          </a:p>
          <a:p>
            <a:r>
              <a:rPr lang="en-US" sz="1800" dirty="0"/>
              <a:t>Results show SSE = 36 and the MSE = 36/12 = 3, when Mean = 10.</a:t>
            </a:r>
          </a:p>
        </p:txBody>
      </p:sp>
    </p:spTree>
    <p:extLst>
      <p:ext uri="{BB962C8B-B14F-4D97-AF65-F5344CB8AC3E}">
        <p14:creationId xmlns:p14="http://schemas.microsoft.com/office/powerpoint/2010/main" val="52189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Welcome!  Today’s Agenda</a:t>
            </a:r>
          </a:p>
        </p:txBody>
      </p:sp>
      <p:sp>
        <p:nvSpPr>
          <p:cNvPr id="3" name="Content Placeholder 2"/>
          <p:cNvSpPr>
            <a:spLocks noGrp="1"/>
          </p:cNvSpPr>
          <p:nvPr>
            <p:ph idx="1"/>
          </p:nvPr>
        </p:nvSpPr>
        <p:spPr>
          <a:xfrm>
            <a:off x="533400" y="1565455"/>
            <a:ext cx="8229600" cy="3581400"/>
          </a:xfrm>
        </p:spPr>
        <p:txBody>
          <a:bodyPr>
            <a:noAutofit/>
          </a:bodyPr>
          <a:lstStyle/>
          <a:p>
            <a:r>
              <a:rPr lang="en-US" dirty="0">
                <a:latin typeface="Helvetica Neue" charset="0"/>
                <a:cs typeface="Helvetica Neue" charset="0"/>
              </a:rPr>
              <a:t>Administrative Notes</a:t>
            </a:r>
          </a:p>
          <a:p>
            <a:r>
              <a:rPr lang="en-US" dirty="0">
                <a:latin typeface="Helvetica Neue" charset="0"/>
                <a:cs typeface="Helvetica Neue" charset="0"/>
              </a:rPr>
              <a:t>Lecture – Part 1</a:t>
            </a:r>
          </a:p>
          <a:p>
            <a:r>
              <a:rPr lang="en-US" dirty="0">
                <a:latin typeface="Helvetica Neue" charset="0"/>
                <a:cs typeface="Helvetica Neue" charset="0"/>
              </a:rPr>
              <a:t>&lt;BREAK&gt;</a:t>
            </a:r>
          </a:p>
          <a:p>
            <a:r>
              <a:rPr lang="en-US" dirty="0">
                <a:latin typeface="Helvetica Neue" charset="0"/>
                <a:cs typeface="Helvetica Neue" charset="0"/>
              </a:rPr>
              <a:t>Lecture – Part 2</a:t>
            </a:r>
          </a:p>
          <a:p>
            <a:r>
              <a:rPr lang="en-US" dirty="0">
                <a:latin typeface="Helvetica Neue" charset="0"/>
                <a:cs typeface="Helvetica Neue" charset="0"/>
              </a:rPr>
              <a:t>Assignment #5 Overview</a:t>
            </a:r>
          </a:p>
          <a:p>
            <a:r>
              <a:rPr lang="en-US" dirty="0">
                <a:latin typeface="Helvetica Neue" charset="0"/>
                <a:cs typeface="Helvetica Neue" charset="0"/>
              </a:rPr>
              <a:t>Group Project Overview</a:t>
            </a:r>
          </a:p>
        </p:txBody>
      </p:sp>
    </p:spTree>
    <p:extLst>
      <p:ext uri="{BB962C8B-B14F-4D97-AF65-F5344CB8AC3E}">
        <p14:creationId xmlns:p14="http://schemas.microsoft.com/office/powerpoint/2010/main" val="293451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So how good was the estimator for the amount spent for each supplier? Let us compare the estimate (10) with the following estimates: 7, 9, and 12.</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estimator with the smallest MSE is the best. </a:t>
            </a:r>
          </a:p>
          <a:p>
            <a:endParaRPr lang="en-US" sz="1800" dirty="0"/>
          </a:p>
        </p:txBody>
      </p:sp>
      <p:pic>
        <p:nvPicPr>
          <p:cNvPr id="5" name="Picture 4">
            <a:extLst>
              <a:ext uri="{FF2B5EF4-FFF2-40B4-BE49-F238E27FC236}">
                <a16:creationId xmlns:a16="http://schemas.microsoft.com/office/drawing/2014/main" id="{6395A281-379B-486D-A056-E142831C4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89" y="2711413"/>
            <a:ext cx="4318222" cy="1435174"/>
          </a:xfrm>
          <a:prstGeom prst="rect">
            <a:avLst/>
          </a:prstGeom>
        </p:spPr>
      </p:pic>
    </p:spTree>
    <p:extLst>
      <p:ext uri="{BB962C8B-B14F-4D97-AF65-F5344CB8AC3E}">
        <p14:creationId xmlns:p14="http://schemas.microsoft.com/office/powerpoint/2010/main" val="871198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The question arises: can we use the mean to forecast things if we suspect a trend? A look at the graph below shows clearly that we should not do this.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"simple" average or mean of all past observations is only a useful estimate for forecasting when there are no trends. If there are trends, use different estimates that take the trend into account. The reason is that average "weights" all past observations equally.</a:t>
            </a:r>
          </a:p>
          <a:p>
            <a:endParaRPr lang="en-US" sz="1800" dirty="0"/>
          </a:p>
        </p:txBody>
      </p:sp>
      <p:pic>
        <p:nvPicPr>
          <p:cNvPr id="6" name="Picture 5">
            <a:extLst>
              <a:ext uri="{FF2B5EF4-FFF2-40B4-BE49-F238E27FC236}">
                <a16:creationId xmlns:a16="http://schemas.microsoft.com/office/drawing/2014/main" id="{1EEDB489-9A8A-4D97-A792-26D9FB09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438400"/>
            <a:ext cx="3849674" cy="2476596"/>
          </a:xfrm>
          <a:prstGeom prst="rect">
            <a:avLst/>
          </a:prstGeom>
        </p:spPr>
      </p:pic>
    </p:spTree>
    <p:extLst>
      <p:ext uri="{BB962C8B-B14F-4D97-AF65-F5344CB8AC3E}">
        <p14:creationId xmlns:p14="http://schemas.microsoft.com/office/powerpoint/2010/main" val="1778703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Moving Average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An alternative way to summarize the past data is to compute the mean of smaller successive sets of numbers of past data as follows. This is called Moving Average. From our previous example, M is the size of the "smaller set" and it's equal to 3. Hence, the average of the first 3 numbers is:</a:t>
            </a:r>
          </a:p>
          <a:p>
            <a:endParaRPr lang="en-US" dirty="0"/>
          </a:p>
          <a:p>
            <a:r>
              <a:rPr lang="en-US" dirty="0"/>
              <a:t>(9 + 8 + 9) / 3 = 8.667</a:t>
            </a:r>
          </a:p>
        </p:txBody>
      </p:sp>
    </p:spTree>
    <p:extLst>
      <p:ext uri="{BB962C8B-B14F-4D97-AF65-F5344CB8AC3E}">
        <p14:creationId xmlns:p14="http://schemas.microsoft.com/office/powerpoint/2010/main" val="78147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Moving Average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This is called "smoothing". This smoothing process is continued by advancing one period and calculating the next average of three numbers, dropping the first number.</a:t>
            </a:r>
          </a:p>
          <a:p>
            <a:endParaRPr lang="en-US" dirty="0"/>
          </a:p>
        </p:txBody>
      </p:sp>
      <p:pic>
        <p:nvPicPr>
          <p:cNvPr id="5" name="Picture 4">
            <a:extLst>
              <a:ext uri="{FF2B5EF4-FFF2-40B4-BE49-F238E27FC236}">
                <a16:creationId xmlns:a16="http://schemas.microsoft.com/office/drawing/2014/main" id="{EF857A71-2FB2-4F18-98C3-DB10FF346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743200"/>
            <a:ext cx="3351454" cy="3943478"/>
          </a:xfrm>
          <a:prstGeom prst="rect">
            <a:avLst/>
          </a:prstGeom>
        </p:spPr>
      </p:pic>
    </p:spTree>
    <p:extLst>
      <p:ext uri="{BB962C8B-B14F-4D97-AF65-F5344CB8AC3E}">
        <p14:creationId xmlns:p14="http://schemas.microsoft.com/office/powerpoint/2010/main" val="3786606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Plotting Simple Moving Average</a:t>
            </a:r>
          </a:p>
        </p:txBody>
      </p:sp>
      <p:pic>
        <p:nvPicPr>
          <p:cNvPr id="6" name="Content Placeholder 5">
            <a:extLst>
              <a:ext uri="{FF2B5EF4-FFF2-40B4-BE49-F238E27FC236}">
                <a16:creationId xmlns:a16="http://schemas.microsoft.com/office/drawing/2014/main" id="{1B327D1C-3EF6-4DCF-A947-48C6FB6A2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8341"/>
            <a:ext cx="8229600" cy="4666593"/>
          </a:xfrm>
        </p:spPr>
      </p:pic>
    </p:spTree>
    <p:extLst>
      <p:ext uri="{BB962C8B-B14F-4D97-AF65-F5344CB8AC3E}">
        <p14:creationId xmlns:p14="http://schemas.microsoft.com/office/powerpoint/2010/main" val="3561424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Centered Moving Average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In the previous example we computed the average of the first 3 time periods and placed it next to period 3. We could have placed the average in the middle of the time interval of three periods, that is, next to period 2. </a:t>
            </a:r>
          </a:p>
          <a:p>
            <a:endParaRPr lang="en-US" dirty="0"/>
          </a:p>
          <a:p>
            <a:r>
              <a:rPr lang="en-US" dirty="0"/>
              <a:t>This works well with odd time periods, but not so good for even time periods. So where would we place the first moving average when M = 4?</a:t>
            </a:r>
          </a:p>
          <a:p>
            <a:endParaRPr lang="en-US" dirty="0"/>
          </a:p>
          <a:p>
            <a:r>
              <a:rPr lang="en-US" dirty="0"/>
              <a:t>The Moving Average would fall at t = 2.5, 3.5, ... in the </a:t>
            </a:r>
            <a:r>
              <a:rPr lang="en-US" dirty="0" err="1"/>
              <a:t>interin</a:t>
            </a:r>
            <a:r>
              <a:rPr lang="en-US" dirty="0"/>
              <a:t> step and would be smoothed to 3, 4, ... in the final step with additional averaging.</a:t>
            </a:r>
          </a:p>
        </p:txBody>
      </p:sp>
    </p:spTree>
    <p:extLst>
      <p:ext uri="{BB962C8B-B14F-4D97-AF65-F5344CB8AC3E}">
        <p14:creationId xmlns:p14="http://schemas.microsoft.com/office/powerpoint/2010/main" val="2281039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Centered Moving Average (</a:t>
            </a:r>
            <a:r>
              <a:rPr lang="en-US" dirty="0" err="1"/>
              <a:t>cont</a:t>
            </a:r>
            <a:r>
              <a:rPr lang="en-US" dirty="0"/>
              <a:t>)</a:t>
            </a:r>
          </a:p>
        </p:txBody>
      </p:sp>
      <p:pic>
        <p:nvPicPr>
          <p:cNvPr id="5" name="Content Placeholder 4">
            <a:extLst>
              <a:ext uri="{FF2B5EF4-FFF2-40B4-BE49-F238E27FC236}">
                <a16:creationId xmlns:a16="http://schemas.microsoft.com/office/drawing/2014/main" id="{9A100DE6-F58A-4495-AF6F-5666976FD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456" y="1671507"/>
            <a:ext cx="3645087" cy="5080261"/>
          </a:xfrm>
        </p:spPr>
      </p:pic>
    </p:spTree>
    <p:extLst>
      <p:ext uri="{BB962C8B-B14F-4D97-AF65-F5344CB8AC3E}">
        <p14:creationId xmlns:p14="http://schemas.microsoft.com/office/powerpoint/2010/main" val="1611432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Centered Moving Average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Unfortunately, neither the mean of all data nor the moving average of the most recent M values, when used as forecasts for the next period, are able to cope with a significant trend.</a:t>
            </a:r>
          </a:p>
          <a:p>
            <a:endParaRPr lang="en-US" dirty="0"/>
          </a:p>
        </p:txBody>
      </p:sp>
      <p:pic>
        <p:nvPicPr>
          <p:cNvPr id="5" name="Picture 4">
            <a:extLst>
              <a:ext uri="{FF2B5EF4-FFF2-40B4-BE49-F238E27FC236}">
                <a16:creationId xmlns:a16="http://schemas.microsoft.com/office/drawing/2014/main" id="{DDDD696E-32F5-4F46-9B6C-F4051569F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768" y="3352800"/>
            <a:ext cx="3162463" cy="2946551"/>
          </a:xfrm>
          <a:prstGeom prst="rect">
            <a:avLst/>
          </a:prstGeom>
        </p:spPr>
      </p:pic>
    </p:spTree>
    <p:extLst>
      <p:ext uri="{BB962C8B-B14F-4D97-AF65-F5344CB8AC3E}">
        <p14:creationId xmlns:p14="http://schemas.microsoft.com/office/powerpoint/2010/main" val="3954908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Exponential Smoothing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Whereas in Single Moving Averages the past observations are weighted equally, Exponential Smoothing assigns exponentially decreasing weights as the observation get older.</a:t>
            </a:r>
          </a:p>
          <a:p>
            <a:r>
              <a:rPr lang="en-US" dirty="0"/>
              <a:t>In other words, recent observations are given relatively more weight in forecasting than the older observations.</a:t>
            </a:r>
          </a:p>
          <a:p>
            <a:endParaRPr lang="en-US" dirty="0"/>
          </a:p>
          <a:p>
            <a:r>
              <a:rPr lang="en-US" dirty="0"/>
              <a:t>In exponential smoothing, there are one or more smoothing parameters to be determined (or estimated) and these choices determine the weights assigned to the observations.</a:t>
            </a:r>
          </a:p>
          <a:p>
            <a:endParaRPr lang="en-US" dirty="0"/>
          </a:p>
          <a:p>
            <a:r>
              <a:rPr lang="en-US" dirty="0"/>
              <a:t>There </a:t>
            </a:r>
            <a:r>
              <a:rPr lang="en-US"/>
              <a:t>is **single**, **double**, and **triple** </a:t>
            </a:r>
            <a:r>
              <a:rPr lang="en-US" dirty="0"/>
              <a:t>exponential smoothing approaches. It is called exponential b/c weights decline exponentially.</a:t>
            </a:r>
          </a:p>
          <a:p>
            <a:endParaRPr lang="en-US" dirty="0"/>
          </a:p>
        </p:txBody>
      </p:sp>
    </p:spTree>
    <p:extLst>
      <p:ext uri="{BB962C8B-B14F-4D97-AF65-F5344CB8AC3E}">
        <p14:creationId xmlns:p14="http://schemas.microsoft.com/office/powerpoint/2010/main" val="3568756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Single Exponential Smoothing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 It begins by setting S_2 to y_1, where </a:t>
            </a:r>
            <a:r>
              <a:rPr lang="en-US" dirty="0" err="1"/>
              <a:t>S_i</a:t>
            </a:r>
            <a:r>
              <a:rPr lang="en-US" dirty="0"/>
              <a:t> stands for smoothed observation (EWMA), and **y** stands for the original observation, while subscripts refer to the time periods 1, 2,...n.</a:t>
            </a:r>
          </a:p>
          <a:p>
            <a:endParaRPr lang="en-US" dirty="0"/>
          </a:p>
          <a:p>
            <a:r>
              <a:rPr lang="en-US" dirty="0"/>
              <a:t>* For forecasting for the third period, we would use the following:</a:t>
            </a:r>
          </a:p>
          <a:p>
            <a:endParaRPr lang="en-US" dirty="0"/>
          </a:p>
          <a:p>
            <a:r>
              <a:rPr lang="en-US" dirty="0"/>
              <a:t>S_3=α*y_2+ (1−α)*S_2; </a:t>
            </a:r>
          </a:p>
          <a:p>
            <a:endParaRPr lang="en-US" dirty="0"/>
          </a:p>
          <a:p>
            <a:r>
              <a:rPr lang="en-US" dirty="0"/>
              <a:t>and so on forecasting for the rest of the periods.</a:t>
            </a:r>
          </a:p>
        </p:txBody>
      </p:sp>
    </p:spTree>
    <p:extLst>
      <p:ext uri="{BB962C8B-B14F-4D97-AF65-F5344CB8AC3E}">
        <p14:creationId xmlns:p14="http://schemas.microsoft.com/office/powerpoint/2010/main" val="58847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18F-69A6-46D2-8391-A02B70531A48}"/>
              </a:ext>
            </a:extLst>
          </p:cNvPr>
          <p:cNvSpPr>
            <a:spLocks noGrp="1"/>
          </p:cNvSpPr>
          <p:nvPr>
            <p:ph type="title"/>
          </p:nvPr>
        </p:nvSpPr>
        <p:spPr/>
        <p:txBody>
          <a:bodyPr/>
          <a:lstStyle/>
          <a:p>
            <a:r>
              <a:rPr lang="en-US" dirty="0"/>
              <a:t>Administrative Notes</a:t>
            </a:r>
          </a:p>
        </p:txBody>
      </p:sp>
      <p:sp>
        <p:nvSpPr>
          <p:cNvPr id="3" name="Content Placeholder 2">
            <a:extLst>
              <a:ext uri="{FF2B5EF4-FFF2-40B4-BE49-F238E27FC236}">
                <a16:creationId xmlns:a16="http://schemas.microsoft.com/office/drawing/2014/main" id="{BA33C9A6-E25E-4CA3-985C-158FD297028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Grading philosophy</a:t>
            </a:r>
          </a:p>
          <a:p>
            <a:r>
              <a:rPr lang="en-US" dirty="0">
                <a:latin typeface="Arial" panose="020B0604020202020204" pitchFamily="34" charset="0"/>
                <a:cs typeface="Arial" panose="020B0604020202020204" pitchFamily="34" charset="0"/>
              </a:rPr>
              <a:t>Presentations next week</a:t>
            </a:r>
            <a:endParaRPr lang="en-US" dirty="0"/>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313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Single Exponential Smoothing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There is no S_1; the smoothed series starts with the smoothed version of the second observation. </a:t>
            </a:r>
          </a:p>
          <a:p>
            <a:endParaRPr lang="en-US" dirty="0"/>
          </a:p>
          <a:p>
            <a:r>
              <a:rPr lang="en-US" dirty="0"/>
              <a:t>This is the basic version of exponential smoothing and **α** is called the smoothing constant and is set between 0 and 1, while **t** &gt;= 3.</a:t>
            </a:r>
          </a:p>
          <a:p>
            <a:endParaRPr lang="en-US" dirty="0"/>
          </a:p>
          <a:p>
            <a:r>
              <a:rPr lang="en-US" dirty="0"/>
              <a:t>* The initial </a:t>
            </a:r>
            <a:r>
              <a:rPr lang="en-US" dirty="0" err="1"/>
              <a:t>S_i</a:t>
            </a:r>
            <a:r>
              <a:rPr lang="en-US" dirty="0"/>
              <a:t> plays an important role in computing all the subsequent </a:t>
            </a:r>
            <a:r>
              <a:rPr lang="en-US" dirty="0" err="1"/>
              <a:t>S_i’s</a:t>
            </a:r>
            <a:r>
              <a:rPr lang="en-US" dirty="0"/>
              <a:t>. Setting S_2 to y1 is one method of initialization. Another possibility would be to average the first four or five observations. There are other approaches and it would be wise to compute several and compare.</a:t>
            </a:r>
          </a:p>
          <a:p>
            <a:endParaRPr lang="en-US" dirty="0"/>
          </a:p>
          <a:p>
            <a:pPr marL="0" indent="0">
              <a:buNone/>
            </a:pPr>
            <a:endParaRPr lang="en-US" dirty="0"/>
          </a:p>
        </p:txBody>
      </p:sp>
    </p:spTree>
    <p:extLst>
      <p:ext uri="{BB962C8B-B14F-4D97-AF65-F5344CB8AC3E}">
        <p14:creationId xmlns:p14="http://schemas.microsoft.com/office/powerpoint/2010/main" val="3743967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Single Exponential Smoothing Example</a:t>
            </a:r>
          </a:p>
        </p:txBody>
      </p:sp>
      <p:pic>
        <p:nvPicPr>
          <p:cNvPr id="5" name="Content Placeholder 4">
            <a:extLst>
              <a:ext uri="{FF2B5EF4-FFF2-40B4-BE49-F238E27FC236}">
                <a16:creationId xmlns:a16="http://schemas.microsoft.com/office/drawing/2014/main" id="{3F68BFD5-EAA9-496D-901A-4D7E21DF2B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188" y="1868367"/>
            <a:ext cx="4343623" cy="4686541"/>
          </a:xfrm>
        </p:spPr>
      </p:pic>
    </p:spTree>
    <p:extLst>
      <p:ext uri="{BB962C8B-B14F-4D97-AF65-F5344CB8AC3E}">
        <p14:creationId xmlns:p14="http://schemas.microsoft.com/office/powerpoint/2010/main" val="2467267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What is the best value of α?</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speed at which the older responses are smoothed is a function of the value of **α**. When **α** is close to 1, smoothing is quick and when **α** is close to 0, smoothing is slow.</a:t>
            </a:r>
          </a:p>
          <a:p>
            <a:endParaRPr lang="en-US" dirty="0"/>
          </a:p>
          <a:p>
            <a:r>
              <a:rPr lang="en-US" dirty="0"/>
              <a:t>* 0.1*70+(1-0.1)*71 = 70.9</a:t>
            </a:r>
          </a:p>
          <a:p>
            <a:r>
              <a:rPr lang="en-US" dirty="0"/>
              <a:t>* 0.1*69+(1-0.1)*70.9 = 70.71</a:t>
            </a:r>
          </a:p>
          <a:p>
            <a:r>
              <a:rPr lang="en-US" dirty="0"/>
              <a:t>* SSE = 208.94.</a:t>
            </a:r>
          </a:p>
          <a:p>
            <a:r>
              <a:rPr lang="en-US" dirty="0"/>
              <a:t>* MSE = SSE/11 = 19.0</a:t>
            </a:r>
          </a:p>
        </p:txBody>
      </p:sp>
    </p:spTree>
    <p:extLst>
      <p:ext uri="{BB962C8B-B14F-4D97-AF65-F5344CB8AC3E}">
        <p14:creationId xmlns:p14="http://schemas.microsoft.com/office/powerpoint/2010/main" val="3095197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Can we do better?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2000" dirty="0"/>
              <a:t>The MSE was again calculated for α=0.5 and turned out to be 16.29, so in this case we would prefer an α of 0.5. We can repeat this trial-and-error process until we find the best MSE. We could also try Marquardt procedure to find the minimum MSE.</a:t>
            </a:r>
          </a:p>
        </p:txBody>
      </p:sp>
      <p:pic>
        <p:nvPicPr>
          <p:cNvPr id="5" name="Picture 4">
            <a:extLst>
              <a:ext uri="{FF2B5EF4-FFF2-40B4-BE49-F238E27FC236}">
                <a16:creationId xmlns:a16="http://schemas.microsoft.com/office/drawing/2014/main" id="{0AB830C6-55B9-42D2-8E8D-3B6657D09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2819400"/>
            <a:ext cx="3867150" cy="3683000"/>
          </a:xfrm>
          <a:prstGeom prst="rect">
            <a:avLst/>
          </a:prstGeom>
        </p:spPr>
      </p:pic>
    </p:spTree>
    <p:extLst>
      <p:ext uri="{BB962C8B-B14F-4D97-AF65-F5344CB8AC3E}">
        <p14:creationId xmlns:p14="http://schemas.microsoft.com/office/powerpoint/2010/main" val="2346673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Forecasting with Single Exponential Smoothing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sz="2000" dirty="0"/>
              <a:t>Our smoothing formula is:</a:t>
            </a:r>
          </a:p>
          <a:p>
            <a:r>
              <a:rPr lang="en-US" sz="2000" dirty="0"/>
              <a:t>S_t+1=α*</a:t>
            </a:r>
            <a:r>
              <a:rPr lang="en-US" sz="2000" dirty="0" err="1"/>
              <a:t>y_t</a:t>
            </a:r>
            <a:r>
              <a:rPr lang="en-US" sz="2000" dirty="0"/>
              <a:t>+(1−α)*</a:t>
            </a:r>
            <a:r>
              <a:rPr lang="en-US" sz="2000" dirty="0" err="1"/>
              <a:t>S_t</a:t>
            </a:r>
            <a:r>
              <a:rPr lang="en-US" sz="2000" dirty="0"/>
              <a:t>,</a:t>
            </a:r>
          </a:p>
          <a:p>
            <a:r>
              <a:rPr lang="en-US" sz="2000" dirty="0"/>
              <a:t>where **0&lt;α≤1** and **t&gt;0**</a:t>
            </a:r>
          </a:p>
          <a:p>
            <a:endParaRPr lang="en-US" sz="2000" dirty="0"/>
          </a:p>
          <a:p>
            <a:r>
              <a:rPr lang="en-US" sz="2000" dirty="0"/>
              <a:t>It can be rewritten as:</a:t>
            </a:r>
          </a:p>
          <a:p>
            <a:r>
              <a:rPr lang="en-US" sz="2000" dirty="0"/>
              <a:t>S_t+1=</a:t>
            </a:r>
            <a:r>
              <a:rPr lang="en-US" sz="2000" dirty="0" err="1"/>
              <a:t>S_t</a:t>
            </a:r>
            <a:r>
              <a:rPr lang="en-US" sz="2000" dirty="0"/>
              <a:t>+αϵ_t**</a:t>
            </a:r>
          </a:p>
          <a:p>
            <a:r>
              <a:rPr lang="en-US" sz="2000" dirty="0"/>
              <a:t>where **ϵ_t** is the forecast error (actual - forecast) for period t</a:t>
            </a:r>
          </a:p>
          <a:p>
            <a:endParaRPr lang="en-US" sz="2000" dirty="0"/>
          </a:p>
          <a:p>
            <a:r>
              <a:rPr lang="en-US" sz="2000" dirty="0"/>
              <a:t>So basically, the new forecast is the old one plus an adjustment for the error that occurred in the last forecast.</a:t>
            </a:r>
          </a:p>
          <a:p>
            <a:r>
              <a:rPr lang="en-US" sz="2000" dirty="0"/>
              <a:t>In case you wish to forecast data where no actual observations are available then you use **</a:t>
            </a:r>
            <a:r>
              <a:rPr lang="en-US" sz="2000" dirty="0" err="1"/>
              <a:t>y_origin</a:t>
            </a:r>
            <a:r>
              <a:rPr lang="en-US" sz="2000" dirty="0"/>
              <a:t>** which stays constant. This is called bootstrapping.</a:t>
            </a:r>
          </a:p>
          <a:p>
            <a:r>
              <a:rPr lang="en-US" sz="2000" dirty="0"/>
              <a:t>Single Exponential Smoothing is not very good when there is a trend. The single coefficient **α** is not enough.</a:t>
            </a:r>
          </a:p>
        </p:txBody>
      </p:sp>
    </p:spTree>
    <p:extLst>
      <p:ext uri="{BB962C8B-B14F-4D97-AF65-F5344CB8AC3E}">
        <p14:creationId xmlns:p14="http://schemas.microsoft.com/office/powerpoint/2010/main" val="3676050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Stationary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sz="2000" dirty="0"/>
              <a:t>Before we move onto the modeling, let's quickly touch on time series data.</a:t>
            </a:r>
          </a:p>
          <a:p>
            <a:r>
              <a:rPr lang="en-US" sz="2000" dirty="0"/>
              <a:t>A common assumption in many time series techniques is that the data are stationary. A stationary process has the property that the mean, variance and autocorrelation structure do not change over time. This means, a flat looking series, without trend, constant variance over time, a constant autocorrelation structure over time and no periodic fluctuations (seasonality). A </a:t>
            </a:r>
            <a:r>
              <a:rPr lang="en-US" sz="2000" dirty="0" err="1"/>
              <a:t>stationarized</a:t>
            </a:r>
            <a:r>
              <a:rPr lang="en-US" sz="2000" dirty="0"/>
              <a:t> series is relatively easy to predict: you simply predict that its statistical properties will be the same in the future as they have been in the past!</a:t>
            </a:r>
          </a:p>
          <a:p>
            <a:endParaRPr lang="en-US" sz="2000" dirty="0"/>
          </a:p>
          <a:p>
            <a:r>
              <a:rPr lang="en-US" sz="2000" dirty="0"/>
              <a:t>If the time series is not stationary, we can often transform it to stationarity with one of the following techniques.</a:t>
            </a:r>
          </a:p>
          <a:p>
            <a:r>
              <a:rPr lang="en-US" sz="2000" dirty="0"/>
              <a:t>* We can difference the data. That is, given the series </a:t>
            </a:r>
            <a:r>
              <a:rPr lang="en-US" sz="2000" dirty="0" err="1"/>
              <a:t>Z_t</a:t>
            </a:r>
            <a:r>
              <a:rPr lang="en-US" sz="2000" dirty="0"/>
              <a:t>, we create the new series where </a:t>
            </a:r>
            <a:r>
              <a:rPr lang="en-US" sz="2000" dirty="0" err="1"/>
              <a:t>Y_i</a:t>
            </a:r>
            <a:r>
              <a:rPr lang="en-US" sz="2000" dirty="0"/>
              <a:t> = </a:t>
            </a:r>
            <a:r>
              <a:rPr lang="en-US" sz="2000" dirty="0" err="1"/>
              <a:t>Z_i</a:t>
            </a:r>
            <a:r>
              <a:rPr lang="en-US" sz="2000" dirty="0"/>
              <a:t> - Z_i-1. The differenced data will contain one less point than the original data. Usually this is sufficient.</a:t>
            </a:r>
          </a:p>
          <a:p>
            <a:r>
              <a:rPr lang="en-US" sz="2000" dirty="0"/>
              <a:t>* For non-constant variance, taking the logarithm or square root of the series may stabilize the variance. </a:t>
            </a:r>
          </a:p>
          <a:p>
            <a:r>
              <a:rPr lang="en-US" sz="2000" dirty="0"/>
              <a:t>* If the data contain a trend, we can fit some type of curve to the data and then model the residuals from that fit.</a:t>
            </a:r>
          </a:p>
        </p:txBody>
      </p:sp>
    </p:spTree>
    <p:extLst>
      <p:ext uri="{BB962C8B-B14F-4D97-AF65-F5344CB8AC3E}">
        <p14:creationId xmlns:p14="http://schemas.microsoft.com/office/powerpoint/2010/main" val="670403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Example of Stationarity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following plot indicates a rising trend in the data.</a:t>
            </a:r>
          </a:p>
        </p:txBody>
      </p:sp>
      <p:pic>
        <p:nvPicPr>
          <p:cNvPr id="5" name="Picture 4">
            <a:extLst>
              <a:ext uri="{FF2B5EF4-FFF2-40B4-BE49-F238E27FC236}">
                <a16:creationId xmlns:a16="http://schemas.microsoft.com/office/drawing/2014/main" id="{CD1BE500-55FB-4A12-87C1-8E10C6C4A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86000"/>
            <a:ext cx="5486400" cy="4102590"/>
          </a:xfrm>
          <a:prstGeom prst="rect">
            <a:avLst/>
          </a:prstGeom>
        </p:spPr>
      </p:pic>
    </p:spTree>
    <p:extLst>
      <p:ext uri="{BB962C8B-B14F-4D97-AF65-F5344CB8AC3E}">
        <p14:creationId xmlns:p14="http://schemas.microsoft.com/office/powerpoint/2010/main" val="1579072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Example of Stationarity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Simple linear fit removes the upward trend.</a:t>
            </a:r>
          </a:p>
        </p:txBody>
      </p:sp>
      <p:pic>
        <p:nvPicPr>
          <p:cNvPr id="6" name="Picture 5">
            <a:extLst>
              <a:ext uri="{FF2B5EF4-FFF2-40B4-BE49-F238E27FC236}">
                <a16:creationId xmlns:a16="http://schemas.microsoft.com/office/drawing/2014/main" id="{6F1BBDBA-6035-4CD8-84C1-B38B2A6B9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14600"/>
            <a:ext cx="5145499" cy="3832404"/>
          </a:xfrm>
          <a:prstGeom prst="rect">
            <a:avLst/>
          </a:prstGeom>
        </p:spPr>
      </p:pic>
    </p:spTree>
    <p:extLst>
      <p:ext uri="{BB962C8B-B14F-4D97-AF65-F5344CB8AC3E}">
        <p14:creationId xmlns:p14="http://schemas.microsoft.com/office/powerpoint/2010/main" val="965257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Example of Stationarity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This plot contains the residuals from a linear fit to the original data. After removing the linear trend, the data has a constant location and variance, although the pattern of the residuals shows that the data depart from the model in a systematic way.</a:t>
            </a:r>
          </a:p>
          <a:p>
            <a:endParaRPr lang="en-US" dirty="0"/>
          </a:p>
          <a:p>
            <a:r>
              <a:rPr lang="en-US" dirty="0"/>
              <a:t>We can also use Augmented </a:t>
            </a:r>
            <a:r>
              <a:rPr lang="en-US" dirty="0" err="1"/>
              <a:t>Dickey_Fuller</a:t>
            </a:r>
            <a:r>
              <a:rPr lang="en-US" dirty="0"/>
              <a:t> Test (**</a:t>
            </a:r>
            <a:r>
              <a:rPr lang="en-US" dirty="0" err="1"/>
              <a:t>adf.test</a:t>
            </a:r>
            <a:r>
              <a:rPr lang="en-US" dirty="0"/>
              <a:t>()** from **</a:t>
            </a:r>
            <a:r>
              <a:rPr lang="en-US" dirty="0" err="1"/>
              <a:t>tseries</a:t>
            </a:r>
            <a:r>
              <a:rPr lang="en-US" dirty="0"/>
              <a:t>** library) to test whether time series is stationary or not. If the p-value is below 0.05, the time series is considered to be stationary. </a:t>
            </a:r>
          </a:p>
          <a:p>
            <a:endParaRPr lang="en-US" dirty="0"/>
          </a:p>
        </p:txBody>
      </p:sp>
    </p:spTree>
    <p:extLst>
      <p:ext uri="{BB962C8B-B14F-4D97-AF65-F5344CB8AC3E}">
        <p14:creationId xmlns:p14="http://schemas.microsoft.com/office/powerpoint/2010/main" val="1818351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Comparison Between Models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Before we discuss the following three models for time series analysis, just a quick reminder:</a:t>
            </a:r>
          </a:p>
        </p:txBody>
      </p:sp>
      <p:pic>
        <p:nvPicPr>
          <p:cNvPr id="5" name="Picture 4">
            <a:extLst>
              <a:ext uri="{FF2B5EF4-FFF2-40B4-BE49-F238E27FC236}">
                <a16:creationId xmlns:a16="http://schemas.microsoft.com/office/drawing/2014/main" id="{36CB7EF6-6F5A-48D3-AD3A-165EC108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6477000" cy="3643313"/>
          </a:xfrm>
          <a:prstGeom prst="rect">
            <a:avLst/>
          </a:prstGeom>
        </p:spPr>
      </p:pic>
    </p:spTree>
    <p:extLst>
      <p:ext uri="{BB962C8B-B14F-4D97-AF65-F5344CB8AC3E}">
        <p14:creationId xmlns:p14="http://schemas.microsoft.com/office/powerpoint/2010/main" val="407689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Course Tracker</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dirty="0">
                <a:latin typeface="Arial" panose="020B0604020202020204" pitchFamily="34" charset="0"/>
                <a:cs typeface="Arial" panose="020B0604020202020204" pitchFamily="34" charset="0"/>
              </a:rPr>
              <a:t>Descriptive statistics in R (Week 1)</a:t>
            </a:r>
          </a:p>
          <a:p>
            <a:r>
              <a:rPr lang="en-US" dirty="0">
                <a:latin typeface="Arial" panose="020B0604020202020204" pitchFamily="34" charset="0"/>
                <a:cs typeface="Arial" panose="020B0604020202020204" pitchFamily="34" charset="0"/>
              </a:rPr>
              <a:t>Graphical representation of data in R (Week 1)</a:t>
            </a:r>
          </a:p>
          <a:p>
            <a:r>
              <a:rPr lang="en-US" dirty="0">
                <a:latin typeface="Arial" panose="020B0604020202020204" pitchFamily="34" charset="0"/>
                <a:cs typeface="Arial" panose="020B0604020202020204" pitchFamily="34" charset="0"/>
              </a:rPr>
              <a:t>Inferential statistics in R (Week 2)</a:t>
            </a:r>
          </a:p>
          <a:p>
            <a:r>
              <a:rPr lang="en-US" dirty="0">
                <a:latin typeface="Arial" panose="020B0604020202020204" pitchFamily="34" charset="0"/>
                <a:cs typeface="Arial" panose="020B0604020202020204" pitchFamily="34" charset="0"/>
              </a:rPr>
              <a:t>Hypothesis testing (Week 2)</a:t>
            </a:r>
          </a:p>
          <a:p>
            <a:r>
              <a:rPr lang="en-US" dirty="0">
                <a:latin typeface="Arial" panose="020B0604020202020204" pitchFamily="34" charset="0"/>
                <a:cs typeface="Arial" panose="020B0604020202020204" pitchFamily="34" charset="0"/>
              </a:rPr>
              <a:t>Regression Analysis (Week 2)</a:t>
            </a:r>
          </a:p>
          <a:p>
            <a:r>
              <a:rPr lang="en-US" dirty="0">
                <a:latin typeface="Arial" panose="020B0604020202020204" pitchFamily="34" charset="0"/>
                <a:cs typeface="Arial" panose="020B0604020202020204" pitchFamily="34" charset="0"/>
              </a:rPr>
              <a:t>Regularization and Lasso Modeling (Week 3)</a:t>
            </a:r>
          </a:p>
          <a:p>
            <a:r>
              <a:rPr lang="en-US" dirty="0">
                <a:latin typeface="Arial" panose="020B0604020202020204" pitchFamily="34" charset="0"/>
                <a:cs typeface="Arial" panose="020B0604020202020204" pitchFamily="34" charset="0"/>
              </a:rPr>
              <a:t>Data Mining (Week 4)</a:t>
            </a:r>
          </a:p>
          <a:p>
            <a:r>
              <a:rPr lang="en-US" dirty="0">
                <a:latin typeface="Arial" panose="020B0604020202020204" pitchFamily="34" charset="0"/>
                <a:cs typeface="Arial" panose="020B0604020202020204" pitchFamily="34" charset="0"/>
              </a:rPr>
              <a:t>Clustering and Classification (Week 4)</a:t>
            </a:r>
          </a:p>
          <a:p>
            <a:r>
              <a:rPr lang="en-US" b="1" dirty="0">
                <a:latin typeface="Arial" panose="020B0604020202020204" pitchFamily="34" charset="0"/>
                <a:cs typeface="Arial" panose="020B0604020202020204" pitchFamily="34" charset="0"/>
              </a:rPr>
              <a:t>Time Series Forecasting (TODAY)</a:t>
            </a:r>
          </a:p>
          <a:p>
            <a:r>
              <a:rPr lang="en-US" dirty="0">
                <a:latin typeface="Arial" panose="020B0604020202020204" pitchFamily="34" charset="0"/>
                <a:cs typeface="Arial" panose="020B0604020202020204" pitchFamily="34" charset="0"/>
              </a:rPr>
              <a:t>Bringing it all together – Group Project (Week 6)</a:t>
            </a:r>
          </a:p>
        </p:txBody>
      </p:sp>
    </p:spTree>
    <p:extLst>
      <p:ext uri="{BB962C8B-B14F-4D97-AF65-F5344CB8AC3E}">
        <p14:creationId xmlns:p14="http://schemas.microsoft.com/office/powerpoint/2010/main" val="2574943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Linear Time-Series Forecasting Model</a:t>
            </a:r>
          </a:p>
        </p:txBody>
      </p:sp>
      <p:pic>
        <p:nvPicPr>
          <p:cNvPr id="5" name="Content Placeholder 4">
            <a:extLst>
              <a:ext uri="{FF2B5EF4-FFF2-40B4-BE49-F238E27FC236}">
                <a16:creationId xmlns:a16="http://schemas.microsoft.com/office/drawing/2014/main" id="{9111CF84-0462-41C2-83E8-33F059EA4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2805200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Linear Time-Series Forecasting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This model is used when forecasting a trend where the relationship between response variable (Y) and the predictor variable (X) is a linear function. Usually X gets coded into numbers to make the prediction easier but this is not required.</a:t>
            </a:r>
          </a:p>
          <a:p>
            <a:endParaRPr lang="en-US" dirty="0"/>
          </a:p>
        </p:txBody>
      </p:sp>
      <p:pic>
        <p:nvPicPr>
          <p:cNvPr id="5" name="Picture 4">
            <a:extLst>
              <a:ext uri="{FF2B5EF4-FFF2-40B4-BE49-F238E27FC236}">
                <a16:creationId xmlns:a16="http://schemas.microsoft.com/office/drawing/2014/main" id="{81B62397-0244-4242-B3BF-587F66224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845" y="3066318"/>
            <a:ext cx="2828310" cy="725364"/>
          </a:xfrm>
          <a:prstGeom prst="rect">
            <a:avLst/>
          </a:prstGeom>
        </p:spPr>
      </p:pic>
      <p:pic>
        <p:nvPicPr>
          <p:cNvPr id="7" name="Picture 6">
            <a:extLst>
              <a:ext uri="{FF2B5EF4-FFF2-40B4-BE49-F238E27FC236}">
                <a16:creationId xmlns:a16="http://schemas.microsoft.com/office/drawing/2014/main" id="{BA143134-EA4F-4F1F-B389-898BDDFCF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968904"/>
            <a:ext cx="4131846" cy="2688783"/>
          </a:xfrm>
          <a:prstGeom prst="rect">
            <a:avLst/>
          </a:prstGeom>
        </p:spPr>
      </p:pic>
    </p:spTree>
    <p:extLst>
      <p:ext uri="{BB962C8B-B14F-4D97-AF65-F5344CB8AC3E}">
        <p14:creationId xmlns:p14="http://schemas.microsoft.com/office/powerpoint/2010/main" val="1097786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0329"/>
          </a:xfrm>
        </p:spPr>
        <p:txBody>
          <a:bodyPr/>
          <a:lstStyle/>
          <a:p>
            <a:r>
              <a:rPr lang="en-US" dirty="0"/>
              <a:t>Linear Time-Series Forecasting Model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First step is to plot the data using linear trend analysis. The software will use the earlier mentioned equation to get for following:</a:t>
            </a:r>
          </a:p>
          <a:p>
            <a:r>
              <a:rPr lang="en-US" dirty="0" err="1"/>
              <a:t>Yt</a:t>
            </a:r>
            <a:r>
              <a:rPr lang="en-US" dirty="0"/>
              <a:t> = 71.43 + (15.1 x t)</a:t>
            </a:r>
          </a:p>
          <a:p>
            <a:endParaRPr lang="en-US" dirty="0"/>
          </a:p>
        </p:txBody>
      </p:sp>
      <p:pic>
        <p:nvPicPr>
          <p:cNvPr id="6" name="Picture 5">
            <a:extLst>
              <a:ext uri="{FF2B5EF4-FFF2-40B4-BE49-F238E27FC236}">
                <a16:creationId xmlns:a16="http://schemas.microsoft.com/office/drawing/2014/main" id="{DF0B0F4D-6907-4781-8BF7-603980D25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5" y="3524250"/>
            <a:ext cx="7181850" cy="2647950"/>
          </a:xfrm>
          <a:prstGeom prst="rect">
            <a:avLst/>
          </a:prstGeom>
        </p:spPr>
      </p:pic>
    </p:spTree>
    <p:extLst>
      <p:ext uri="{BB962C8B-B14F-4D97-AF65-F5344CB8AC3E}">
        <p14:creationId xmlns:p14="http://schemas.microsoft.com/office/powerpoint/2010/main" val="2519571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0329"/>
          </a:xfrm>
        </p:spPr>
        <p:txBody>
          <a:bodyPr/>
          <a:lstStyle/>
          <a:p>
            <a:r>
              <a:rPr lang="en-US" dirty="0"/>
              <a:t>Linear Time-Series Forecasting Model Example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But how did we get the constants? It's a simple linear regression by plugging in the volume for Y and 1,2,3,..n for X and solving for the constants.</a:t>
            </a:r>
          </a:p>
          <a:p>
            <a:endParaRPr lang="en-US" dirty="0"/>
          </a:p>
        </p:txBody>
      </p:sp>
      <p:pic>
        <p:nvPicPr>
          <p:cNvPr id="7" name="Picture 6">
            <a:extLst>
              <a:ext uri="{FF2B5EF4-FFF2-40B4-BE49-F238E27FC236}">
                <a16:creationId xmlns:a16="http://schemas.microsoft.com/office/drawing/2014/main" id="{45A26E33-6F8F-438F-8295-A3C7F2E0F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75" y="2990850"/>
            <a:ext cx="5734050" cy="3486150"/>
          </a:xfrm>
          <a:prstGeom prst="rect">
            <a:avLst/>
          </a:prstGeom>
        </p:spPr>
      </p:pic>
    </p:spTree>
    <p:extLst>
      <p:ext uri="{BB962C8B-B14F-4D97-AF65-F5344CB8AC3E}">
        <p14:creationId xmlns:p14="http://schemas.microsoft.com/office/powerpoint/2010/main" val="3687833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Forecast Accuracy Measures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These measures are used to determine how well the trend will accurately predict the future volume.</a:t>
            </a:r>
          </a:p>
          <a:p>
            <a:r>
              <a:rPr lang="en-US" dirty="0"/>
              <a:t>* MAD - mean absolute deviation, which is the average of the absolute deviations. </a:t>
            </a:r>
          </a:p>
        </p:txBody>
      </p:sp>
      <p:pic>
        <p:nvPicPr>
          <p:cNvPr id="5" name="Picture 4">
            <a:extLst>
              <a:ext uri="{FF2B5EF4-FFF2-40B4-BE49-F238E27FC236}">
                <a16:creationId xmlns:a16="http://schemas.microsoft.com/office/drawing/2014/main" id="{CD8A7778-320F-4215-B206-FD1AF457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7600"/>
            <a:ext cx="6043613" cy="2937978"/>
          </a:xfrm>
          <a:prstGeom prst="rect">
            <a:avLst/>
          </a:prstGeom>
        </p:spPr>
      </p:pic>
    </p:spTree>
    <p:extLst>
      <p:ext uri="{BB962C8B-B14F-4D97-AF65-F5344CB8AC3E}">
        <p14:creationId xmlns:p14="http://schemas.microsoft.com/office/powerpoint/2010/main" val="180918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Forecast Accuracy Measures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 MSD - mean square deviation. It is very similar to MAD, but instead of summing the absolute deviations, this measure sums up the squared deviations and gets the mean.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MSD is more preferred than MAD.</a:t>
            </a:r>
          </a:p>
        </p:txBody>
      </p:sp>
      <p:pic>
        <p:nvPicPr>
          <p:cNvPr id="6" name="Picture 5">
            <a:extLst>
              <a:ext uri="{FF2B5EF4-FFF2-40B4-BE49-F238E27FC236}">
                <a16:creationId xmlns:a16="http://schemas.microsoft.com/office/drawing/2014/main" id="{63993F53-DA4C-4ECA-B9A7-4FB53FB96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895600"/>
            <a:ext cx="6477000" cy="3204048"/>
          </a:xfrm>
          <a:prstGeom prst="rect">
            <a:avLst/>
          </a:prstGeom>
        </p:spPr>
      </p:pic>
    </p:spTree>
    <p:extLst>
      <p:ext uri="{BB962C8B-B14F-4D97-AF65-F5344CB8AC3E}">
        <p14:creationId xmlns:p14="http://schemas.microsoft.com/office/powerpoint/2010/main" val="3469996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Quadratic Time Series Model</a:t>
            </a:r>
          </a:p>
        </p:txBody>
      </p:sp>
      <p:pic>
        <p:nvPicPr>
          <p:cNvPr id="5" name="Content Placeholder 4">
            <a:extLst>
              <a:ext uri="{FF2B5EF4-FFF2-40B4-BE49-F238E27FC236}">
                <a16:creationId xmlns:a16="http://schemas.microsoft.com/office/drawing/2014/main" id="{0A764192-06E4-4D51-8215-718B1A29E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23335"/>
            <a:ext cx="8229600" cy="4576604"/>
          </a:xfrm>
        </p:spPr>
      </p:pic>
    </p:spTree>
    <p:extLst>
      <p:ext uri="{BB962C8B-B14F-4D97-AF65-F5344CB8AC3E}">
        <p14:creationId xmlns:p14="http://schemas.microsoft.com/office/powerpoint/2010/main" val="2582252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Quadratic Time Series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you assume that the trend in the data is quadratic and not linear (meaning in this example the volume is increasing at a faster rate than it would with linear proportion) then we can use quadratic trend analysis.</a:t>
            </a:r>
          </a:p>
          <a:p>
            <a:endParaRPr lang="en-US" dirty="0"/>
          </a:p>
        </p:txBody>
      </p:sp>
      <p:pic>
        <p:nvPicPr>
          <p:cNvPr id="5" name="Picture 4">
            <a:extLst>
              <a:ext uri="{FF2B5EF4-FFF2-40B4-BE49-F238E27FC236}">
                <a16:creationId xmlns:a16="http://schemas.microsoft.com/office/drawing/2014/main" id="{F7411649-2788-4F0C-9374-DA564731B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481" y="3041936"/>
            <a:ext cx="4279038" cy="774128"/>
          </a:xfrm>
          <a:prstGeom prst="rect">
            <a:avLst/>
          </a:prstGeom>
        </p:spPr>
      </p:pic>
      <p:pic>
        <p:nvPicPr>
          <p:cNvPr id="7" name="Picture 6">
            <a:extLst>
              <a:ext uri="{FF2B5EF4-FFF2-40B4-BE49-F238E27FC236}">
                <a16:creationId xmlns:a16="http://schemas.microsoft.com/office/drawing/2014/main" id="{0B7736CF-8035-46FD-A63F-C8078462EB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2236" y="3880012"/>
            <a:ext cx="4559527" cy="2825067"/>
          </a:xfrm>
          <a:prstGeom prst="rect">
            <a:avLst/>
          </a:prstGeom>
        </p:spPr>
      </p:pic>
    </p:spTree>
    <p:extLst>
      <p:ext uri="{BB962C8B-B14F-4D97-AF65-F5344CB8AC3E}">
        <p14:creationId xmlns:p14="http://schemas.microsoft.com/office/powerpoint/2010/main" val="406789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Quadratic Time Series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equation used with the quadratic trend is **</a:t>
            </a:r>
            <a:r>
              <a:rPr lang="en-US" dirty="0" err="1"/>
              <a:t>Yt</a:t>
            </a:r>
            <a:r>
              <a:rPr lang="en-US" dirty="0"/>
              <a:t> = 101.61 – (3.04 x t) + (2.012 x t2)**, Once again, this equation is reached through regression analysis. To find these constants, we need to use t^2. We would use the same MAD and MSD to check the model accuracy. </a:t>
            </a:r>
          </a:p>
          <a:p>
            <a:endParaRPr lang="en-US" dirty="0"/>
          </a:p>
        </p:txBody>
      </p:sp>
      <p:pic>
        <p:nvPicPr>
          <p:cNvPr id="6" name="Picture 5">
            <a:extLst>
              <a:ext uri="{FF2B5EF4-FFF2-40B4-BE49-F238E27FC236}">
                <a16:creationId xmlns:a16="http://schemas.microsoft.com/office/drawing/2014/main" id="{5DDFF709-7764-4B04-B439-673EFE5C9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733800"/>
            <a:ext cx="7162800" cy="2714625"/>
          </a:xfrm>
          <a:prstGeom prst="rect">
            <a:avLst/>
          </a:prstGeom>
        </p:spPr>
      </p:pic>
    </p:spTree>
    <p:extLst>
      <p:ext uri="{BB962C8B-B14F-4D97-AF65-F5344CB8AC3E}">
        <p14:creationId xmlns:p14="http://schemas.microsoft.com/office/powerpoint/2010/main" val="744451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Exponential Model</a:t>
            </a:r>
          </a:p>
        </p:txBody>
      </p:sp>
      <p:pic>
        <p:nvPicPr>
          <p:cNvPr id="7" name="Content Placeholder 6">
            <a:extLst>
              <a:ext uri="{FF2B5EF4-FFF2-40B4-BE49-F238E27FC236}">
                <a16:creationId xmlns:a16="http://schemas.microsoft.com/office/drawing/2014/main" id="{F6E5A0FE-2B05-4388-927E-625C76274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2595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1</a:t>
            </a:r>
            <a:br>
              <a:rPr lang="en-US" sz="4000" dirty="0"/>
            </a:br>
            <a:endParaRPr lang="en-US" sz="4000" dirty="0"/>
          </a:p>
        </p:txBody>
      </p:sp>
    </p:spTree>
    <p:extLst>
      <p:ext uri="{BB962C8B-B14F-4D97-AF65-F5344CB8AC3E}">
        <p14:creationId xmlns:p14="http://schemas.microsoft.com/office/powerpoint/2010/main" val="80868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Introduction to Exponential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Used for forecasting, this model assumes that the relationship between the Y and X is an exponential function. Aka, series increases (decreases) at increasing (decreasing) rate.</a:t>
            </a:r>
          </a:p>
        </p:txBody>
      </p:sp>
      <p:pic>
        <p:nvPicPr>
          <p:cNvPr id="5" name="Picture 4">
            <a:extLst>
              <a:ext uri="{FF2B5EF4-FFF2-40B4-BE49-F238E27FC236}">
                <a16:creationId xmlns:a16="http://schemas.microsoft.com/office/drawing/2014/main" id="{E9D83D2C-5AE1-4701-999F-B0C607902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903" y="3081556"/>
            <a:ext cx="2310193" cy="694887"/>
          </a:xfrm>
          <a:prstGeom prst="rect">
            <a:avLst/>
          </a:prstGeom>
        </p:spPr>
      </p:pic>
      <p:pic>
        <p:nvPicPr>
          <p:cNvPr id="7" name="Picture 6">
            <a:extLst>
              <a:ext uri="{FF2B5EF4-FFF2-40B4-BE49-F238E27FC236}">
                <a16:creationId xmlns:a16="http://schemas.microsoft.com/office/drawing/2014/main" id="{2BF6BEBE-D15F-47CF-BD47-D0DFC9077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945044"/>
            <a:ext cx="4848225" cy="2695002"/>
          </a:xfrm>
          <a:prstGeom prst="rect">
            <a:avLst/>
          </a:prstGeom>
        </p:spPr>
      </p:pic>
    </p:spTree>
    <p:extLst>
      <p:ext uri="{BB962C8B-B14F-4D97-AF65-F5344CB8AC3E}">
        <p14:creationId xmlns:p14="http://schemas.microsoft.com/office/powerpoint/2010/main" val="321642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Autoregressive Integrated Moving Average (ARIMA) Model</a:t>
            </a:r>
          </a:p>
        </p:txBody>
      </p:sp>
      <p:pic>
        <p:nvPicPr>
          <p:cNvPr id="6" name="Content Placeholder 5">
            <a:extLst>
              <a:ext uri="{FF2B5EF4-FFF2-40B4-BE49-F238E27FC236}">
                <a16:creationId xmlns:a16="http://schemas.microsoft.com/office/drawing/2014/main" id="{0FBB703B-B30D-4A9B-B0A9-59445CB58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3099918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ARIMA is the Integrated (non-stationary data differenced into stationary) version of ARMA model. </a:t>
            </a:r>
          </a:p>
          <a:p>
            <a:endParaRPr lang="en-US" dirty="0"/>
          </a:p>
          <a:p>
            <a:r>
              <a:rPr lang="en-US" dirty="0"/>
              <a:t>AR model is simply a linear regression of the current value of the series against one or more prior values of the series. The value of p is called the order of the AR model.</a:t>
            </a:r>
          </a:p>
          <a:p>
            <a:endParaRPr lang="en-US" dirty="0"/>
          </a:p>
          <a:p>
            <a:r>
              <a:rPr lang="en-US" dirty="0"/>
              <a:t>Another common approach for modeling time series is the moving average (MA) model. The moving average model is conceptually a linear regression of the current value of the series against the white noise or random shocks of one or more prior values of the series. The value of q is called the order of the MA model.</a:t>
            </a:r>
          </a:p>
        </p:txBody>
      </p:sp>
    </p:spTree>
    <p:extLst>
      <p:ext uri="{BB962C8B-B14F-4D97-AF65-F5344CB8AC3E}">
        <p14:creationId xmlns:p14="http://schemas.microsoft.com/office/powerpoint/2010/main" val="2388583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85000" lnSpcReduction="10000"/>
          </a:bodyPr>
          <a:lstStyle/>
          <a:p>
            <a:r>
              <a:rPr lang="en-US" dirty="0"/>
              <a:t>Generally the acronym ARIMA is used instead. The model captures a suite of different standard temporal structures in time series data. This acronym is descriptive, capturing the key aspects of the model itself:</a:t>
            </a:r>
          </a:p>
          <a:p>
            <a:endParaRPr lang="en-US" dirty="0"/>
          </a:p>
          <a:p>
            <a:r>
              <a:rPr lang="en-US" dirty="0"/>
              <a:t>* **AR (p) - </a:t>
            </a:r>
            <a:r>
              <a:rPr lang="en-US" dirty="0" err="1"/>
              <a:t>Autoregression</a:t>
            </a:r>
            <a:r>
              <a:rPr lang="en-US" dirty="0"/>
              <a:t>**. A model that uses the dependent relationship between an observation and some number of lagged observations.</a:t>
            </a:r>
          </a:p>
          <a:p>
            <a:r>
              <a:rPr lang="en-US" dirty="0"/>
              <a:t>* **I (d) - Integrated**. The use of differencing of raw observations (e.g. subtracting an observation from an observation at the previous time step) in order to make the time series stationary.</a:t>
            </a:r>
          </a:p>
          <a:p>
            <a:r>
              <a:rPr lang="en-US" dirty="0"/>
              <a:t>* **MA (q) - Moving Average**. A model that uses the dependency between an observation and a residual error from a moving average model applied to lagged observations.</a:t>
            </a:r>
          </a:p>
          <a:p>
            <a:endParaRPr lang="en-US" dirty="0"/>
          </a:p>
          <a:p>
            <a:r>
              <a:rPr lang="en-US" dirty="0"/>
              <a:t>Each of these components are explicitly specified in the model as a parameter. A standard notation is used of ARIMA(</a:t>
            </a:r>
            <a:r>
              <a:rPr lang="en-US" dirty="0" err="1"/>
              <a:t>p,d,q</a:t>
            </a:r>
            <a:r>
              <a:rPr lang="en-US" dirty="0"/>
              <a:t>) where the parameters are substituted with integer values to quickly indicate the specific ARIMA model being used.</a:t>
            </a:r>
          </a:p>
        </p:txBody>
      </p:sp>
    </p:spTree>
    <p:extLst>
      <p:ext uri="{BB962C8B-B14F-4D97-AF65-F5344CB8AC3E}">
        <p14:creationId xmlns:p14="http://schemas.microsoft.com/office/powerpoint/2010/main" val="135700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20000"/>
          </a:bodyPr>
          <a:lstStyle/>
          <a:p>
            <a:r>
              <a:rPr lang="en-US" dirty="0"/>
              <a:t>The parameters of the ARIMA model are defined as follows:</a:t>
            </a:r>
          </a:p>
          <a:p>
            <a:endParaRPr lang="en-US" dirty="0"/>
          </a:p>
          <a:p>
            <a:r>
              <a:rPr lang="en-US" dirty="0"/>
              <a:t>* **p**: The number of lag observations included in the model, also called the lag order.</a:t>
            </a:r>
          </a:p>
          <a:p>
            <a:r>
              <a:rPr lang="en-US" dirty="0"/>
              <a:t>* **d**: The number of times that the raw observations are differenced, also called the degree of differencing.</a:t>
            </a:r>
          </a:p>
          <a:p>
            <a:r>
              <a:rPr lang="en-US" dirty="0"/>
              <a:t>* **q**: The size of the moving average window, also called the order of moving average.</a:t>
            </a:r>
          </a:p>
          <a:p>
            <a:endParaRPr lang="en-US" dirty="0"/>
          </a:p>
          <a:p>
            <a:r>
              <a:rPr lang="en-US" dirty="0"/>
              <a:t>A value of 0 can be used for a parameter, which indicates to not use that element of the model.</a:t>
            </a:r>
          </a:p>
          <a:p>
            <a:endParaRPr lang="en-US" dirty="0"/>
          </a:p>
          <a:p>
            <a:r>
              <a:rPr lang="en-US" dirty="0"/>
              <a:t>A linear regression model is constructed including the specified number and type of terms, and the data is prepared by a degree of differencing in order to make it stationary, i.e. to remove trend and seasonal structures that negatively affect the regression model.</a:t>
            </a:r>
          </a:p>
        </p:txBody>
      </p:sp>
    </p:spTree>
    <p:extLst>
      <p:ext uri="{BB962C8B-B14F-4D97-AF65-F5344CB8AC3E}">
        <p14:creationId xmlns:p14="http://schemas.microsoft.com/office/powerpoint/2010/main" val="1365842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ACF and PACF</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dirty="0"/>
              <a:t>Autocorrelation plot and the partial autocorrelation plot are used to identify the values for AR(p) and (MA)q. This is used to determine whether AR or MA terms are needed to correct any autocorrelation that remains in the differenced series.</a:t>
            </a:r>
          </a:p>
          <a:p>
            <a:endParaRPr lang="en-US" dirty="0"/>
          </a:p>
          <a:p>
            <a:r>
              <a:rPr lang="en-US" dirty="0"/>
              <a:t>ACF plot it is a bar chart of the coefficients of correlation between a time series and lags of itself. The PACF plot is a plot of the partial correlation coefficients between the series and lags of itself.</a:t>
            </a:r>
          </a:p>
          <a:p>
            <a:endParaRPr lang="en-US" dirty="0"/>
          </a:p>
          <a:p>
            <a:r>
              <a:rPr lang="en-US" dirty="0"/>
              <a:t>For an AR(1) process, the sample autocorrelation function should have an exponentially decreasing appearance. </a:t>
            </a:r>
          </a:p>
          <a:p>
            <a:endParaRPr lang="en-US" dirty="0"/>
          </a:p>
          <a:p>
            <a:r>
              <a:rPr lang="en-US" dirty="0"/>
              <a:t>The autocorrelation function of a MA(q) process becomes zero at lag q+1 and greater, so we examine the sample autocorrelation function to see where it essentially becomes zero. </a:t>
            </a:r>
          </a:p>
        </p:txBody>
      </p:sp>
    </p:spTree>
    <p:extLst>
      <p:ext uri="{BB962C8B-B14F-4D97-AF65-F5344CB8AC3E}">
        <p14:creationId xmlns:p14="http://schemas.microsoft.com/office/powerpoint/2010/main" val="1406677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Autocorrelation Table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dirty="0"/>
              <a:t>Exponential, decaying to zero **-&gt;** Autoregressive model. Use the partial autocorrelation plot to identify the order of the autoregressive model.</a:t>
            </a:r>
          </a:p>
          <a:p>
            <a:r>
              <a:rPr lang="en-US" dirty="0"/>
              <a:t>Alternating positive and negative, decaying to zero **-&gt;** Autoregressive model. Use the partial autocorrelation plot to help identify the order.</a:t>
            </a:r>
          </a:p>
          <a:p>
            <a:r>
              <a:rPr lang="en-US" dirty="0"/>
              <a:t>One or more spikes, rest are essentially zero **-&gt;**	Moving average model, order identified by where plot becomes zero.</a:t>
            </a:r>
          </a:p>
          <a:p>
            <a:r>
              <a:rPr lang="en-US" dirty="0"/>
              <a:t>Decay, starting after a few lags **-&gt;**	Mixed autoregressive and moving average model.</a:t>
            </a:r>
          </a:p>
          <a:p>
            <a:endParaRPr lang="en-US" dirty="0"/>
          </a:p>
          <a:p>
            <a:r>
              <a:rPr lang="en-US" dirty="0"/>
              <a:t>All zero or close to zero **-&gt;** Data is essentially random.</a:t>
            </a:r>
          </a:p>
          <a:p>
            <a:r>
              <a:rPr lang="en-US" dirty="0"/>
              <a:t>High values at fixed intervals **-&gt;**	Include seasonal autoregressive term.</a:t>
            </a:r>
          </a:p>
          <a:p>
            <a:r>
              <a:rPr lang="en-US" dirty="0"/>
              <a:t>No decay to zero **-&gt;**	Series is not stationary.</a:t>
            </a:r>
          </a:p>
        </p:txBody>
      </p:sp>
    </p:spTree>
    <p:extLst>
      <p:ext uri="{BB962C8B-B14F-4D97-AF65-F5344CB8AC3E}">
        <p14:creationId xmlns:p14="http://schemas.microsoft.com/office/powerpoint/2010/main" val="289232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Simple Example or 2</a:t>
            </a:r>
            <a:r>
              <a:rPr lang="en-US" baseline="30000" dirty="0"/>
              <a:t>nd</a:t>
            </a:r>
            <a:r>
              <a:rPr lang="en-US" dirty="0"/>
              <a:t> Order ARIMA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 Corporation has acquired a number of office units (in </a:t>
            </a:r>
            <a:r>
              <a:rPr lang="en-US" dirty="0" err="1"/>
              <a:t>sqft</a:t>
            </a:r>
            <a:r>
              <a:rPr lang="en-US" dirty="0"/>
              <a:t>) over the last 8 years. Develop the 2nd order Autoregressive models.</a:t>
            </a:r>
          </a:p>
          <a:p>
            <a:r>
              <a:rPr lang="en-US" dirty="0"/>
              <a:t>* First, develop the 2nd order table</a:t>
            </a:r>
          </a:p>
          <a:p>
            <a:r>
              <a:rPr lang="en-US" dirty="0"/>
              <a:t>* Then run a regression model</a:t>
            </a:r>
            <a:endParaRPr lang="en-US" b="1" dirty="0"/>
          </a:p>
        </p:txBody>
      </p:sp>
      <p:pic>
        <p:nvPicPr>
          <p:cNvPr id="5" name="Picture 4">
            <a:extLst>
              <a:ext uri="{FF2B5EF4-FFF2-40B4-BE49-F238E27FC236}">
                <a16:creationId xmlns:a16="http://schemas.microsoft.com/office/drawing/2014/main" id="{49AE1825-0EA6-4CD0-A880-4242A640F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648074"/>
            <a:ext cx="3743523" cy="3209925"/>
          </a:xfrm>
          <a:prstGeom prst="rect">
            <a:avLst/>
          </a:prstGeom>
        </p:spPr>
      </p:pic>
    </p:spTree>
    <p:extLst>
      <p:ext uri="{BB962C8B-B14F-4D97-AF65-F5344CB8AC3E}">
        <p14:creationId xmlns:p14="http://schemas.microsoft.com/office/powerpoint/2010/main" val="1941250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Simple Example or 2</a:t>
            </a:r>
            <a:r>
              <a:rPr lang="en-US" baseline="30000" dirty="0"/>
              <a:t>nd</a:t>
            </a:r>
            <a:r>
              <a:rPr lang="en-US" dirty="0"/>
              <a:t> Order ARIMA</a:t>
            </a:r>
          </a:p>
        </p:txBody>
      </p:sp>
      <p:pic>
        <p:nvPicPr>
          <p:cNvPr id="6" name="Content Placeholder 5">
            <a:extLst>
              <a:ext uri="{FF2B5EF4-FFF2-40B4-BE49-F238E27FC236}">
                <a16:creationId xmlns:a16="http://schemas.microsoft.com/office/drawing/2014/main" id="{2CE7F847-E9FE-4A42-BFB2-CA3B1D72C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06725"/>
            <a:ext cx="8229600" cy="2409825"/>
          </a:xfrm>
        </p:spPr>
      </p:pic>
    </p:spTree>
    <p:extLst>
      <p:ext uri="{BB962C8B-B14F-4D97-AF65-F5344CB8AC3E}">
        <p14:creationId xmlns:p14="http://schemas.microsoft.com/office/powerpoint/2010/main" val="20178445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ARIMA Step 1 Visualize the Time Series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It is essential to analyze the trends prior to building any kind of time series model. The details we are interested in pertains to any kind of trend, seasonality or random behavior in the series.</a:t>
            </a:r>
          </a:p>
          <a:p>
            <a:endParaRPr lang="en-US" dirty="0"/>
          </a:p>
          <a:p>
            <a:r>
              <a:rPr lang="en-US" dirty="0"/>
              <a:t>&gt;&gt;&gt;</a:t>
            </a:r>
            <a:r>
              <a:rPr lang="en-US" dirty="0" err="1"/>
              <a:t>adf.test</a:t>
            </a:r>
            <a:r>
              <a:rPr lang="en-US" dirty="0"/>
              <a:t>(diff(log(</a:t>
            </a:r>
            <a:r>
              <a:rPr lang="en-US" dirty="0" err="1"/>
              <a:t>AirPassengers</a:t>
            </a:r>
            <a:r>
              <a:rPr lang="en-US" dirty="0"/>
              <a:t>)), alternative="stationary", k=0)</a:t>
            </a:r>
          </a:p>
        </p:txBody>
      </p:sp>
    </p:spTree>
    <p:extLst>
      <p:ext uri="{BB962C8B-B14F-4D97-AF65-F5344CB8AC3E}">
        <p14:creationId xmlns:p14="http://schemas.microsoft.com/office/powerpoint/2010/main" val="296767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365126"/>
            <a:ext cx="8229600" cy="646331"/>
          </a:xfrm>
        </p:spPr>
        <p:txBody>
          <a:bodyPr/>
          <a:lstStyle/>
          <a:p>
            <a:r>
              <a:rPr lang="en-US" dirty="0"/>
              <a:t>What is Time Series and Forecasting?</a:t>
            </a:r>
          </a:p>
        </p:txBody>
      </p:sp>
      <p:sp>
        <p:nvSpPr>
          <p:cNvPr id="16" name="Content Placeholder 2">
            <a:extLst>
              <a:ext uri="{FF2B5EF4-FFF2-40B4-BE49-F238E27FC236}">
                <a16:creationId xmlns:a16="http://schemas.microsoft.com/office/drawing/2014/main" id="{434362D0-BE88-472B-9D46-B8722BC7984F}"/>
              </a:ext>
            </a:extLst>
          </p:cNvPr>
          <p:cNvSpPr>
            <a:spLocks noGrp="1"/>
          </p:cNvSpPr>
          <p:nvPr>
            <p:ph idx="1"/>
          </p:nvPr>
        </p:nvSpPr>
        <p:spPr>
          <a:xfrm>
            <a:off x="457200" y="1565454"/>
            <a:ext cx="8229600" cy="5292545"/>
          </a:xfrm>
        </p:spPr>
        <p:txBody>
          <a:bodyPr>
            <a:normAutofit/>
          </a:bodyPr>
          <a:lstStyle/>
          <a:p>
            <a:endParaRPr lang="en-US" dirty="0"/>
          </a:p>
          <a:p>
            <a:r>
              <a:rPr lang="en-US"/>
              <a:t>**Definition**  </a:t>
            </a:r>
            <a:r>
              <a:rPr lang="en-US" dirty="0"/>
              <a:t>Time series is an ordered sequence of values of a variable at equally spaced time intervals. Time series analysis accounts for the fact that data points taken over time may have an internal structure (such as autocorrelation, trend or seasonal variation) that should be accounted for.</a:t>
            </a:r>
          </a:p>
          <a:p>
            <a:endParaRPr lang="en-US" dirty="0"/>
          </a:p>
          <a:p>
            <a:r>
              <a:rPr lang="en-US"/>
              <a:t>**Forecasting** </a:t>
            </a:r>
            <a:r>
              <a:rPr lang="en-US" dirty="0"/>
              <a:t>is the process of predicting a future event.</a:t>
            </a:r>
          </a:p>
        </p:txBody>
      </p:sp>
    </p:spTree>
    <p:extLst>
      <p:ext uri="{BB962C8B-B14F-4D97-AF65-F5344CB8AC3E}">
        <p14:creationId xmlns:p14="http://schemas.microsoft.com/office/powerpoint/2010/main" val="33118450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Step 1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 There is a trend component which grows the passenger year by year.</a:t>
            </a:r>
          </a:p>
          <a:p>
            <a:r>
              <a:rPr lang="en-US" dirty="0"/>
              <a:t>* There looks to be a seasonal component which has a cycle less than 12 months.</a:t>
            </a:r>
          </a:p>
          <a:p>
            <a:r>
              <a:rPr lang="en-US" dirty="0"/>
              <a:t>* The variance in the data keeps on increasing with time</a:t>
            </a:r>
          </a:p>
        </p:txBody>
      </p:sp>
      <p:pic>
        <p:nvPicPr>
          <p:cNvPr id="5" name="Picture 4">
            <a:extLst>
              <a:ext uri="{FF2B5EF4-FFF2-40B4-BE49-F238E27FC236}">
                <a16:creationId xmlns:a16="http://schemas.microsoft.com/office/drawing/2014/main" id="{23F37C60-30F2-4001-B4C4-0B0F21F8D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657600"/>
            <a:ext cx="6858000" cy="3130686"/>
          </a:xfrm>
          <a:prstGeom prst="rect">
            <a:avLst/>
          </a:prstGeom>
        </p:spPr>
      </p:pic>
    </p:spTree>
    <p:extLst>
      <p:ext uri="{BB962C8B-B14F-4D97-AF65-F5344CB8AC3E}">
        <p14:creationId xmlns:p14="http://schemas.microsoft.com/office/powerpoint/2010/main" val="29963615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Step 1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know that we need to address two issues before we test stationary series. </a:t>
            </a:r>
          </a:p>
          <a:p>
            <a:r>
              <a:rPr lang="en-US" dirty="0"/>
              <a:t>* we need to remove unequal variances. We do this using log of the series. </a:t>
            </a:r>
          </a:p>
          <a:p>
            <a:r>
              <a:rPr lang="en-US" dirty="0"/>
              <a:t>* we need to address the trend component. We do this by taking difference of the series. </a:t>
            </a:r>
          </a:p>
          <a:p>
            <a:endParaRPr lang="en-US" dirty="0"/>
          </a:p>
          <a:p>
            <a:r>
              <a:rPr lang="en-US" dirty="0"/>
              <a:t>Now, let’s move to step 2.</a:t>
            </a:r>
          </a:p>
        </p:txBody>
      </p:sp>
    </p:spTree>
    <p:extLst>
      <p:ext uri="{BB962C8B-B14F-4D97-AF65-F5344CB8AC3E}">
        <p14:creationId xmlns:p14="http://schemas.microsoft.com/office/powerpoint/2010/main" val="2245030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2: </a:t>
            </a:r>
            <a:r>
              <a:rPr lang="en-US" dirty="0" err="1"/>
              <a:t>Stationarize</a:t>
            </a:r>
            <a:r>
              <a:rPr lang="en-US" dirty="0"/>
              <a:t> the Series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Once we know the patterns, trends, cycles and seasonality , we can check if the series is stationary or not. Dickey – Fuller is one of the popular test to check the same. If the series is found to be non-stationary:</a:t>
            </a:r>
          </a:p>
          <a:p>
            <a:endParaRPr lang="en-US" dirty="0"/>
          </a:p>
          <a:p>
            <a:r>
              <a:rPr lang="en-US" dirty="0"/>
              <a:t>detrending: we simply remove the trend component from the time series</a:t>
            </a:r>
          </a:p>
          <a:p>
            <a:r>
              <a:rPr lang="en-US" dirty="0"/>
              <a:t>differencing: compute the differences between consecutive observations and model the differences instead of the actual terms.</a:t>
            </a:r>
          </a:p>
          <a:p>
            <a:r>
              <a:rPr lang="en-US" dirty="0"/>
              <a:t>seasonality: seasonality can easily be incorporated in the ARIMA model directly.</a:t>
            </a:r>
          </a:p>
        </p:txBody>
      </p:sp>
    </p:spTree>
    <p:extLst>
      <p:ext uri="{BB962C8B-B14F-4D97-AF65-F5344CB8AC3E}">
        <p14:creationId xmlns:p14="http://schemas.microsoft.com/office/powerpoint/2010/main" val="211421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2: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see that the series is stationary enough to do any kind of time series modelling.</a:t>
            </a:r>
          </a:p>
        </p:txBody>
      </p:sp>
      <p:pic>
        <p:nvPicPr>
          <p:cNvPr id="5" name="Picture 4">
            <a:extLst>
              <a:ext uri="{FF2B5EF4-FFF2-40B4-BE49-F238E27FC236}">
                <a16:creationId xmlns:a16="http://schemas.microsoft.com/office/drawing/2014/main" id="{C4A6D88F-DE79-4F83-A96F-0A926A817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10" y="2704922"/>
            <a:ext cx="7391780" cy="3467278"/>
          </a:xfrm>
          <a:prstGeom prst="rect">
            <a:avLst/>
          </a:prstGeom>
        </p:spPr>
      </p:pic>
    </p:spTree>
    <p:extLst>
      <p:ext uri="{BB962C8B-B14F-4D97-AF65-F5344CB8AC3E}">
        <p14:creationId xmlns:p14="http://schemas.microsoft.com/office/powerpoint/2010/main" val="27752327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ARIMA Step 3: Find Optimal Parameters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parameters </a:t>
            </a:r>
            <a:r>
              <a:rPr lang="en-US" dirty="0" err="1"/>
              <a:t>p,d,q</a:t>
            </a:r>
            <a:r>
              <a:rPr lang="en-US" dirty="0"/>
              <a:t> can be found using  ACF and PACF plots. If both ACF and PACF decreases gradually, it indicates that we need to make the time series stationary and introduce a value to “d” (1). Sometimes ACF and PACF will suggest that a MA model would be a better model choice and sometimes both AR and MA terms should be used in the same model.</a:t>
            </a:r>
          </a:p>
          <a:p>
            <a:endParaRPr lang="en-US" dirty="0"/>
          </a:p>
          <a:p>
            <a:r>
              <a:rPr lang="en-US" dirty="0"/>
              <a:t>&gt;&gt;&gt; </a:t>
            </a:r>
            <a:r>
              <a:rPr lang="en-US" dirty="0" err="1"/>
              <a:t>acf</a:t>
            </a:r>
            <a:r>
              <a:rPr lang="en-US" dirty="0"/>
              <a:t>(diff(log(</a:t>
            </a:r>
            <a:r>
              <a:rPr lang="en-US" dirty="0" err="1"/>
              <a:t>AirPassengers</a:t>
            </a:r>
            <a:r>
              <a:rPr lang="en-US" dirty="0"/>
              <a:t>)))</a:t>
            </a:r>
          </a:p>
          <a:p>
            <a:endParaRPr lang="en-US" dirty="0"/>
          </a:p>
          <a:p>
            <a:r>
              <a:rPr lang="en-US" dirty="0"/>
              <a:t>&gt;&gt;&gt; </a:t>
            </a:r>
            <a:r>
              <a:rPr lang="en-US" dirty="0" err="1"/>
              <a:t>pacf</a:t>
            </a:r>
            <a:r>
              <a:rPr lang="en-US" dirty="0"/>
              <a:t>(diff(log(</a:t>
            </a:r>
            <a:r>
              <a:rPr lang="en-US" dirty="0" err="1"/>
              <a:t>AirPassengers</a:t>
            </a:r>
            <a:r>
              <a:rPr lang="en-US" dirty="0"/>
              <a:t>)))</a:t>
            </a:r>
          </a:p>
        </p:txBody>
      </p:sp>
    </p:spTree>
    <p:extLst>
      <p:ext uri="{BB962C8B-B14F-4D97-AF65-F5344CB8AC3E}">
        <p14:creationId xmlns:p14="http://schemas.microsoft.com/office/powerpoint/2010/main" val="139705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Exploring ACF and PACF plots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Once we have got the stationary time series, we must answer two primary questions:</a:t>
            </a:r>
          </a:p>
          <a:p>
            <a:r>
              <a:rPr lang="en-US" dirty="0"/>
              <a:t>* Is it an AR or MA process?</a:t>
            </a:r>
          </a:p>
          <a:p>
            <a:r>
              <a:rPr lang="en-US" dirty="0"/>
              <a:t>* What order of AR or MA process do we need to use?</a:t>
            </a:r>
          </a:p>
          <a:p>
            <a:endParaRPr lang="en-US" dirty="0"/>
          </a:p>
          <a:p>
            <a:r>
              <a:rPr lang="en-US" dirty="0"/>
              <a:t>The first question can be answered using Total Correlation Chart (also known as Auto – correlation Function / ACF). ACF is a plot of total correlation between different lag functions (correlation of x(t) with x(t-1) , x(t-2) and so on).</a:t>
            </a:r>
          </a:p>
          <a:p>
            <a:endParaRPr lang="en-US" dirty="0"/>
          </a:p>
          <a:p>
            <a:r>
              <a:rPr lang="en-US" dirty="0"/>
              <a:t>For an MA series (looking at ACF), if the total correlation chart cuts off at nth lag, our lag is nth for MA series. However, if the correlation gradually goes down without a cutoff, we need have MA(0).</a:t>
            </a:r>
          </a:p>
          <a:p>
            <a:endParaRPr lang="en-US" dirty="0"/>
          </a:p>
        </p:txBody>
      </p:sp>
    </p:spTree>
    <p:extLst>
      <p:ext uri="{BB962C8B-B14F-4D97-AF65-F5344CB8AC3E}">
        <p14:creationId xmlns:p14="http://schemas.microsoft.com/office/powerpoint/2010/main" val="3353833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BB37E24-330D-439B-8A6E-87BDC211112E}"/>
              </a:ext>
            </a:extLst>
          </p:cNvPr>
          <p:cNvGraphicFramePr>
            <a:graphicFrameLocks noChangeAspect="1"/>
          </p:cNvGraphicFramePr>
          <p:nvPr>
            <p:custDataLst>
              <p:tags r:id="rId2"/>
            </p:custDataLst>
            <p:extLst>
              <p:ext uri="{D42A27DB-BD31-4B8C-83A1-F6EECF244321}">
                <p14:modId xmlns:p14="http://schemas.microsoft.com/office/powerpoint/2010/main" val="29224716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087"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1FDA1F83-9C73-4393-A770-A189AA9A3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3838" y="2495955"/>
            <a:ext cx="4311762" cy="4362044"/>
          </a:xfrm>
          <a:prstGeom prst="rect">
            <a:avLst/>
          </a:prstGeom>
        </p:spPr>
      </p:pic>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Exploring ACF and PACF plots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we had this graph for ACF, we would have MA(0). 0 denotes that the next instance is independent of the previous instances. </a:t>
            </a:r>
          </a:p>
        </p:txBody>
      </p:sp>
    </p:spTree>
    <p:extLst>
      <p:ext uri="{BB962C8B-B14F-4D97-AF65-F5344CB8AC3E}">
        <p14:creationId xmlns:p14="http://schemas.microsoft.com/office/powerpoint/2010/main" val="807820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BB37E24-330D-439B-8A6E-87BDC211112E}"/>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110" name="think-cell Slide" r:id="rId4" imgW="473" imgH="473" progId="TCLayout.ActiveDocument.1">
                  <p:embed/>
                </p:oleObj>
              </mc:Choice>
              <mc:Fallback>
                <p:oleObj name="think-cell Slide" r:id="rId4" imgW="473" imgH="473" progId="TCLayout.ActiveDocument.1">
                  <p:embed/>
                  <p:pic>
                    <p:nvPicPr>
                      <p:cNvPr id="6" name="Object 5" hidden="1">
                        <a:extLst>
                          <a:ext uri="{FF2B5EF4-FFF2-40B4-BE49-F238E27FC236}">
                            <a16:creationId xmlns:a16="http://schemas.microsoft.com/office/drawing/2014/main" id="{2BB37E24-330D-439B-8A6E-87BDC211112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Exploring ACF and PACF plots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we had this graph for PACF, we would have AR(2). 2 denotes that the next instance is solely dependent on the previous two instances.</a:t>
            </a:r>
          </a:p>
        </p:txBody>
      </p:sp>
      <p:pic>
        <p:nvPicPr>
          <p:cNvPr id="7" name="Picture 6">
            <a:extLst>
              <a:ext uri="{FF2B5EF4-FFF2-40B4-BE49-F238E27FC236}">
                <a16:creationId xmlns:a16="http://schemas.microsoft.com/office/drawing/2014/main" id="{1F4CA0C6-D675-447A-8088-211DD6F7F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7634" y="2819400"/>
            <a:ext cx="4508732" cy="3810196"/>
          </a:xfrm>
          <a:prstGeom prst="rect">
            <a:avLst/>
          </a:prstGeom>
        </p:spPr>
      </p:pic>
    </p:spTree>
    <p:extLst>
      <p:ext uri="{BB962C8B-B14F-4D97-AF65-F5344CB8AC3E}">
        <p14:creationId xmlns:p14="http://schemas.microsoft.com/office/powerpoint/2010/main" val="3626893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3: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already knew that the ‘d’ component is 1 as we need 1 difference to make the series stationary.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decay of ACF chart is very slow, which means that the population is not stationary. We now have to regress on the difference of logs rather than log directly. </a:t>
            </a:r>
          </a:p>
          <a:p>
            <a:endParaRPr lang="en-US" dirty="0"/>
          </a:p>
        </p:txBody>
      </p:sp>
      <p:pic>
        <p:nvPicPr>
          <p:cNvPr id="5" name="Picture 4">
            <a:extLst>
              <a:ext uri="{FF2B5EF4-FFF2-40B4-BE49-F238E27FC236}">
                <a16:creationId xmlns:a16="http://schemas.microsoft.com/office/drawing/2014/main" id="{A259C2F2-6386-452B-B074-56FABB50F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590800"/>
            <a:ext cx="4544347" cy="2590800"/>
          </a:xfrm>
          <a:prstGeom prst="rect">
            <a:avLst/>
          </a:prstGeom>
        </p:spPr>
      </p:pic>
    </p:spTree>
    <p:extLst>
      <p:ext uri="{BB962C8B-B14F-4D97-AF65-F5344CB8AC3E}">
        <p14:creationId xmlns:p14="http://schemas.microsoft.com/office/powerpoint/2010/main" val="37805086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3: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ACF plot cuts off after the first lag. Hence, that value of p should be 0 as the ACF is the curve getting a cut off. While value of q should be 1 or 2. We can use both and check AIC and BIC for the final values. We go </a:t>
            </a:r>
            <a:r>
              <a:rPr lang="en-US" dirty="0" err="1"/>
              <a:t>wtih</a:t>
            </a:r>
            <a:r>
              <a:rPr lang="en-US" dirty="0"/>
              <a:t> (0,1,1) as (</a:t>
            </a:r>
            <a:r>
              <a:rPr lang="en-US" dirty="0" err="1"/>
              <a:t>p,d,q</a:t>
            </a:r>
            <a:r>
              <a:rPr lang="en-US" dirty="0"/>
              <a:t>) as that comes out to be the combination with least AIC and BIC.</a:t>
            </a:r>
          </a:p>
        </p:txBody>
      </p:sp>
      <p:pic>
        <p:nvPicPr>
          <p:cNvPr id="6" name="Picture 5">
            <a:extLst>
              <a:ext uri="{FF2B5EF4-FFF2-40B4-BE49-F238E27FC236}">
                <a16:creationId xmlns:a16="http://schemas.microsoft.com/office/drawing/2014/main" id="{DE780DEC-CD30-4FD4-993F-A39BCE8E4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657600"/>
            <a:ext cx="5715000" cy="3172088"/>
          </a:xfrm>
          <a:prstGeom prst="rect">
            <a:avLst/>
          </a:prstGeom>
        </p:spPr>
      </p:pic>
    </p:spTree>
    <p:extLst>
      <p:ext uri="{BB962C8B-B14F-4D97-AF65-F5344CB8AC3E}">
        <p14:creationId xmlns:p14="http://schemas.microsoft.com/office/powerpoint/2010/main" val="60740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a:t>**Use**:</a:t>
            </a:r>
            <a:endParaRPr lang="en-US" dirty="0"/>
          </a:p>
          <a:p>
            <a:pPr lvl="1"/>
            <a:r>
              <a:rPr lang="en-US" dirty="0"/>
              <a:t>Obtain an understanding of the underlying forces and structure that produced the observed data</a:t>
            </a:r>
          </a:p>
          <a:p>
            <a:pPr lvl="1"/>
            <a:r>
              <a:rPr lang="en-US" dirty="0"/>
              <a:t>Fit a model and proceed to forecasting, monitoring or even feedback and feedforward control.</a:t>
            </a:r>
          </a:p>
          <a:p>
            <a:endParaRPr lang="en-US" dirty="0"/>
          </a:p>
          <a:p>
            <a:r>
              <a:rPr lang="en-US"/>
              <a:t>**Application**</a:t>
            </a:r>
            <a:endParaRPr lang="en-US" dirty="0"/>
          </a:p>
          <a:p>
            <a:pPr lvl="1"/>
            <a:r>
              <a:rPr lang="en-US" dirty="0"/>
              <a:t>Economic Forecasting</a:t>
            </a:r>
          </a:p>
          <a:p>
            <a:pPr lvl="1"/>
            <a:r>
              <a:rPr lang="en-US" dirty="0"/>
              <a:t>Stock Market Analysis</a:t>
            </a:r>
          </a:p>
          <a:p>
            <a:pPr lvl="1"/>
            <a:r>
              <a:rPr lang="en-US" dirty="0"/>
              <a:t>Sales Forecasting</a:t>
            </a:r>
          </a:p>
          <a:p>
            <a:pPr lvl="1"/>
            <a:r>
              <a:rPr lang="en-US" dirty="0"/>
              <a:t>Budgetary Analysis</a:t>
            </a:r>
          </a:p>
          <a:p>
            <a:pPr lvl="1"/>
            <a:r>
              <a:rPr lang="en-US" dirty="0"/>
              <a:t>Quality Control</a:t>
            </a:r>
          </a:p>
          <a:p>
            <a:pPr lvl="1"/>
            <a:r>
              <a:rPr lang="en-US" dirty="0"/>
              <a:t>Workload Projections</a:t>
            </a:r>
          </a:p>
        </p:txBody>
      </p:sp>
    </p:spTree>
    <p:extLst>
      <p:ext uri="{BB962C8B-B14F-4D97-AF65-F5344CB8AC3E}">
        <p14:creationId xmlns:p14="http://schemas.microsoft.com/office/powerpoint/2010/main" val="30110795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4: Build the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With the parameters in hand, we can now try to build ARIMA model. The value found in the previous section might be an approximate estimate and we need to explore more (</a:t>
            </a:r>
            <a:r>
              <a:rPr lang="en-US" dirty="0" err="1"/>
              <a:t>p,d,q</a:t>
            </a:r>
            <a:r>
              <a:rPr lang="en-US" dirty="0"/>
              <a:t>) combinations. The one with the lowest BIC and AIC should be our choice. </a:t>
            </a:r>
          </a:p>
          <a:p>
            <a:endParaRPr lang="en-US" dirty="0"/>
          </a:p>
          <a:p>
            <a:r>
              <a:rPr lang="en-US" dirty="0"/>
              <a:t>&gt;&gt;&gt; (fit &lt;- </a:t>
            </a:r>
            <a:r>
              <a:rPr lang="en-US" dirty="0" err="1"/>
              <a:t>arima</a:t>
            </a:r>
            <a:r>
              <a:rPr lang="en-US" dirty="0"/>
              <a:t>(log(</a:t>
            </a:r>
            <a:r>
              <a:rPr lang="en-US" dirty="0" err="1"/>
              <a:t>AirPassengers</a:t>
            </a:r>
            <a:r>
              <a:rPr lang="en-US" dirty="0"/>
              <a:t>), c(0, 1, 1),seasonal = list(order = c(0, 1, 1), period = 12)))</a:t>
            </a:r>
          </a:p>
        </p:txBody>
      </p:sp>
    </p:spTree>
    <p:extLst>
      <p:ext uri="{BB962C8B-B14F-4D97-AF65-F5344CB8AC3E}">
        <p14:creationId xmlns:p14="http://schemas.microsoft.com/office/powerpoint/2010/main" val="7476611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5: Make Predictions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Once we have the final ARIMA model, we are now ready to make predictions on the future time points. We can also visualize the trends to cross validate if the model works fine.</a:t>
            </a:r>
          </a:p>
          <a:p>
            <a:endParaRPr lang="en-US" dirty="0"/>
          </a:p>
          <a:p>
            <a:r>
              <a:rPr lang="en-US" dirty="0"/>
              <a:t>&gt;&gt;&gt; </a:t>
            </a:r>
            <a:r>
              <a:rPr lang="en-US" dirty="0" err="1"/>
              <a:t>pred</a:t>
            </a:r>
            <a:r>
              <a:rPr lang="en-US" dirty="0"/>
              <a:t> &lt;- predict(fit, </a:t>
            </a:r>
            <a:r>
              <a:rPr lang="en-US" dirty="0" err="1"/>
              <a:t>n.ahead</a:t>
            </a:r>
            <a:r>
              <a:rPr lang="en-US" dirty="0"/>
              <a:t> = 10*12)</a:t>
            </a:r>
          </a:p>
          <a:p>
            <a:endParaRPr lang="en-US" dirty="0"/>
          </a:p>
          <a:p>
            <a:r>
              <a:rPr lang="en-US" dirty="0"/>
              <a:t>&gt;&gt;&gt; </a:t>
            </a:r>
            <a:r>
              <a:rPr lang="en-US" dirty="0" err="1"/>
              <a:t>ts.plot</a:t>
            </a:r>
            <a:r>
              <a:rPr lang="en-US" dirty="0"/>
              <a:t>(AirPassengers,2.718^pred$pred, log = "y", </a:t>
            </a:r>
            <a:r>
              <a:rPr lang="en-US" dirty="0" err="1"/>
              <a:t>lty</a:t>
            </a:r>
            <a:r>
              <a:rPr lang="en-US" dirty="0"/>
              <a:t> = c(1,3))</a:t>
            </a:r>
          </a:p>
        </p:txBody>
      </p:sp>
    </p:spTree>
    <p:extLst>
      <p:ext uri="{BB962C8B-B14F-4D97-AF65-F5344CB8AC3E}">
        <p14:creationId xmlns:p14="http://schemas.microsoft.com/office/powerpoint/2010/main" val="478287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5: Observations</a:t>
            </a:r>
          </a:p>
        </p:txBody>
      </p:sp>
      <p:pic>
        <p:nvPicPr>
          <p:cNvPr id="5" name="Content Placeholder 4">
            <a:extLst>
              <a:ext uri="{FF2B5EF4-FFF2-40B4-BE49-F238E27FC236}">
                <a16:creationId xmlns:a16="http://schemas.microsoft.com/office/drawing/2014/main" id="{E8A72D59-D9CB-4990-A85D-AF6C33E6D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10943"/>
            <a:ext cx="8229600" cy="4801389"/>
          </a:xfrm>
        </p:spPr>
      </p:pic>
    </p:spTree>
    <p:extLst>
      <p:ext uri="{BB962C8B-B14F-4D97-AF65-F5344CB8AC3E}">
        <p14:creationId xmlns:p14="http://schemas.microsoft.com/office/powerpoint/2010/main" val="76007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Example in 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please READ and follow this example</a:t>
            </a:r>
          </a:p>
          <a:p>
            <a:r>
              <a:rPr lang="en-US" dirty="0">
                <a:hlinkClick r:id="rId2"/>
              </a:rPr>
              <a:t>https://www.datascience.com/blog/introduction-to-forecasting-with-arima-in-r-learn-data-science-tutorials</a:t>
            </a:r>
            <a:endParaRPr lang="en-US" dirty="0"/>
          </a:p>
          <a:p>
            <a:endParaRPr lang="en-US" dirty="0"/>
          </a:p>
          <a:p>
            <a:endParaRPr lang="en-US" dirty="0"/>
          </a:p>
        </p:txBody>
      </p:sp>
    </p:spTree>
    <p:extLst>
      <p:ext uri="{BB962C8B-B14F-4D97-AF65-F5344CB8AC3E}">
        <p14:creationId xmlns:p14="http://schemas.microsoft.com/office/powerpoint/2010/main" val="2122966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Evaluating Forecasting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model with the following is the best:</a:t>
            </a:r>
          </a:p>
          <a:p>
            <a:r>
              <a:rPr lang="en-US" dirty="0"/>
              <a:t>* No pattern or direction in forecast error. This means the error in the forecasted </a:t>
            </a:r>
            <a:r>
              <a:rPr lang="en-US" dirty="0" err="1"/>
              <a:t>Y_i</a:t>
            </a:r>
            <a:r>
              <a:rPr lang="en-US" dirty="0"/>
              <a:t> from Actual </a:t>
            </a:r>
            <a:r>
              <a:rPr lang="en-US" dirty="0" err="1"/>
              <a:t>Y_i</a:t>
            </a:r>
            <a:r>
              <a:rPr lang="en-US" dirty="0"/>
              <a:t> is not in any particular pattern or direction.</a:t>
            </a:r>
          </a:p>
          <a:p>
            <a:r>
              <a:rPr lang="en-US" dirty="0"/>
              <a:t>* Smallest forecast error. This is measured by mean absolute deviation.</a:t>
            </a:r>
          </a:p>
          <a:p>
            <a:r>
              <a:rPr lang="en-US" dirty="0"/>
              <a:t>* Simplest model. This is called the principle of parsimony.</a:t>
            </a:r>
          </a:p>
        </p:txBody>
      </p:sp>
    </p:spTree>
    <p:extLst>
      <p:ext uri="{BB962C8B-B14F-4D97-AF65-F5344CB8AC3E}">
        <p14:creationId xmlns:p14="http://schemas.microsoft.com/office/powerpoint/2010/main" val="10140794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Evaluating Forecasting: Error Pattern</a:t>
            </a:r>
          </a:p>
        </p:txBody>
      </p:sp>
      <p:pic>
        <p:nvPicPr>
          <p:cNvPr id="5" name="Content Placeholder 4">
            <a:extLst>
              <a:ext uri="{FF2B5EF4-FFF2-40B4-BE49-F238E27FC236}">
                <a16:creationId xmlns:a16="http://schemas.microsoft.com/office/drawing/2014/main" id="{934D32D3-C701-4E86-A07A-F3888A68DE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5068"/>
            <a:ext cx="8229600" cy="3713138"/>
          </a:xfrm>
        </p:spPr>
      </p:pic>
    </p:spTree>
    <p:extLst>
      <p:ext uri="{BB962C8B-B14F-4D97-AF65-F5344CB8AC3E}">
        <p14:creationId xmlns:p14="http://schemas.microsoft.com/office/powerpoint/2010/main" val="1200522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Evaluating Forecasting: Principle of Parsimony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two or more models provide good fit for data, select the simplest model.</a:t>
            </a:r>
          </a:p>
          <a:p>
            <a:endParaRPr lang="en-US" dirty="0"/>
          </a:p>
          <a:p>
            <a:r>
              <a:rPr lang="en-US" dirty="0"/>
              <a:t>* Simplest model types:</a:t>
            </a:r>
          </a:p>
          <a:p>
            <a:r>
              <a:rPr lang="en-US" dirty="0"/>
              <a:t>  * </a:t>
            </a:r>
            <a:r>
              <a:rPr lang="en-US" dirty="0" err="1"/>
              <a:t>least_square</a:t>
            </a:r>
            <a:r>
              <a:rPr lang="en-US" dirty="0"/>
              <a:t> linear</a:t>
            </a:r>
          </a:p>
          <a:p>
            <a:r>
              <a:rPr lang="en-US" dirty="0"/>
              <a:t>  * </a:t>
            </a:r>
            <a:r>
              <a:rPr lang="en-US" dirty="0" err="1"/>
              <a:t>least_square</a:t>
            </a:r>
            <a:r>
              <a:rPr lang="en-US" dirty="0"/>
              <a:t> quadratic</a:t>
            </a:r>
          </a:p>
          <a:p>
            <a:r>
              <a:rPr lang="en-US" dirty="0"/>
              <a:t>  * 1st order autoregressive</a:t>
            </a:r>
          </a:p>
          <a:p>
            <a:r>
              <a:rPr lang="en-US" dirty="0"/>
              <a:t>* Complex model types:</a:t>
            </a:r>
          </a:p>
          <a:p>
            <a:r>
              <a:rPr lang="en-US" dirty="0"/>
              <a:t>  * 2nd or 3rd order autoregressive</a:t>
            </a:r>
          </a:p>
          <a:p>
            <a:r>
              <a:rPr lang="en-US" dirty="0"/>
              <a:t>  * least squares exponential.</a:t>
            </a:r>
          </a:p>
        </p:txBody>
      </p:sp>
    </p:spTree>
    <p:extLst>
      <p:ext uri="{BB962C8B-B14F-4D97-AF65-F5344CB8AC3E}">
        <p14:creationId xmlns:p14="http://schemas.microsoft.com/office/powerpoint/2010/main" val="38795276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Practice Time Series Analysis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Read thoroughly and follow the example</a:t>
            </a:r>
          </a:p>
          <a:p>
            <a:r>
              <a:rPr lang="en-US" dirty="0">
                <a:hlinkClick r:id="rId2"/>
              </a:rPr>
              <a:t>http://r-statistics.co/Time-Series-Analysis-With-R.html</a:t>
            </a:r>
            <a:endParaRPr lang="en-US" dirty="0"/>
          </a:p>
          <a:p>
            <a:endParaRPr lang="en-US" dirty="0"/>
          </a:p>
        </p:txBody>
      </p:sp>
    </p:spTree>
    <p:extLst>
      <p:ext uri="{BB962C8B-B14F-4D97-AF65-F5344CB8AC3E}">
        <p14:creationId xmlns:p14="http://schemas.microsoft.com/office/powerpoint/2010/main" val="578436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Week 5 Assignment</a:t>
            </a:r>
          </a:p>
        </p:txBody>
      </p:sp>
      <p:sp>
        <p:nvSpPr>
          <p:cNvPr id="5" name="Content Placeholder 2">
            <a:extLst>
              <a:ext uri="{FF2B5EF4-FFF2-40B4-BE49-F238E27FC236}">
                <a16:creationId xmlns:a16="http://schemas.microsoft.com/office/drawing/2014/main" id="{722224FA-A981-4EC2-AB67-8CBBAD250FFC}"/>
              </a:ext>
            </a:extLst>
          </p:cNvPr>
          <p:cNvSpPr>
            <a:spLocks noGrp="1"/>
          </p:cNvSpPr>
          <p:nvPr>
            <p:ph idx="1"/>
          </p:nvPr>
        </p:nvSpPr>
        <p:spPr>
          <a:xfrm>
            <a:off x="457200" y="990600"/>
            <a:ext cx="8229600" cy="5292545"/>
          </a:xfrm>
        </p:spPr>
        <p:txBody>
          <a:bodyPr>
            <a:noAutofit/>
          </a:bodyPr>
          <a:lstStyle/>
          <a:p>
            <a:r>
              <a:rPr lang="en-US" sz="1200" dirty="0"/>
              <a:t>Please follow these instructions and submit your assignment including everything in ONE document (.doc/pdf). Don’t forget to explain your results.</a:t>
            </a:r>
          </a:p>
          <a:p>
            <a:r>
              <a:rPr lang="en-US" sz="1200" dirty="0"/>
              <a:t>Part (A): Using R to show how to decompose the seasonal time series data and then subtract that effect from the data.</a:t>
            </a:r>
          </a:p>
          <a:p>
            <a:r>
              <a:rPr lang="en-US" sz="1200" dirty="0"/>
              <a:t>This assignment is to practice using R to learn how to decompose seasonal time series data. Please use the data set in “A Little of R for Time Series” section 2.4 (p.20):</a:t>
            </a:r>
          </a:p>
          <a:p>
            <a:r>
              <a:rPr lang="en-US" sz="1200" dirty="0"/>
              <a:t>&gt;births &lt;- scan("http://robjhyndman.com/</a:t>
            </a:r>
            <a:r>
              <a:rPr lang="en-US" sz="1200" dirty="0" err="1"/>
              <a:t>tsdldata</a:t>
            </a:r>
            <a:r>
              <a:rPr lang="en-US" sz="1200" dirty="0"/>
              <a:t>/data/nybirths.dat")</a:t>
            </a:r>
          </a:p>
          <a:p>
            <a:r>
              <a:rPr lang="en-US" sz="1200" dirty="0"/>
              <a:t>&gt;</a:t>
            </a:r>
            <a:r>
              <a:rPr lang="en-US" sz="1200" dirty="0" err="1"/>
              <a:t>birthstimeseries</a:t>
            </a:r>
            <a:r>
              <a:rPr lang="en-US" sz="1200" dirty="0"/>
              <a:t> &lt;- </a:t>
            </a:r>
            <a:r>
              <a:rPr lang="en-US" sz="1200" dirty="0" err="1"/>
              <a:t>ts</a:t>
            </a:r>
            <a:r>
              <a:rPr lang="en-US" sz="1200" dirty="0"/>
              <a:t>(births, frequency=12, start=c(1946,1))</a:t>
            </a:r>
          </a:p>
          <a:p>
            <a:r>
              <a:rPr lang="en-US" sz="1200" dirty="0"/>
              <a:t>&gt;</a:t>
            </a:r>
            <a:r>
              <a:rPr lang="en-US" sz="1200" dirty="0" err="1"/>
              <a:t>birthstimeseries</a:t>
            </a:r>
            <a:endParaRPr lang="en-US" sz="1200" dirty="0"/>
          </a:p>
          <a:p>
            <a:r>
              <a:rPr lang="en-US" sz="1200" dirty="0"/>
              <a:t>Then you can use the following to show how you can decompose the time series and then subtract the seasonal effect from the data:</a:t>
            </a:r>
          </a:p>
          <a:p>
            <a:r>
              <a:rPr lang="en-US" sz="1200" dirty="0"/>
              <a:t>Use decompose() function for displaying decomposing seasonal time series as well as seasonally adjusting to subtract the seasonal components from the time series and give some insights to it.</a:t>
            </a:r>
          </a:p>
          <a:p>
            <a:r>
              <a:rPr lang="en-US" sz="1200" dirty="0"/>
              <a:t>Part (B): Using R to show how to address issues of correlations between successive values of the time series. In many cases you can make a better predictive model by taking correlations in the data into account. We use a technique in Statistics called Autoregressive Integrated Moving Average (ARIMA) models for this irregular component of a time series.</a:t>
            </a:r>
          </a:p>
          <a:p>
            <a:r>
              <a:rPr lang="en-US" sz="1200" dirty="0"/>
              <a:t>This assignment is to practice using R to address autocorrelation issues. Please use the data set in “A Little of R for Time Series” ARIMA Models in section 2.6 (pp.45-57), the following data set is in page</a:t>
            </a:r>
          </a:p>
          <a:p>
            <a:r>
              <a:rPr lang="en-US" sz="1200" dirty="0"/>
              <a:t>&gt;</a:t>
            </a:r>
            <a:r>
              <a:rPr lang="en-US" sz="1200" dirty="0" err="1"/>
              <a:t>volcanodust</a:t>
            </a:r>
            <a:r>
              <a:rPr lang="en-US" sz="1200" dirty="0"/>
              <a:t> &lt;- scan("http://robjhyndman.com/</a:t>
            </a:r>
            <a:r>
              <a:rPr lang="en-US" sz="1200" dirty="0" err="1"/>
              <a:t>tsdldata</a:t>
            </a:r>
            <a:r>
              <a:rPr lang="en-US" sz="1200" dirty="0"/>
              <a:t>/annual/dvi.dat", skip=1)</a:t>
            </a:r>
          </a:p>
          <a:p>
            <a:r>
              <a:rPr lang="en-US" sz="1200" dirty="0"/>
              <a:t>&gt;</a:t>
            </a:r>
            <a:r>
              <a:rPr lang="en-US" sz="1200" dirty="0" err="1"/>
              <a:t>volcanodustseries</a:t>
            </a:r>
            <a:r>
              <a:rPr lang="en-US" sz="1200" dirty="0"/>
              <a:t> &lt;- </a:t>
            </a:r>
            <a:r>
              <a:rPr lang="en-US" sz="1200" dirty="0" err="1"/>
              <a:t>ts</a:t>
            </a:r>
            <a:r>
              <a:rPr lang="en-US" sz="1200" dirty="0"/>
              <a:t>(</a:t>
            </a:r>
            <a:r>
              <a:rPr lang="en-US" sz="1200" dirty="0" err="1"/>
              <a:t>volcanodust,start</a:t>
            </a:r>
            <a:r>
              <a:rPr lang="en-US" sz="1200" dirty="0"/>
              <a:t>=c(1500))</a:t>
            </a:r>
          </a:p>
          <a:p>
            <a:r>
              <a:rPr lang="en-US" sz="1200" dirty="0"/>
              <a:t>Then you can use the following to show how you can decompose the time series and then subtract the seasonal effect from the data:</a:t>
            </a:r>
          </a:p>
          <a:p>
            <a:r>
              <a:rPr lang="en-US" sz="1200" dirty="0"/>
              <a:t>Use </a:t>
            </a:r>
            <a:r>
              <a:rPr lang="en-US" sz="1200" dirty="0" err="1"/>
              <a:t>acf</a:t>
            </a:r>
            <a:r>
              <a:rPr lang="en-US" sz="1200" dirty="0"/>
              <a:t>(), </a:t>
            </a:r>
            <a:r>
              <a:rPr lang="en-US" sz="1200" dirty="0" err="1"/>
              <a:t>pacf</a:t>
            </a:r>
            <a:r>
              <a:rPr lang="en-US" sz="1200" dirty="0"/>
              <a:t>() and </a:t>
            </a:r>
            <a:r>
              <a:rPr lang="en-US" sz="1200" dirty="0" err="1"/>
              <a:t>auto.arima</a:t>
            </a:r>
            <a:r>
              <a:rPr lang="en-US" sz="1200" dirty="0"/>
              <a:t>() function show how to use R functions to address autocorrelation issues in data sets with insights.</a:t>
            </a:r>
          </a:p>
          <a:p>
            <a:endParaRPr lang="en-US" sz="1200" dirty="0"/>
          </a:p>
          <a:p>
            <a:endParaRPr lang="en-US" sz="1200" dirty="0"/>
          </a:p>
        </p:txBody>
      </p:sp>
    </p:spTree>
    <p:extLst>
      <p:ext uri="{BB962C8B-B14F-4D97-AF65-F5344CB8AC3E}">
        <p14:creationId xmlns:p14="http://schemas.microsoft.com/office/powerpoint/2010/main" val="2648990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Group Project Introduction</a:t>
            </a:r>
          </a:p>
        </p:txBody>
      </p:sp>
      <p:sp>
        <p:nvSpPr>
          <p:cNvPr id="5" name="Content Placeholder 2">
            <a:extLst>
              <a:ext uri="{FF2B5EF4-FFF2-40B4-BE49-F238E27FC236}">
                <a16:creationId xmlns:a16="http://schemas.microsoft.com/office/drawing/2014/main" id="{722224FA-A981-4EC2-AB67-8CBBAD250FFC}"/>
              </a:ext>
            </a:extLst>
          </p:cNvPr>
          <p:cNvSpPr>
            <a:spLocks noGrp="1"/>
          </p:cNvSpPr>
          <p:nvPr>
            <p:ph idx="1"/>
          </p:nvPr>
        </p:nvSpPr>
        <p:spPr>
          <a:xfrm>
            <a:off x="457200" y="1565454"/>
            <a:ext cx="8229600" cy="5292545"/>
          </a:xfrm>
        </p:spPr>
        <p:txBody>
          <a:bodyPr>
            <a:noAutofit/>
          </a:bodyPr>
          <a:lstStyle/>
          <a:p>
            <a:r>
              <a:rPr lang="en-US" sz="1200" dirty="0"/>
              <a:t>As the final assignment in this course, I want you all to be more creative, take some risks, and share a project. Therefore, please use at least one of the methods (i.e., Regression Analysis, Hypothesis Test, Regularization, Data Mining, and Time Series Analysis) we have learned from the first five modules to analyze a real world data of interest to you with a goal of solving a problem you pose. You may use the supporting links I posted in the module six supporting materials folder. </a:t>
            </a:r>
          </a:p>
          <a:p>
            <a:r>
              <a:rPr lang="en-US" sz="1200" dirty="0"/>
              <a:t>Please come up with some research questions based on the data you chose and apply the analytical methods you have learned in this course, covered in Modules 1-5. Please prepare a report based on your findings that will include the following information:</a:t>
            </a:r>
          </a:p>
          <a:p>
            <a:r>
              <a:rPr lang="en-US" sz="1200" dirty="0"/>
              <a:t>a cover page with all the student names in your group, course/section, institution, instructor's name, the assignment title, and the date, a section on the research questions, a section on the data set(s) chosen, a section on the method(s) chosen, a section on results &amp; findings, a section on conclusions, references (if any)</a:t>
            </a:r>
          </a:p>
          <a:p>
            <a:r>
              <a:rPr lang="en-US" sz="1200" dirty="0"/>
              <a:t>appendix: your r script or your analyses document in any other format (excel, tableau, python, etc.)</a:t>
            </a:r>
          </a:p>
          <a:p>
            <a:r>
              <a:rPr lang="en-US" sz="1200" dirty="0"/>
              <a:t>email: each student in a group should email me 1-2 sentences on how they felt working in the group. I want to hear your reflection of the experience both good or bad. </a:t>
            </a:r>
          </a:p>
          <a:p>
            <a:r>
              <a:rPr lang="en-US" sz="1200" dirty="0"/>
              <a:t>You shall work in a group of two or three students at most (will be assigned). Your project should follow APA format, however, </a:t>
            </a:r>
            <a:r>
              <a:rPr lang="en-US" sz="1200" dirty="0" err="1"/>
              <a:t>i</a:t>
            </a:r>
            <a:r>
              <a:rPr lang="en-US" sz="1200" dirty="0"/>
              <a:t> won't be posing any page limitations but I expect thorough report. Please approach this as your chance to investigate something of interest to you. You should include images, graphs, figures, charts, and tables as necessary. The deadline will be the last day of class. </a:t>
            </a:r>
          </a:p>
          <a:p>
            <a:r>
              <a:rPr lang="en-US" sz="1200" dirty="0"/>
              <a:t>If you have any questions, please contact me. However, do not wait until the last day of the assignment's due date to email me with questions/concerns. Start working on it as soon as you can to have a higher chance of success.</a:t>
            </a:r>
          </a:p>
          <a:p>
            <a:r>
              <a:rPr lang="en-US" sz="1200" dirty="0"/>
              <a:t>This report is due Friday, May 18</a:t>
            </a:r>
            <a:r>
              <a:rPr lang="en-US" sz="1200" baseline="30000" dirty="0"/>
              <a:t>th</a:t>
            </a:r>
            <a:r>
              <a:rPr lang="en-US" sz="1200" dirty="0"/>
              <a:t> but will be presented in class Wednesday, May 16</a:t>
            </a:r>
            <a:r>
              <a:rPr lang="en-US" sz="1200" baseline="30000" dirty="0"/>
              <a:t>th</a:t>
            </a:r>
            <a:endParaRPr lang="en-US" sz="1200" dirty="0"/>
          </a:p>
          <a:p>
            <a:r>
              <a:rPr lang="en-US" sz="1200" dirty="0"/>
              <a:t>I look forward to seeing your creative and analytical work. I know if you put in the effort, you can have some very fascinating results. Work hard!</a:t>
            </a:r>
          </a:p>
          <a:p>
            <a:endParaRPr lang="en-US" sz="1200" dirty="0"/>
          </a:p>
          <a:p>
            <a:endParaRPr lang="en-US" sz="1200" dirty="0"/>
          </a:p>
        </p:txBody>
      </p:sp>
    </p:spTree>
    <p:extLst>
      <p:ext uri="{BB962C8B-B14F-4D97-AF65-F5344CB8AC3E}">
        <p14:creationId xmlns:p14="http://schemas.microsoft.com/office/powerpoint/2010/main" val="213610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Forecasting Approaches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a:t>**Qualitative Methods**: </a:t>
            </a:r>
            <a:r>
              <a:rPr lang="en-US" dirty="0"/>
              <a:t>used when situation is vague &amp; little data exist such as new product or new technology. Primary method is intuition and past experience. Example, is market research, panel consensus, etc.</a:t>
            </a:r>
          </a:p>
          <a:p>
            <a:endParaRPr lang="en-US" dirty="0"/>
          </a:p>
          <a:p>
            <a:r>
              <a:rPr lang="en-US"/>
              <a:t>* **Quantitative Methods**: </a:t>
            </a:r>
            <a:r>
              <a:rPr lang="en-US" dirty="0"/>
              <a:t>Used when situation is vague &amp; little data exist such as current/existing products &amp; technology. Use mathematical methods. This involves selecting several methods -&gt; forecasting -&gt; evaluating forecasts -&gt; selecting best method -&gt; monitoring forecast. In this class we will be only discussing the quantitative methods</a:t>
            </a:r>
          </a:p>
        </p:txBody>
      </p:sp>
    </p:spTree>
    <p:extLst>
      <p:ext uri="{BB962C8B-B14F-4D97-AF65-F5344CB8AC3E}">
        <p14:creationId xmlns:p14="http://schemas.microsoft.com/office/powerpoint/2010/main" val="301783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Quantitative Forecasting Approach</a:t>
            </a:r>
          </a:p>
        </p:txBody>
      </p:sp>
      <p:pic>
        <p:nvPicPr>
          <p:cNvPr id="5" name="Content Placeholder 4">
            <a:extLst>
              <a:ext uri="{FF2B5EF4-FFF2-40B4-BE49-F238E27FC236}">
                <a16:creationId xmlns:a16="http://schemas.microsoft.com/office/drawing/2014/main" id="{6A632275-766B-4B9C-99B7-E8A33C4AE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1616"/>
            <a:ext cx="8229600" cy="4340042"/>
          </a:xfrm>
        </p:spPr>
      </p:pic>
    </p:spTree>
    <p:extLst>
      <p:ext uri="{BB962C8B-B14F-4D97-AF65-F5344CB8AC3E}">
        <p14:creationId xmlns:p14="http://schemas.microsoft.com/office/powerpoint/2010/main" val="1308705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Level.thmx</Template>
  <TotalTime>49961</TotalTime>
  <Words>5180</Words>
  <Application>Microsoft Office PowerPoint</Application>
  <PresentationFormat>On-screen Show (4:3)</PresentationFormat>
  <Paragraphs>365</Paragraphs>
  <Slides>79</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6" baseType="lpstr">
      <vt:lpstr>Arial</vt:lpstr>
      <vt:lpstr>Baskerville SemiBold</vt:lpstr>
      <vt:lpstr>Calibri</vt:lpstr>
      <vt:lpstr>Helvetica Neue</vt:lpstr>
      <vt:lpstr>Helvetica Neue Light</vt:lpstr>
      <vt:lpstr>Level</vt:lpstr>
      <vt:lpstr>think-cell Slide</vt:lpstr>
      <vt:lpstr>Intermediate Analytics ALY6015 Lecture 5: Time Series and Forecasting</vt:lpstr>
      <vt:lpstr>Welcome!  Today’s Agenda</vt:lpstr>
      <vt:lpstr>Administrative Notes</vt:lpstr>
      <vt:lpstr>Course Tracker</vt:lpstr>
      <vt:lpstr>Lecture Part 1 </vt:lpstr>
      <vt:lpstr>What is Time Series and Forecasting?</vt:lpstr>
      <vt:lpstr>Time Series</vt:lpstr>
      <vt:lpstr>Forecasting Approaches</vt:lpstr>
      <vt:lpstr>Quantitative Forecasting Approach</vt:lpstr>
      <vt:lpstr>Time Series Techniques</vt:lpstr>
      <vt:lpstr>Time Series Components</vt:lpstr>
      <vt:lpstr>Time Series Components (trend)</vt:lpstr>
      <vt:lpstr>Time Series Components (cycle)</vt:lpstr>
      <vt:lpstr>Time Series Components (seasonal)</vt:lpstr>
      <vt:lpstr>Time Series Components (seasonal)</vt:lpstr>
      <vt:lpstr>Time Series Forecasting</vt:lpstr>
      <vt:lpstr>Intro to Averaging Method</vt:lpstr>
      <vt:lpstr>Simple Averaging Methods Example</vt:lpstr>
      <vt:lpstr>Simple Averaging Methods</vt:lpstr>
      <vt:lpstr>Simple Averaging Methods (cont)</vt:lpstr>
      <vt:lpstr>Simple Averaging Methods (cont)</vt:lpstr>
      <vt:lpstr>Simple Moving Average</vt:lpstr>
      <vt:lpstr>Simple Moving Average</vt:lpstr>
      <vt:lpstr>Plotting Simple Moving Average</vt:lpstr>
      <vt:lpstr>Centered Moving Average</vt:lpstr>
      <vt:lpstr>Centered Moving Average (cont)</vt:lpstr>
      <vt:lpstr>Centered Moving Average (cont)</vt:lpstr>
      <vt:lpstr>Exponential Smoothing</vt:lpstr>
      <vt:lpstr>Single Exponential Smoothing</vt:lpstr>
      <vt:lpstr>Single Exponential Smoothing (cont)</vt:lpstr>
      <vt:lpstr>Single Exponential Smoothing Example</vt:lpstr>
      <vt:lpstr>What is the best value of α?</vt:lpstr>
      <vt:lpstr>Can we do better?</vt:lpstr>
      <vt:lpstr>Forecasting with Single Exponential Smoothing</vt:lpstr>
      <vt:lpstr>Stationary Data</vt:lpstr>
      <vt:lpstr>Example of Stationarity</vt:lpstr>
      <vt:lpstr>Example of Stationarity (cont)</vt:lpstr>
      <vt:lpstr>Example of Stationarity (cont)</vt:lpstr>
      <vt:lpstr>Comparison Between Models</vt:lpstr>
      <vt:lpstr>Linear Time-Series Forecasting Model</vt:lpstr>
      <vt:lpstr>Linear Time-Series Forecasting Model</vt:lpstr>
      <vt:lpstr>Linear Time-Series Forecasting Model Example</vt:lpstr>
      <vt:lpstr>Linear Time-Series Forecasting Model Example (cont)</vt:lpstr>
      <vt:lpstr>Forecast Accuracy Measures</vt:lpstr>
      <vt:lpstr>Forecast Accuracy Measures</vt:lpstr>
      <vt:lpstr>Quadratic Time Series Model</vt:lpstr>
      <vt:lpstr>Quadratic Time Series Model</vt:lpstr>
      <vt:lpstr>Quadratic Time Series Model</vt:lpstr>
      <vt:lpstr>Exponential Model</vt:lpstr>
      <vt:lpstr>Introduction to Exponential Model</vt:lpstr>
      <vt:lpstr>Autoregressive Integrated Moving Average (ARIMA) Model</vt:lpstr>
      <vt:lpstr>ARIMA Model</vt:lpstr>
      <vt:lpstr>ARIMA Model</vt:lpstr>
      <vt:lpstr>ARIMA Model</vt:lpstr>
      <vt:lpstr>ACF and PACF</vt:lpstr>
      <vt:lpstr>Autocorrelation Table</vt:lpstr>
      <vt:lpstr>Simple Example or 2nd Order ARIMA</vt:lpstr>
      <vt:lpstr>Simple Example or 2nd Order ARIMA</vt:lpstr>
      <vt:lpstr>ARIMA Step 1 Visualize the Time Series</vt:lpstr>
      <vt:lpstr>ARIMA Step 1 Observations</vt:lpstr>
      <vt:lpstr>ARIMA Step 1 Observations</vt:lpstr>
      <vt:lpstr>ARIMA Step 2: Stationarize the Series</vt:lpstr>
      <vt:lpstr>ARIMA Step 2: Observations</vt:lpstr>
      <vt:lpstr>ARIMA Step 3: Find Optimal Parameters</vt:lpstr>
      <vt:lpstr>Exploring ACF and PACF plots</vt:lpstr>
      <vt:lpstr>Exploring ACF and PACF plots</vt:lpstr>
      <vt:lpstr>Exploring ACF and PACF plots</vt:lpstr>
      <vt:lpstr>ARIMA Step 3: Observations</vt:lpstr>
      <vt:lpstr>ARIMA Step 3: Observations</vt:lpstr>
      <vt:lpstr>ARIMA Step 4: Build the Model</vt:lpstr>
      <vt:lpstr>ARIMA Step 5: Make Predictions</vt:lpstr>
      <vt:lpstr>ARIMA Step 5: Observations</vt:lpstr>
      <vt:lpstr>ARIMA Example in R</vt:lpstr>
      <vt:lpstr>Evaluating Forecasting</vt:lpstr>
      <vt:lpstr>Evaluating Forecasting: Error Pattern</vt:lpstr>
      <vt:lpstr>Evaluating Forecasting: Principle of Parsimony</vt:lpstr>
      <vt:lpstr>Practice Time Series Analysis</vt:lpstr>
      <vt:lpstr>Week 5 Assignment</vt:lpstr>
      <vt:lpstr>Group Project Introduction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Level I</dc:title>
  <dc:subject/>
  <dc:creator>zmwang</dc:creator>
  <cp:keywords/>
  <dc:description/>
  <cp:lastModifiedBy>Hamnett, Thomas</cp:lastModifiedBy>
  <cp:revision>675</cp:revision>
  <cp:lastPrinted>2016-05-10T18:03:23Z</cp:lastPrinted>
  <dcterms:created xsi:type="dcterms:W3CDTF">2015-10-08T16:21:21Z</dcterms:created>
  <dcterms:modified xsi:type="dcterms:W3CDTF">2018-05-10T22:40:01Z</dcterms:modified>
  <cp:category/>
</cp:coreProperties>
</file>