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handoutMasterIdLst>
    <p:handoutMasterId r:id="rId28"/>
  </p:handoutMasterIdLst>
  <p:sldIdLst>
    <p:sldId id="449" r:id="rId2"/>
    <p:sldId id="492" r:id="rId3"/>
    <p:sldId id="493" r:id="rId4"/>
    <p:sldId id="494" r:id="rId5"/>
    <p:sldId id="495" r:id="rId6"/>
    <p:sldId id="496" r:id="rId7"/>
    <p:sldId id="515" r:id="rId8"/>
    <p:sldId id="519" r:id="rId9"/>
    <p:sldId id="491" r:id="rId10"/>
    <p:sldId id="522" r:id="rId11"/>
    <p:sldId id="523" r:id="rId12"/>
    <p:sldId id="533" r:id="rId13"/>
    <p:sldId id="534" r:id="rId14"/>
    <p:sldId id="532" r:id="rId15"/>
    <p:sldId id="524" r:id="rId16"/>
    <p:sldId id="525" r:id="rId17"/>
    <p:sldId id="526" r:id="rId18"/>
    <p:sldId id="497" r:id="rId19"/>
    <p:sldId id="520" r:id="rId20"/>
    <p:sldId id="527" r:id="rId21"/>
    <p:sldId id="528" r:id="rId22"/>
    <p:sldId id="531" r:id="rId23"/>
    <p:sldId id="521" r:id="rId24"/>
    <p:sldId id="530" r:id="rId25"/>
    <p:sldId id="529" r:id="rId26"/>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9"/>
    <p:restoredTop sz="87119" autoAdjust="0"/>
  </p:normalViewPr>
  <p:slideViewPr>
    <p:cSldViewPr>
      <p:cViewPr varScale="1">
        <p:scale>
          <a:sx n="97" d="100"/>
          <a:sy n="97" d="100"/>
        </p:scale>
        <p:origin x="1330" y="82"/>
      </p:cViewPr>
      <p:guideLst>
        <p:guide orient="horz" pos="2160"/>
        <p:guide pos="2880"/>
      </p:guideLst>
    </p:cSldViewPr>
  </p:slideViewPr>
  <p:notesTextViewPr>
    <p:cViewPr>
      <p:scale>
        <a:sx n="95" d="100"/>
        <a:sy n="95"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620C3D-B18F-408C-AB7E-3E8327050663}" type="datetimeFigureOut">
              <a:rPr lang="en-US" smtClean="0"/>
              <a:t>4/7/2018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7A81ED-B271-4688-BA18-CA7E4726E60E}" type="slidenum">
              <a:rPr lang="en-US" smtClean="0"/>
              <a:t>‹#›</a:t>
            </a:fld>
            <a:endParaRPr lang="en-US"/>
          </a:p>
        </p:txBody>
      </p:sp>
    </p:spTree>
    <p:extLst>
      <p:ext uri="{BB962C8B-B14F-4D97-AF65-F5344CB8AC3E}">
        <p14:creationId xmlns:p14="http://schemas.microsoft.com/office/powerpoint/2010/main" val="5292195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DE9AC-4BE4-4D3A-A0A7-E4076EE786F7}" type="datetimeFigureOut">
              <a:rPr lang="en-US" smtClean="0"/>
              <a:t>4/7/2018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3AF66-ACA7-4F65-9AFB-6946E0F37F13}" type="slidenum">
              <a:rPr lang="en-US" smtClean="0"/>
              <a:t>‹#›</a:t>
            </a:fld>
            <a:endParaRPr lang="en-US"/>
          </a:p>
        </p:txBody>
      </p:sp>
    </p:spTree>
    <p:extLst>
      <p:ext uri="{BB962C8B-B14F-4D97-AF65-F5344CB8AC3E}">
        <p14:creationId xmlns:p14="http://schemas.microsoft.com/office/powerpoint/2010/main" val="55309485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C93AF66-ACA7-4F65-9AFB-6946E0F37F13}" type="slidenum">
              <a:rPr lang="en-US" smtClean="0"/>
              <a:t>2</a:t>
            </a:fld>
            <a:endParaRPr lang="en-US"/>
          </a:p>
        </p:txBody>
      </p:sp>
    </p:spTree>
    <p:extLst>
      <p:ext uri="{BB962C8B-B14F-4D97-AF65-F5344CB8AC3E}">
        <p14:creationId xmlns:p14="http://schemas.microsoft.com/office/powerpoint/2010/main" val="257064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C93AF66-ACA7-4F65-9AFB-6946E0F37F13}" type="slidenum">
              <a:rPr lang="en-US" smtClean="0"/>
              <a:t>3</a:t>
            </a:fld>
            <a:endParaRPr lang="en-US"/>
          </a:p>
        </p:txBody>
      </p:sp>
    </p:spTree>
    <p:extLst>
      <p:ext uri="{BB962C8B-B14F-4D97-AF65-F5344CB8AC3E}">
        <p14:creationId xmlns:p14="http://schemas.microsoft.com/office/powerpoint/2010/main" val="110366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C93AF66-ACA7-4F65-9AFB-6946E0F37F13}" type="slidenum">
              <a:rPr lang="en-US" smtClean="0"/>
              <a:t>4</a:t>
            </a:fld>
            <a:endParaRPr lang="en-US"/>
          </a:p>
        </p:txBody>
      </p:sp>
    </p:spTree>
    <p:extLst>
      <p:ext uri="{BB962C8B-B14F-4D97-AF65-F5344CB8AC3E}">
        <p14:creationId xmlns:p14="http://schemas.microsoft.com/office/powerpoint/2010/main" val="160841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823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29B90-2CFF-47A9-B00A-11EC8E6E0E5E}" type="slidenum">
              <a:rPr lang="en-US" altLang="en-US"/>
              <a:pPr/>
              <a:t>12</a:t>
            </a:fld>
            <a:endParaRPr lang="en-US" alt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522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9FD31E-60DC-4041-BC2E-E5556B12C9C5}" type="slidenum">
              <a:rPr lang="en-US" altLang="en-US"/>
              <a:pPr/>
              <a:t>13</a:t>
            </a:fld>
            <a:endParaRPr lang="en-US" alt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altLang="en-US"/>
              <a:t>The variance should be the average squared deviation of scores from the mean. Our interest is in talking about populations. For the populations dividing the sum of squared deviations by the number of cases produces a biased estimate therefore the denominator is N-1 rather than N. We use the same for the sample to simplify our transition from descriptive to inferential statistics (sample to population).</a:t>
            </a:r>
          </a:p>
        </p:txBody>
      </p:sp>
    </p:spTree>
    <p:extLst>
      <p:ext uri="{BB962C8B-B14F-4D97-AF65-F5344CB8AC3E}">
        <p14:creationId xmlns:p14="http://schemas.microsoft.com/office/powerpoint/2010/main" val="176580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1F2B4F-22A8-4774-B271-973E1FF3A08F}" type="slidenum">
              <a:rPr lang="en-US" altLang="en-US"/>
              <a:pPr/>
              <a:t>14</a:t>
            </a:fld>
            <a:endParaRPr lang="en-US" alt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altLang="en-US"/>
              <a:t>By comparison, the positively and negatively skewed distributions are not symmetrical.</a:t>
            </a:r>
          </a:p>
          <a:p>
            <a:r>
              <a:rPr lang="en-US" altLang="en-US"/>
              <a:t>For positively skewed distributions the median is lower than the mean.</a:t>
            </a:r>
          </a:p>
          <a:p>
            <a:r>
              <a:rPr lang="en-US" altLang="en-US"/>
              <a:t>The reverse is true for negatively skewed distributions.</a:t>
            </a:r>
          </a:p>
        </p:txBody>
      </p:sp>
    </p:spTree>
    <p:extLst>
      <p:ext uri="{BB962C8B-B14F-4D97-AF65-F5344CB8AC3E}">
        <p14:creationId xmlns:p14="http://schemas.microsoft.com/office/powerpoint/2010/main" val="3994085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606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5637"/>
            <a:ext cx="7772400" cy="1754326"/>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40043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71282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393940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259630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0EEFBFD-4BC3-496B-BDBD-8F7175EE8294}" type="slidenum">
              <a:rPr lang="en-US" altLang="en-US"/>
              <a:pPr/>
              <a:t>‹#›</a:t>
            </a:fld>
            <a:endParaRPr lang="en-US" altLang="en-US"/>
          </a:p>
        </p:txBody>
      </p:sp>
    </p:spTree>
    <p:extLst>
      <p:ext uri="{BB962C8B-B14F-4D97-AF65-F5344CB8AC3E}">
        <p14:creationId xmlns:p14="http://schemas.microsoft.com/office/powerpoint/2010/main" val="301330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02225" y="18272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02225" y="39608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34AE1A75-CD78-427A-A26A-593140DA1860}" type="slidenum">
              <a:rPr lang="en-US" altLang="en-US"/>
              <a:pPr/>
              <a:t>‹#›</a:t>
            </a:fld>
            <a:endParaRPr lang="en-US" altLang="en-US"/>
          </a:p>
        </p:txBody>
      </p:sp>
    </p:spTree>
    <p:extLst>
      <p:ext uri="{BB962C8B-B14F-4D97-AF65-F5344CB8AC3E}">
        <p14:creationId xmlns:p14="http://schemas.microsoft.com/office/powerpoint/2010/main" val="183258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082245-D0FD-47B0-A037-C26B7F228CD5}"/>
              </a:ext>
            </a:extLst>
          </p:cNvPr>
          <p:cNvGraphicFramePr>
            <a:graphicFrameLocks noChangeAspect="1"/>
          </p:cNvGraphicFramePr>
          <p:nvPr userDrawn="1">
            <p:custDataLst>
              <p:tags r:id="rId2"/>
            </p:custDataLst>
            <p:extLst>
              <p:ext uri="{D42A27DB-BD31-4B8C-83A1-F6EECF244321}">
                <p14:modId xmlns:p14="http://schemas.microsoft.com/office/powerpoint/2010/main" val="17055059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9"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65311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83995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09140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825625"/>
            <a:ext cx="40576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40576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59951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91219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37999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211874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4/7/2018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9904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B6FECB2-520B-4294-ACE6-32A45264D0B0}"/>
              </a:ext>
            </a:extLst>
          </p:cNvPr>
          <p:cNvGraphicFramePr>
            <a:graphicFrameLocks noChangeAspect="1"/>
          </p:cNvGraphicFramePr>
          <p:nvPr userDrawn="1">
            <p:custDataLst>
              <p:tags r:id="rId17"/>
            </p:custDataLst>
            <p:extLst>
              <p:ext uri="{D42A27DB-BD31-4B8C-83A1-F6EECF244321}">
                <p14:modId xmlns:p14="http://schemas.microsoft.com/office/powerpoint/2010/main" val="1857783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5" name="think-cell Slide" r:id="rId18" imgW="347" imgH="348" progId="TCLayout.ActiveDocument.1">
                  <p:embed/>
                </p:oleObj>
              </mc:Choice>
              <mc:Fallback>
                <p:oleObj name="think-cell Slide" r:id="rId18" imgW="347" imgH="348"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7" name="Shape 3"/>
          <p:cNvSpPr/>
          <p:nvPr/>
        </p:nvSpPr>
        <p:spPr>
          <a:xfrm>
            <a:off x="0" y="-1"/>
            <a:ext cx="9144000" cy="365762"/>
          </a:xfrm>
          <a:prstGeom prst="rect">
            <a:avLst/>
          </a:prstGeom>
          <a:solidFill>
            <a:srgbClr val="8D8787"/>
          </a:solidFill>
          <a:ln w="12700">
            <a:miter lim="400000"/>
          </a:ln>
        </p:spPr>
        <p:txBody>
          <a:bodyPr lIns="0" tIns="0" rIns="0" bIns="0" anchor="ctr"/>
          <a:lstStyle/>
          <a:p>
            <a:pPr lvl="0" algn="ctr">
              <a:defRPr>
                <a:solidFill>
                  <a:srgbClr val="FFFFFF"/>
                </a:solidFill>
              </a:defRPr>
            </a:pPr>
            <a:endParaRPr/>
          </a:p>
        </p:txBody>
      </p:sp>
      <p:sp>
        <p:nvSpPr>
          <p:cNvPr id="2" name="Title Placeholder 1"/>
          <p:cNvSpPr>
            <a:spLocks noGrp="1"/>
          </p:cNvSpPr>
          <p:nvPr>
            <p:ph type="title"/>
          </p:nvPr>
        </p:nvSpPr>
        <p:spPr>
          <a:xfrm>
            <a:off x="457200" y="365126"/>
            <a:ext cx="8229600" cy="646331"/>
          </a:xfrm>
          <a:prstGeom prst="rect">
            <a:avLst/>
          </a:prstGeom>
        </p:spPr>
        <p:txBody>
          <a:bodyPr vert="horz" lIns="45720" tIns="45720" rIns="4572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65454"/>
            <a:ext cx="8229600" cy="529254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29400" y="521"/>
            <a:ext cx="2057400" cy="365125"/>
          </a:xfrm>
          <a:prstGeom prst="rect">
            <a:avLst/>
          </a:prstGeom>
        </p:spPr>
        <p:txBody>
          <a:bodyPr vert="horz" lIns="91440" tIns="45720" rIns="91440" bIns="45720" rtlCol="0" anchor="ctr"/>
          <a:lstStyle>
            <a:lvl1pPr algn="r">
              <a:defRPr sz="1400">
                <a:solidFill>
                  <a:schemeClr val="bg1"/>
                </a:solidFill>
                <a:latin typeface="Helvetica Neue" charset="0"/>
                <a:ea typeface="Helvetica Neue" charset="0"/>
                <a:cs typeface="Helvetica Neue" charset="0"/>
              </a:defRPr>
            </a:lvl1pPr>
          </a:lstStyle>
          <a:p>
            <a:fld id="{21EF4C0E-91FA-4D94-8941-E22F3A83D5F1}" type="slidenum">
              <a:rPr lang="en-US" smtClean="0"/>
              <a:t>‹#›</a:t>
            </a:fld>
            <a:endParaRPr lang="en-US"/>
          </a:p>
        </p:txBody>
      </p:sp>
    </p:spTree>
    <p:extLst>
      <p:ext uri="{BB962C8B-B14F-4D97-AF65-F5344CB8AC3E}">
        <p14:creationId xmlns:p14="http://schemas.microsoft.com/office/powerpoint/2010/main" val="9016508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l" defTabSz="914400" rtl="0" eaLnBrk="1" latinLnBrk="0" hangingPunct="1">
        <a:lnSpc>
          <a:spcPct val="90000"/>
        </a:lnSpc>
        <a:spcBef>
          <a:spcPct val="0"/>
        </a:spcBef>
        <a:buNone/>
        <a:defRPr sz="4000" b="1" i="0" kern="1200">
          <a:solidFill>
            <a:srgbClr val="CB2026"/>
          </a:solidFill>
          <a:latin typeface="Baskerville SemiBold" charset="0"/>
          <a:ea typeface="Baskerville SemiBold" charset="0"/>
          <a:cs typeface="Baskerville SemiBold" charset="0"/>
        </a:defRPr>
      </a:lvl1pPr>
    </p:titleStyle>
    <p:body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image" Target="../media/image17.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6.wmf"/><Relationship Id="rId4" Type="http://schemas.openxmlformats.org/officeDocument/2006/relationships/oleObject" Target="../embeddings/oleObject5.bin"/><Relationship Id="rId9"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2.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tags" Target="../tags/tag4.xml"/><Relationship Id="rId16" Type="http://schemas.openxmlformats.org/officeDocument/2006/relationships/image" Target="../media/image11.png"/><Relationship Id="rId1" Type="http://schemas.openxmlformats.org/officeDocument/2006/relationships/vmlDrawing" Target="../drawings/vmlDrawing3.vml"/><Relationship Id="rId6" Type="http://schemas.openxmlformats.org/officeDocument/2006/relationships/image" Target="../media/image1.emf"/><Relationship Id="rId11" Type="http://schemas.openxmlformats.org/officeDocument/2006/relationships/image" Target="../media/image6.png"/><Relationship Id="rId5" Type="http://schemas.openxmlformats.org/officeDocument/2006/relationships/oleObject" Target="../embeddings/oleObject3.bin"/><Relationship Id="rId15" Type="http://schemas.openxmlformats.org/officeDocument/2006/relationships/image" Target="../media/image10.png"/><Relationship Id="rId10" Type="http://schemas.openxmlformats.org/officeDocument/2006/relationships/image" Target="../media/image5.jpeg"/><Relationship Id="rId19" Type="http://schemas.openxmlformats.org/officeDocument/2006/relationships/image" Target="../media/image14.png"/><Relationship Id="rId4" Type="http://schemas.openxmlformats.org/officeDocument/2006/relationships/notesSlide" Target="../notesSlides/notesSlide3.xml"/><Relationship Id="rId9" Type="http://schemas.openxmlformats.org/officeDocument/2006/relationships/image" Target="../media/image4.pn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Intermediate Analytics</a:t>
            </a:r>
            <a:br>
              <a:rPr lang="en-US" sz="4000" dirty="0"/>
            </a:br>
            <a:r>
              <a:rPr lang="en-US" sz="4000" dirty="0"/>
              <a:t>ALY6015</a:t>
            </a:r>
            <a:br>
              <a:rPr lang="en-US" sz="4000" dirty="0"/>
            </a:br>
            <a:r>
              <a:rPr lang="en-US" sz="2400" dirty="0"/>
              <a:t>Lecture 1: Descriptive Statistics and Graphical Representations</a:t>
            </a:r>
          </a:p>
        </p:txBody>
      </p:sp>
    </p:spTree>
    <p:extLst>
      <p:ext uri="{BB962C8B-B14F-4D97-AF65-F5344CB8AC3E}">
        <p14:creationId xmlns:p14="http://schemas.microsoft.com/office/powerpoint/2010/main" val="60680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a:xfrm>
            <a:off x="457200" y="365126"/>
            <a:ext cx="8229600" cy="646331"/>
          </a:xfrm>
        </p:spPr>
        <p:txBody>
          <a:bodyPr/>
          <a:lstStyle/>
          <a:p>
            <a:r>
              <a:rPr lang="en-US" dirty="0"/>
              <a:t>Descriptive vs. Inferential Statistics</a:t>
            </a:r>
          </a:p>
        </p:txBody>
      </p:sp>
      <p:sp>
        <p:nvSpPr>
          <p:cNvPr id="4" name="Rectangle 3">
            <a:extLst>
              <a:ext uri="{FF2B5EF4-FFF2-40B4-BE49-F238E27FC236}">
                <a16:creationId xmlns:a16="http://schemas.microsoft.com/office/drawing/2014/main" id="{BECC8B6E-292E-451F-9FC8-6DE89101476E}"/>
              </a:ext>
            </a:extLst>
          </p:cNvPr>
          <p:cNvSpPr/>
          <p:nvPr/>
        </p:nvSpPr>
        <p:spPr>
          <a:xfrm>
            <a:off x="685800" y="2209800"/>
            <a:ext cx="19050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Descriptive Statistics</a:t>
            </a:r>
          </a:p>
        </p:txBody>
      </p:sp>
      <p:sp>
        <p:nvSpPr>
          <p:cNvPr id="5" name="Rectangle 4">
            <a:extLst>
              <a:ext uri="{FF2B5EF4-FFF2-40B4-BE49-F238E27FC236}">
                <a16:creationId xmlns:a16="http://schemas.microsoft.com/office/drawing/2014/main" id="{290F1290-9085-4731-9CB6-12CDA31DECA6}"/>
              </a:ext>
            </a:extLst>
          </p:cNvPr>
          <p:cNvSpPr/>
          <p:nvPr/>
        </p:nvSpPr>
        <p:spPr>
          <a:xfrm>
            <a:off x="685800" y="4246343"/>
            <a:ext cx="19050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Inferential Statistics</a:t>
            </a:r>
          </a:p>
        </p:txBody>
      </p:sp>
      <p:sp>
        <p:nvSpPr>
          <p:cNvPr id="6" name="Rectangle 5">
            <a:extLst>
              <a:ext uri="{FF2B5EF4-FFF2-40B4-BE49-F238E27FC236}">
                <a16:creationId xmlns:a16="http://schemas.microsoft.com/office/drawing/2014/main" id="{B863CBEE-4189-4C36-A595-1EA2B17D9694}"/>
              </a:ext>
            </a:extLst>
          </p:cNvPr>
          <p:cNvSpPr/>
          <p:nvPr/>
        </p:nvSpPr>
        <p:spPr>
          <a:xfrm>
            <a:off x="685800" y="16002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Type</a:t>
            </a:r>
          </a:p>
        </p:txBody>
      </p:sp>
      <p:sp>
        <p:nvSpPr>
          <p:cNvPr id="7" name="Rectangle 6">
            <a:extLst>
              <a:ext uri="{FF2B5EF4-FFF2-40B4-BE49-F238E27FC236}">
                <a16:creationId xmlns:a16="http://schemas.microsoft.com/office/drawing/2014/main" id="{03CBDB86-E2DD-4A84-909B-B6852C8E57AC}"/>
              </a:ext>
            </a:extLst>
          </p:cNvPr>
          <p:cNvSpPr/>
          <p:nvPr/>
        </p:nvSpPr>
        <p:spPr>
          <a:xfrm>
            <a:off x="3581400" y="2209800"/>
            <a:ext cx="46482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dium-content-serif-font"/>
              </a:rPr>
              <a:t>Collecting, organizing, summarizing, and presenting data – including calculating various properties of the data and graphing those properties</a:t>
            </a:r>
            <a:endParaRPr lang="en-US" dirty="0">
              <a:solidFill>
                <a:schemeClr val="tx1"/>
              </a:solidFill>
            </a:endParaRPr>
          </a:p>
        </p:txBody>
      </p:sp>
      <p:sp>
        <p:nvSpPr>
          <p:cNvPr id="8" name="Rectangle 7">
            <a:extLst>
              <a:ext uri="{FF2B5EF4-FFF2-40B4-BE49-F238E27FC236}">
                <a16:creationId xmlns:a16="http://schemas.microsoft.com/office/drawing/2014/main" id="{6A279FC5-F8C8-473A-BF28-0F3EE51E7E78}"/>
              </a:ext>
            </a:extLst>
          </p:cNvPr>
          <p:cNvSpPr/>
          <p:nvPr/>
        </p:nvSpPr>
        <p:spPr>
          <a:xfrm>
            <a:off x="3581400" y="4246343"/>
            <a:ext cx="46482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dium-content-serif-font"/>
              </a:rPr>
              <a:t>Applying statistical models to sample data to make inferences, calculate confidence intervals, and make predictions – including hypothesis testing and regression</a:t>
            </a:r>
          </a:p>
        </p:txBody>
      </p:sp>
      <p:sp>
        <p:nvSpPr>
          <p:cNvPr id="9" name="Isosceles Triangle 8">
            <a:extLst>
              <a:ext uri="{FF2B5EF4-FFF2-40B4-BE49-F238E27FC236}">
                <a16:creationId xmlns:a16="http://schemas.microsoft.com/office/drawing/2014/main" id="{49A8711C-6530-4845-BDD8-81BB384DF938}"/>
              </a:ext>
            </a:extLst>
          </p:cNvPr>
          <p:cNvSpPr/>
          <p:nvPr/>
        </p:nvSpPr>
        <p:spPr>
          <a:xfrm rot="5400000">
            <a:off x="2190750" y="2876550"/>
            <a:ext cx="1676400" cy="34290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2864453-0691-43F1-81AC-E0B17BA1E78D}"/>
              </a:ext>
            </a:extLst>
          </p:cNvPr>
          <p:cNvSpPr/>
          <p:nvPr/>
        </p:nvSpPr>
        <p:spPr>
          <a:xfrm rot="5400000">
            <a:off x="2190750" y="4913093"/>
            <a:ext cx="1676400" cy="34290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BDB5CB-8463-4CB7-8920-F154E5ED3A66}"/>
              </a:ext>
            </a:extLst>
          </p:cNvPr>
          <p:cNvSpPr/>
          <p:nvPr/>
        </p:nvSpPr>
        <p:spPr>
          <a:xfrm>
            <a:off x="3581400" y="1600200"/>
            <a:ext cx="464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Description</a:t>
            </a:r>
          </a:p>
        </p:txBody>
      </p:sp>
      <p:sp>
        <p:nvSpPr>
          <p:cNvPr id="12" name="Rectangle 11">
            <a:extLst>
              <a:ext uri="{FF2B5EF4-FFF2-40B4-BE49-F238E27FC236}">
                <a16:creationId xmlns:a16="http://schemas.microsoft.com/office/drawing/2014/main" id="{C7DF2B0F-D0BB-423C-A3F7-2C7EB8C2ABD6}"/>
              </a:ext>
            </a:extLst>
          </p:cNvPr>
          <p:cNvSpPr/>
          <p:nvPr/>
        </p:nvSpPr>
        <p:spPr>
          <a:xfrm>
            <a:off x="457200" y="2057400"/>
            <a:ext cx="8229600" cy="198120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40F9F7-2C7B-4DD1-A43A-3F34485326F5}"/>
              </a:ext>
            </a:extLst>
          </p:cNvPr>
          <p:cNvSpPr/>
          <p:nvPr/>
        </p:nvSpPr>
        <p:spPr>
          <a:xfrm>
            <a:off x="6324600" y="2057400"/>
            <a:ext cx="2286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i="1" dirty="0">
                <a:solidFill>
                  <a:schemeClr val="tx1"/>
                </a:solidFill>
              </a:rPr>
              <a:t>Week 1 Focus</a:t>
            </a:r>
          </a:p>
        </p:txBody>
      </p:sp>
    </p:spTree>
    <p:extLst>
      <p:ext uri="{BB962C8B-B14F-4D97-AF65-F5344CB8AC3E}">
        <p14:creationId xmlns:p14="http://schemas.microsoft.com/office/powerpoint/2010/main" val="331184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6C2E-8219-458B-93F8-910932AC6A83}"/>
              </a:ext>
            </a:extLst>
          </p:cNvPr>
          <p:cNvSpPr>
            <a:spLocks noGrp="1"/>
          </p:cNvSpPr>
          <p:nvPr>
            <p:ph type="title"/>
          </p:nvPr>
        </p:nvSpPr>
        <p:spPr/>
        <p:txBody>
          <a:bodyPr/>
          <a:lstStyle/>
          <a:p>
            <a:r>
              <a:rPr lang="en-US" dirty="0"/>
              <a:t>Descriptive Statistics</a:t>
            </a:r>
          </a:p>
        </p:txBody>
      </p:sp>
      <p:sp>
        <p:nvSpPr>
          <p:cNvPr id="4" name="Rectangle 3">
            <a:extLst>
              <a:ext uri="{FF2B5EF4-FFF2-40B4-BE49-F238E27FC236}">
                <a16:creationId xmlns:a16="http://schemas.microsoft.com/office/drawing/2014/main" id="{F2D9961C-1399-4C5D-AE40-8AB640CA6AB4}"/>
              </a:ext>
            </a:extLst>
          </p:cNvPr>
          <p:cNvSpPr/>
          <p:nvPr/>
        </p:nvSpPr>
        <p:spPr>
          <a:xfrm>
            <a:off x="685800" y="2209800"/>
            <a:ext cx="1905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Measures of Central Tendency</a:t>
            </a:r>
          </a:p>
        </p:txBody>
      </p:sp>
      <p:sp>
        <p:nvSpPr>
          <p:cNvPr id="5" name="Rectangle 4">
            <a:extLst>
              <a:ext uri="{FF2B5EF4-FFF2-40B4-BE49-F238E27FC236}">
                <a16:creationId xmlns:a16="http://schemas.microsoft.com/office/drawing/2014/main" id="{D4A41330-04F6-435D-AC31-763DE13A2BE6}"/>
              </a:ext>
            </a:extLst>
          </p:cNvPr>
          <p:cNvSpPr/>
          <p:nvPr/>
        </p:nvSpPr>
        <p:spPr>
          <a:xfrm>
            <a:off x="685800" y="4246343"/>
            <a:ext cx="1905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Measures of Variability</a:t>
            </a:r>
          </a:p>
        </p:txBody>
      </p:sp>
      <p:sp>
        <p:nvSpPr>
          <p:cNvPr id="7" name="Rectangle 6">
            <a:extLst>
              <a:ext uri="{FF2B5EF4-FFF2-40B4-BE49-F238E27FC236}">
                <a16:creationId xmlns:a16="http://schemas.microsoft.com/office/drawing/2014/main" id="{BBDFFC8A-D597-4205-A3A0-B545F29EC94F}"/>
              </a:ext>
            </a:extLst>
          </p:cNvPr>
          <p:cNvSpPr/>
          <p:nvPr/>
        </p:nvSpPr>
        <p:spPr>
          <a:xfrm>
            <a:off x="2971800" y="2209800"/>
            <a:ext cx="20574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averages in my data?”</a:t>
            </a:r>
          </a:p>
        </p:txBody>
      </p:sp>
      <p:sp>
        <p:nvSpPr>
          <p:cNvPr id="8" name="Rectangle 7">
            <a:extLst>
              <a:ext uri="{FF2B5EF4-FFF2-40B4-BE49-F238E27FC236}">
                <a16:creationId xmlns:a16="http://schemas.microsoft.com/office/drawing/2014/main" id="{624B7614-80A9-4C39-804A-483DA774DDB7}"/>
              </a:ext>
            </a:extLst>
          </p:cNvPr>
          <p:cNvSpPr/>
          <p:nvPr/>
        </p:nvSpPr>
        <p:spPr>
          <a:xfrm>
            <a:off x="2971800" y="4246343"/>
            <a:ext cx="20574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are my data distributed?”</a:t>
            </a:r>
          </a:p>
        </p:txBody>
      </p:sp>
      <p:sp>
        <p:nvSpPr>
          <p:cNvPr id="9" name="Rectangle 8">
            <a:extLst>
              <a:ext uri="{FF2B5EF4-FFF2-40B4-BE49-F238E27FC236}">
                <a16:creationId xmlns:a16="http://schemas.microsoft.com/office/drawing/2014/main" id="{368842DC-7929-4139-B1CE-C314F031E0E4}"/>
              </a:ext>
            </a:extLst>
          </p:cNvPr>
          <p:cNvSpPr/>
          <p:nvPr/>
        </p:nvSpPr>
        <p:spPr>
          <a:xfrm>
            <a:off x="6096000" y="2209800"/>
            <a:ext cx="22860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Mean</a:t>
            </a:r>
          </a:p>
          <a:p>
            <a:pPr marL="285750" indent="-285750">
              <a:buFont typeface="Arial" panose="020B0604020202020204" pitchFamily="34" charset="0"/>
              <a:buChar char="•"/>
            </a:pPr>
            <a:r>
              <a:rPr lang="en-US" dirty="0">
                <a:solidFill>
                  <a:schemeClr val="tx1"/>
                </a:solidFill>
              </a:rPr>
              <a:t>Median</a:t>
            </a:r>
          </a:p>
          <a:p>
            <a:pPr marL="285750" indent="-285750">
              <a:buFont typeface="Arial" panose="020B0604020202020204" pitchFamily="34" charset="0"/>
              <a:buChar char="•"/>
            </a:pPr>
            <a:r>
              <a:rPr lang="en-US" dirty="0">
                <a:solidFill>
                  <a:schemeClr val="tx1"/>
                </a:solidFill>
              </a:rPr>
              <a:t>Mode</a:t>
            </a:r>
          </a:p>
        </p:txBody>
      </p:sp>
      <p:sp>
        <p:nvSpPr>
          <p:cNvPr id="10" name="Rectangle 9">
            <a:extLst>
              <a:ext uri="{FF2B5EF4-FFF2-40B4-BE49-F238E27FC236}">
                <a16:creationId xmlns:a16="http://schemas.microsoft.com/office/drawing/2014/main" id="{EF7071FF-1689-4FDC-9F69-7466800DFE35}"/>
              </a:ext>
            </a:extLst>
          </p:cNvPr>
          <p:cNvSpPr/>
          <p:nvPr/>
        </p:nvSpPr>
        <p:spPr>
          <a:xfrm>
            <a:off x="6096000" y="4246343"/>
            <a:ext cx="22860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Variance</a:t>
            </a:r>
          </a:p>
          <a:p>
            <a:pPr marL="285750" indent="-285750">
              <a:buFont typeface="Arial" panose="020B0604020202020204" pitchFamily="34" charset="0"/>
              <a:buChar char="•"/>
            </a:pPr>
            <a:r>
              <a:rPr lang="en-US" dirty="0">
                <a:solidFill>
                  <a:schemeClr val="tx1"/>
                </a:solidFill>
              </a:rPr>
              <a:t>Standard Deviation</a:t>
            </a:r>
          </a:p>
          <a:p>
            <a:pPr marL="285750" indent="-285750">
              <a:buFont typeface="Arial" panose="020B0604020202020204" pitchFamily="34" charset="0"/>
              <a:buChar char="•"/>
            </a:pPr>
            <a:r>
              <a:rPr lang="en-US" dirty="0">
                <a:solidFill>
                  <a:schemeClr val="tx1"/>
                </a:solidFill>
              </a:rPr>
              <a:t>Range</a:t>
            </a:r>
          </a:p>
          <a:p>
            <a:pPr marL="285750" indent="-285750">
              <a:buFont typeface="Arial" panose="020B0604020202020204" pitchFamily="34" charset="0"/>
              <a:buChar char="•"/>
            </a:pPr>
            <a:r>
              <a:rPr lang="en-US" dirty="0">
                <a:solidFill>
                  <a:schemeClr val="tx1"/>
                </a:solidFill>
              </a:rPr>
              <a:t>Quartiles</a:t>
            </a:r>
          </a:p>
          <a:p>
            <a:pPr marL="285750" indent="-285750">
              <a:buFont typeface="Arial" panose="020B0604020202020204" pitchFamily="34" charset="0"/>
              <a:buChar char="•"/>
            </a:pPr>
            <a:r>
              <a:rPr lang="en-US" dirty="0">
                <a:solidFill>
                  <a:schemeClr val="tx1"/>
                </a:solidFill>
              </a:rPr>
              <a:t>Skewness</a:t>
            </a:r>
          </a:p>
          <a:p>
            <a:pPr marL="285750" indent="-285750">
              <a:buFont typeface="Arial" panose="020B0604020202020204" pitchFamily="34" charset="0"/>
              <a:buChar char="•"/>
            </a:pPr>
            <a:r>
              <a:rPr lang="en-US" dirty="0">
                <a:solidFill>
                  <a:schemeClr val="tx1"/>
                </a:solidFill>
              </a:rPr>
              <a:t>Kurtosis</a:t>
            </a:r>
          </a:p>
        </p:txBody>
      </p:sp>
      <p:sp>
        <p:nvSpPr>
          <p:cNvPr id="11" name="Isosceles Triangle 10">
            <a:extLst>
              <a:ext uri="{FF2B5EF4-FFF2-40B4-BE49-F238E27FC236}">
                <a16:creationId xmlns:a16="http://schemas.microsoft.com/office/drawing/2014/main" id="{A3459538-783B-4350-9EBF-8ED3F793CA6E}"/>
              </a:ext>
            </a:extLst>
          </p:cNvPr>
          <p:cNvSpPr/>
          <p:nvPr/>
        </p:nvSpPr>
        <p:spPr>
          <a:xfrm rot="5400000">
            <a:off x="4933950" y="2876550"/>
            <a:ext cx="1066800" cy="3429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60B1B4A-185F-4FDF-9425-2B4025A2B034}"/>
              </a:ext>
            </a:extLst>
          </p:cNvPr>
          <p:cNvSpPr/>
          <p:nvPr/>
        </p:nvSpPr>
        <p:spPr>
          <a:xfrm rot="5400000">
            <a:off x="4933950" y="4913093"/>
            <a:ext cx="1066800" cy="3429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B86F09-667D-42EE-BA16-12D5F69A0F06}"/>
              </a:ext>
            </a:extLst>
          </p:cNvPr>
          <p:cNvSpPr/>
          <p:nvPr/>
        </p:nvSpPr>
        <p:spPr>
          <a:xfrm>
            <a:off x="685800" y="16002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Category</a:t>
            </a:r>
          </a:p>
        </p:txBody>
      </p:sp>
      <p:sp>
        <p:nvSpPr>
          <p:cNvPr id="14" name="Rectangle 13">
            <a:extLst>
              <a:ext uri="{FF2B5EF4-FFF2-40B4-BE49-F238E27FC236}">
                <a16:creationId xmlns:a16="http://schemas.microsoft.com/office/drawing/2014/main" id="{51C8C277-2E03-46C7-A6FC-C4427342E004}"/>
              </a:ext>
            </a:extLst>
          </p:cNvPr>
          <p:cNvSpPr/>
          <p:nvPr/>
        </p:nvSpPr>
        <p:spPr>
          <a:xfrm>
            <a:off x="3124200" y="16002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Use</a:t>
            </a:r>
          </a:p>
        </p:txBody>
      </p:sp>
      <p:sp>
        <p:nvSpPr>
          <p:cNvPr id="15" name="Rectangle 14">
            <a:extLst>
              <a:ext uri="{FF2B5EF4-FFF2-40B4-BE49-F238E27FC236}">
                <a16:creationId xmlns:a16="http://schemas.microsoft.com/office/drawing/2014/main" id="{0BED4435-8B55-4967-BBB5-1318A423B2E3}"/>
              </a:ext>
            </a:extLst>
          </p:cNvPr>
          <p:cNvSpPr/>
          <p:nvPr/>
        </p:nvSpPr>
        <p:spPr>
          <a:xfrm>
            <a:off x="6096000" y="1600200"/>
            <a:ext cx="2286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Statistics</a:t>
            </a:r>
          </a:p>
        </p:txBody>
      </p:sp>
      <p:cxnSp>
        <p:nvCxnSpPr>
          <p:cNvPr id="17" name="Straight Connector 16">
            <a:extLst>
              <a:ext uri="{FF2B5EF4-FFF2-40B4-BE49-F238E27FC236}">
                <a16:creationId xmlns:a16="http://schemas.microsoft.com/office/drawing/2014/main" id="{3CD7DDE8-BA5E-4C5D-857A-D655B954897B}"/>
              </a:ext>
            </a:extLst>
          </p:cNvPr>
          <p:cNvCxnSpPr/>
          <p:nvPr/>
        </p:nvCxnSpPr>
        <p:spPr>
          <a:xfrm>
            <a:off x="685800" y="4059866"/>
            <a:ext cx="77724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794" y="557212"/>
            <a:ext cx="7313612" cy="646331"/>
          </a:xfrm>
        </p:spPr>
        <p:txBody>
          <a:bodyPr/>
          <a:lstStyle/>
          <a:p>
            <a:r>
              <a:rPr lang="en-US" altLang="en-US" dirty="0"/>
              <a:t>Measures of central tendency</a:t>
            </a:r>
          </a:p>
        </p:txBody>
      </p:sp>
      <p:sp>
        <p:nvSpPr>
          <p:cNvPr id="12292" name="Text Box 4"/>
          <p:cNvSpPr txBox="1">
            <a:spLocks noGrp="1" noChangeArrowheads="1"/>
          </p:cNvSpPr>
          <p:nvPr>
            <p:ph type="body" sz="half" idx="1"/>
          </p:nvPr>
        </p:nvSpPr>
        <p:spPr>
          <a:xfrm>
            <a:off x="304801" y="1827213"/>
            <a:ext cx="8305800" cy="4114800"/>
          </a:xfrm>
          <a:noFill/>
          <a:ln/>
        </p:spPr>
        <p:txBody>
          <a:bodyPr/>
          <a:lstStyle/>
          <a:p>
            <a:pPr lvl="1"/>
            <a:r>
              <a:rPr lang="en-US" altLang="en-US" sz="2100" dirty="0"/>
              <a:t>Mode – the score value with the highest frequency</a:t>
            </a:r>
          </a:p>
          <a:p>
            <a:pPr lvl="1"/>
            <a:r>
              <a:rPr lang="en-US" altLang="en-US" sz="2100" dirty="0"/>
              <a:t>Median – the point below which 50% of the cases fall</a:t>
            </a:r>
          </a:p>
          <a:p>
            <a:pPr lvl="1"/>
            <a:r>
              <a:rPr lang="en-US" altLang="en-US" sz="2100" dirty="0"/>
              <a:t>Mean = average</a:t>
            </a:r>
          </a:p>
          <a:p>
            <a:pPr lvl="2"/>
            <a:endParaRPr lang="en-US" altLang="en-US" sz="2000" dirty="0"/>
          </a:p>
          <a:p>
            <a:pPr>
              <a:spcBef>
                <a:spcPct val="50000"/>
              </a:spcBef>
              <a:buClrTx/>
              <a:buSzTx/>
              <a:buFontTx/>
              <a:buNone/>
            </a:pPr>
            <a:endParaRPr lang="en-US" altLang="en-US" sz="1600" dirty="0"/>
          </a:p>
        </p:txBody>
      </p:sp>
      <p:graphicFrame>
        <p:nvGraphicFramePr>
          <p:cNvPr id="12293" name="Object 5"/>
          <p:cNvGraphicFramePr>
            <a:graphicFrameLocks noGrp="1" noChangeAspect="1"/>
          </p:cNvGraphicFramePr>
          <p:nvPr>
            <p:ph sz="half" idx="2"/>
            <p:extLst/>
          </p:nvPr>
        </p:nvGraphicFramePr>
        <p:xfrm>
          <a:off x="2880465" y="3186113"/>
          <a:ext cx="1600200" cy="1397000"/>
        </p:xfrm>
        <a:graphic>
          <a:graphicData uri="http://schemas.openxmlformats.org/presentationml/2006/ole">
            <mc:AlternateContent xmlns:mc="http://schemas.openxmlformats.org/markup-compatibility/2006">
              <mc:Choice xmlns:v="urn:schemas-microsoft-com:vml" Requires="v">
                <p:oleObj spid="_x0000_s9218" name="Equation" r:id="rId4" imgW="698400" imgH="609480" progId="Equation.3">
                  <p:embed/>
                </p:oleObj>
              </mc:Choice>
              <mc:Fallback>
                <p:oleObj name="Equation" r:id="rId4" imgW="698400" imgH="609480" progId="Equation.3">
                  <p:embed/>
                  <p:pic>
                    <p:nvPicPr>
                      <p:cNvPr id="122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465" y="3186113"/>
                        <a:ext cx="16002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931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301625"/>
            <a:ext cx="8455025" cy="646331"/>
          </a:xfrm>
        </p:spPr>
        <p:txBody>
          <a:bodyPr/>
          <a:lstStyle/>
          <a:p>
            <a:r>
              <a:rPr lang="en-US" altLang="en-US" dirty="0"/>
              <a:t>Measures of Variability</a:t>
            </a:r>
          </a:p>
        </p:txBody>
      </p:sp>
      <p:sp>
        <p:nvSpPr>
          <p:cNvPr id="14339" name="Rectangle 3"/>
          <p:cNvSpPr>
            <a:spLocks noGrp="1" noChangeArrowheads="1"/>
          </p:cNvSpPr>
          <p:nvPr>
            <p:ph type="body" sz="half" idx="1"/>
          </p:nvPr>
        </p:nvSpPr>
        <p:spPr>
          <a:xfrm>
            <a:off x="609600" y="1600200"/>
            <a:ext cx="8305800" cy="4114800"/>
          </a:xfrm>
        </p:spPr>
        <p:txBody>
          <a:bodyPr/>
          <a:lstStyle/>
          <a:p>
            <a:r>
              <a:rPr lang="en-US" altLang="en-US" sz="2500"/>
              <a:t>Range</a:t>
            </a:r>
          </a:p>
          <a:p>
            <a:endParaRPr lang="en-US" altLang="en-US" sz="2500"/>
          </a:p>
          <a:p>
            <a:endParaRPr lang="en-US" altLang="en-US" sz="2500"/>
          </a:p>
          <a:p>
            <a:r>
              <a:rPr lang="en-US" altLang="en-US" sz="2500"/>
              <a:t>Variance</a:t>
            </a:r>
          </a:p>
          <a:p>
            <a:endParaRPr lang="en-US" altLang="en-US" sz="2500"/>
          </a:p>
          <a:p>
            <a:endParaRPr lang="en-US" altLang="en-US" sz="2500"/>
          </a:p>
          <a:p>
            <a:endParaRPr lang="en-US" altLang="en-US" sz="2500"/>
          </a:p>
          <a:p>
            <a:r>
              <a:rPr lang="en-US" altLang="en-US" sz="2500"/>
              <a:t>Standard deviation=square root of the variance</a:t>
            </a:r>
          </a:p>
          <a:p>
            <a:endParaRPr lang="en-US" altLang="en-US" sz="2500"/>
          </a:p>
        </p:txBody>
      </p:sp>
      <p:graphicFrame>
        <p:nvGraphicFramePr>
          <p:cNvPr id="14340" name="Object 4"/>
          <p:cNvGraphicFramePr>
            <a:graphicFrameLocks noGrp="1" noChangeAspect="1"/>
          </p:cNvGraphicFramePr>
          <p:nvPr>
            <p:ph sz="quarter" idx="2"/>
          </p:nvPr>
        </p:nvGraphicFramePr>
        <p:xfrm>
          <a:off x="1828800" y="2209800"/>
          <a:ext cx="3048000" cy="508000"/>
        </p:xfrm>
        <a:graphic>
          <a:graphicData uri="http://schemas.openxmlformats.org/presentationml/2006/ole">
            <mc:AlternateContent xmlns:mc="http://schemas.openxmlformats.org/markup-compatibility/2006">
              <mc:Choice xmlns:v="urn:schemas-microsoft-com:vml" Requires="v">
                <p:oleObj spid="_x0000_s10242" name="Equation" r:id="rId4" imgW="1447560" imgH="241200" progId="Equation.3">
                  <p:embed/>
                </p:oleObj>
              </mc:Choice>
              <mc:Fallback>
                <p:oleObj name="Equation" r:id="rId4" imgW="1447560" imgH="241200" progId="Equation.3">
                  <p:embed/>
                  <p:pic>
                    <p:nvPicPr>
                      <p:cNvPr id="143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209800"/>
                        <a:ext cx="3048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p:cNvGraphicFramePr>
            <a:graphicFrameLocks noGrp="1" noChangeAspect="1"/>
          </p:cNvGraphicFramePr>
          <p:nvPr>
            <p:ph sz="quarter" idx="3"/>
          </p:nvPr>
        </p:nvGraphicFramePr>
        <p:xfrm>
          <a:off x="1752600" y="5334000"/>
          <a:ext cx="3276600" cy="1190625"/>
        </p:xfrm>
        <a:graphic>
          <a:graphicData uri="http://schemas.openxmlformats.org/presentationml/2006/ole">
            <mc:AlternateContent xmlns:mc="http://schemas.openxmlformats.org/markup-compatibility/2006">
              <mc:Choice xmlns:v="urn:schemas-microsoft-com:vml" Requires="v">
                <p:oleObj spid="_x0000_s10243" name="Equation" r:id="rId6" imgW="1815840" imgH="660240" progId="Equation.DSMT4">
                  <p:embed/>
                </p:oleObj>
              </mc:Choice>
              <mc:Fallback>
                <p:oleObj name="Equation" r:id="rId6" imgW="1815840" imgH="660240" progId="Equation.DSMT4">
                  <p:embed/>
                  <p:pic>
                    <p:nvPicPr>
                      <p:cNvPr id="1434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334000"/>
                        <a:ext cx="32766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1768475" y="3244850"/>
          <a:ext cx="3930650" cy="1460500"/>
        </p:xfrm>
        <a:graphic>
          <a:graphicData uri="http://schemas.openxmlformats.org/presentationml/2006/ole">
            <mc:AlternateContent xmlns:mc="http://schemas.openxmlformats.org/markup-compatibility/2006">
              <mc:Choice xmlns:v="urn:schemas-microsoft-com:vml" Requires="v">
                <p:oleObj spid="_x0000_s10244" name="Equation" r:id="rId8" imgW="1638000" imgH="609480" progId="Equation.DSMT4">
                  <p:embed/>
                </p:oleObj>
              </mc:Choice>
              <mc:Fallback>
                <p:oleObj name="Equation" r:id="rId8" imgW="1638000" imgH="609480" progId="Equation.DSMT4">
                  <p:embed/>
                  <p:pic>
                    <p:nvPicPr>
                      <p:cNvPr id="1434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8475" y="3244850"/>
                        <a:ext cx="3930650"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1076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65126"/>
            <a:ext cx="8229600" cy="978729"/>
          </a:xfrm>
        </p:spPr>
        <p:txBody>
          <a:bodyPr/>
          <a:lstStyle/>
          <a:p>
            <a:r>
              <a:rPr lang="en-US" altLang="en-US" sz="3200" dirty="0"/>
              <a:t>Relationships among measures of central tendency</a:t>
            </a:r>
          </a:p>
        </p:txBody>
      </p:sp>
      <p:pic>
        <p:nvPicPr>
          <p:cNvPr id="1331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r="1888" b="-629"/>
          <a:stretch>
            <a:fillRect/>
          </a:stretch>
        </p:blipFill>
        <p:spPr>
          <a:xfrm>
            <a:off x="533400" y="4191000"/>
            <a:ext cx="3191933" cy="2209800"/>
          </a:xfrm>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r="3159"/>
          <a:stretch>
            <a:fillRect/>
          </a:stretch>
        </p:blipFill>
        <p:spPr bwMode="auto">
          <a:xfrm>
            <a:off x="533400" y="1752600"/>
            <a:ext cx="272626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3584AB5C-A0A1-4268-BFB2-1848A6F10064}"/>
              </a:ext>
            </a:extLst>
          </p:cNvPr>
          <p:cNvPicPr>
            <a:picLocks noChangeAspect="1"/>
          </p:cNvPicPr>
          <p:nvPr/>
        </p:nvPicPr>
        <p:blipFill>
          <a:blip r:embed="rId5"/>
          <a:stretch>
            <a:fillRect/>
          </a:stretch>
        </p:blipFill>
        <p:spPr>
          <a:xfrm>
            <a:off x="4648200" y="2839351"/>
            <a:ext cx="3631615" cy="2093698"/>
          </a:xfrm>
          <a:prstGeom prst="rect">
            <a:avLst/>
          </a:prstGeom>
        </p:spPr>
      </p:pic>
      <p:sp>
        <p:nvSpPr>
          <p:cNvPr id="3" name="Rectangle 2">
            <a:extLst>
              <a:ext uri="{FF2B5EF4-FFF2-40B4-BE49-F238E27FC236}">
                <a16:creationId xmlns:a16="http://schemas.microsoft.com/office/drawing/2014/main" id="{1B1CCE68-49FF-40AE-9290-49A77455D501}"/>
              </a:ext>
            </a:extLst>
          </p:cNvPr>
          <p:cNvSpPr/>
          <p:nvPr/>
        </p:nvSpPr>
        <p:spPr>
          <a:xfrm>
            <a:off x="4800600" y="2286000"/>
            <a:ext cx="3657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Kurtosis Examples</a:t>
            </a:r>
          </a:p>
        </p:txBody>
      </p:sp>
    </p:spTree>
    <p:extLst>
      <p:ext uri="{BB962C8B-B14F-4D97-AF65-F5344CB8AC3E}">
        <p14:creationId xmlns:p14="http://schemas.microsoft.com/office/powerpoint/2010/main" val="117671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B3C1-CC32-4B8D-A508-4232F66B22A0}"/>
              </a:ext>
            </a:extLst>
          </p:cNvPr>
          <p:cNvSpPr>
            <a:spLocks noGrp="1"/>
          </p:cNvSpPr>
          <p:nvPr>
            <p:ph type="title"/>
          </p:nvPr>
        </p:nvSpPr>
        <p:spPr/>
        <p:txBody>
          <a:bodyPr/>
          <a:lstStyle/>
          <a:p>
            <a:r>
              <a:rPr lang="en-US" dirty="0"/>
              <a:t>Descriptive Statistics in R</a:t>
            </a:r>
          </a:p>
        </p:txBody>
      </p:sp>
      <p:sp>
        <p:nvSpPr>
          <p:cNvPr id="3" name="Content Placeholder 2">
            <a:extLst>
              <a:ext uri="{FF2B5EF4-FFF2-40B4-BE49-F238E27FC236}">
                <a16:creationId xmlns:a16="http://schemas.microsoft.com/office/drawing/2014/main" id="{635F76CF-AA34-46D5-9BAC-4E695B07DD74}"/>
              </a:ext>
            </a:extLst>
          </p:cNvPr>
          <p:cNvSpPr>
            <a:spLocks noGrp="1"/>
          </p:cNvSpPr>
          <p:nvPr>
            <p:ph idx="1"/>
          </p:nvPr>
        </p:nvSpPr>
        <p:spPr/>
        <p:txBody>
          <a:bodyPr/>
          <a:lstStyle/>
          <a:p>
            <a:r>
              <a:rPr lang="en-US" dirty="0"/>
              <a:t>We will explore the </a:t>
            </a:r>
            <a:r>
              <a:rPr lang="en-US" dirty="0" err="1"/>
              <a:t>mtcars</a:t>
            </a:r>
            <a:r>
              <a:rPr lang="en-US" dirty="0"/>
              <a:t> data in the datasets package of R</a:t>
            </a:r>
          </a:p>
          <a:p>
            <a:r>
              <a:rPr lang="en-US" dirty="0"/>
              <a:t>Find out about the </a:t>
            </a:r>
            <a:r>
              <a:rPr lang="en-US" dirty="0" err="1"/>
              <a:t>mtcars</a:t>
            </a:r>
            <a:r>
              <a:rPr lang="en-US" dirty="0"/>
              <a:t> dataset by using the help() command</a:t>
            </a:r>
          </a:p>
          <a:p>
            <a:r>
              <a:rPr lang="en-US" dirty="0"/>
              <a:t>We will explore descriptive statistics using the </a:t>
            </a:r>
            <a:r>
              <a:rPr lang="en-US" dirty="0" err="1"/>
              <a:t>mtcars</a:t>
            </a:r>
            <a:r>
              <a:rPr lang="en-US" dirty="0"/>
              <a:t> dataset</a:t>
            </a:r>
          </a:p>
          <a:p>
            <a:endParaRPr lang="en-US" dirty="0"/>
          </a:p>
        </p:txBody>
      </p:sp>
    </p:spTree>
    <p:extLst>
      <p:ext uri="{BB962C8B-B14F-4D97-AF65-F5344CB8AC3E}">
        <p14:creationId xmlns:p14="http://schemas.microsoft.com/office/powerpoint/2010/main" val="148955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2707-B2A1-4B0B-8FD1-8E249CA5A8C0}"/>
              </a:ext>
            </a:extLst>
          </p:cNvPr>
          <p:cNvSpPr>
            <a:spLocks noGrp="1"/>
          </p:cNvSpPr>
          <p:nvPr>
            <p:ph type="title"/>
          </p:nvPr>
        </p:nvSpPr>
        <p:spPr/>
        <p:txBody>
          <a:bodyPr/>
          <a:lstStyle/>
          <a:p>
            <a:r>
              <a:rPr lang="en-US" dirty="0" err="1"/>
              <a:t>mtcars</a:t>
            </a:r>
            <a:r>
              <a:rPr lang="en-US" dirty="0"/>
              <a:t> Dataset</a:t>
            </a:r>
          </a:p>
        </p:txBody>
      </p:sp>
      <p:pic>
        <p:nvPicPr>
          <p:cNvPr id="4" name="Picture 3">
            <a:extLst>
              <a:ext uri="{FF2B5EF4-FFF2-40B4-BE49-F238E27FC236}">
                <a16:creationId xmlns:a16="http://schemas.microsoft.com/office/drawing/2014/main" id="{25A258F1-1B78-4C36-8F3C-E2778491C912}"/>
              </a:ext>
            </a:extLst>
          </p:cNvPr>
          <p:cNvPicPr>
            <a:picLocks noChangeAspect="1"/>
          </p:cNvPicPr>
          <p:nvPr/>
        </p:nvPicPr>
        <p:blipFill>
          <a:blip r:embed="rId2"/>
          <a:stretch>
            <a:fillRect/>
          </a:stretch>
        </p:blipFill>
        <p:spPr>
          <a:xfrm>
            <a:off x="644292" y="1671637"/>
            <a:ext cx="7601751" cy="4424363"/>
          </a:xfrm>
          <a:prstGeom prst="rect">
            <a:avLst/>
          </a:prstGeom>
        </p:spPr>
      </p:pic>
    </p:spTree>
    <p:extLst>
      <p:ext uri="{BB962C8B-B14F-4D97-AF65-F5344CB8AC3E}">
        <p14:creationId xmlns:p14="http://schemas.microsoft.com/office/powerpoint/2010/main" val="302356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A758-9BB6-420F-83A2-2734E31C6E5F}"/>
              </a:ext>
            </a:extLst>
          </p:cNvPr>
          <p:cNvSpPr>
            <a:spLocks noGrp="1"/>
          </p:cNvSpPr>
          <p:nvPr>
            <p:ph type="title"/>
          </p:nvPr>
        </p:nvSpPr>
        <p:spPr/>
        <p:txBody>
          <a:bodyPr/>
          <a:lstStyle/>
          <a:p>
            <a:r>
              <a:rPr lang="en-US" dirty="0"/>
              <a:t>Descriptive Statistics Calculations</a:t>
            </a:r>
          </a:p>
        </p:txBody>
      </p:sp>
      <p:sp>
        <p:nvSpPr>
          <p:cNvPr id="3" name="Content Placeholder 2">
            <a:extLst>
              <a:ext uri="{FF2B5EF4-FFF2-40B4-BE49-F238E27FC236}">
                <a16:creationId xmlns:a16="http://schemas.microsoft.com/office/drawing/2014/main" id="{5DD9B527-6C26-4C44-B23D-74FF819B701E}"/>
              </a:ext>
            </a:extLst>
          </p:cNvPr>
          <p:cNvSpPr>
            <a:spLocks noGrp="1"/>
          </p:cNvSpPr>
          <p:nvPr>
            <p:ph idx="1"/>
          </p:nvPr>
        </p:nvSpPr>
        <p:spPr/>
        <p:txBody>
          <a:bodyPr/>
          <a:lstStyle/>
          <a:p>
            <a:r>
              <a:rPr lang="en-US" dirty="0"/>
              <a:t>Exploratory: head()</a:t>
            </a:r>
          </a:p>
          <a:p>
            <a:r>
              <a:rPr lang="en-US" dirty="0"/>
              <a:t>Selecting individual fields: $</a:t>
            </a:r>
          </a:p>
          <a:p>
            <a:r>
              <a:rPr lang="en-US" dirty="0"/>
              <a:t>Measures of central tendency: Mean, Median, Mode</a:t>
            </a:r>
          </a:p>
          <a:p>
            <a:r>
              <a:rPr lang="en-US" dirty="0"/>
              <a:t>Measure of variability: Variance, Standard Deviation, Range, Quartiles</a:t>
            </a:r>
          </a:p>
          <a:p>
            <a:pPr lvl="1"/>
            <a:r>
              <a:rPr lang="en-US" dirty="0"/>
              <a:t>What does the summary function do?</a:t>
            </a:r>
          </a:p>
          <a:p>
            <a:r>
              <a:rPr lang="en-US" dirty="0"/>
              <a:t>Which fields are best for this analysis?</a:t>
            </a:r>
          </a:p>
          <a:p>
            <a:r>
              <a:rPr lang="en-US" dirty="0"/>
              <a:t>How about </a:t>
            </a:r>
            <a:r>
              <a:rPr lang="en-US" dirty="0" err="1"/>
              <a:t>subsetting</a:t>
            </a:r>
            <a:r>
              <a:rPr lang="en-US" dirty="0"/>
              <a:t> (see: which)?  Grouping (see: </a:t>
            </a:r>
            <a:r>
              <a:rPr lang="en-US" dirty="0" err="1"/>
              <a:t>tapply</a:t>
            </a:r>
            <a:r>
              <a:rPr lang="en-US" dirty="0"/>
              <a:t>)?</a:t>
            </a:r>
          </a:p>
          <a:p>
            <a:r>
              <a:rPr lang="en-US" dirty="0"/>
              <a:t>Enrichment (will be very helpful in later classes) – the </a:t>
            </a:r>
            <a:r>
              <a:rPr lang="en-US" dirty="0" err="1"/>
              <a:t>dplyr</a:t>
            </a:r>
            <a:r>
              <a:rPr lang="en-US" dirty="0"/>
              <a:t> package</a:t>
            </a:r>
          </a:p>
        </p:txBody>
      </p:sp>
    </p:spTree>
    <p:extLst>
      <p:ext uri="{BB962C8B-B14F-4D97-AF65-F5344CB8AC3E}">
        <p14:creationId xmlns:p14="http://schemas.microsoft.com/office/powerpoint/2010/main" val="209795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p:txBody>
          <a:bodyPr/>
          <a:lstStyle/>
          <a:p>
            <a:r>
              <a:rPr lang="en-US" dirty="0"/>
              <a:t>Break!</a:t>
            </a:r>
          </a:p>
        </p:txBody>
      </p:sp>
    </p:spTree>
    <p:extLst>
      <p:ext uri="{BB962C8B-B14F-4D97-AF65-F5344CB8AC3E}">
        <p14:creationId xmlns:p14="http://schemas.microsoft.com/office/powerpoint/2010/main" val="836796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2</a:t>
            </a:r>
            <a:br>
              <a:rPr lang="en-US" sz="4000" dirty="0"/>
            </a:br>
            <a:r>
              <a:rPr lang="en-US" sz="4000" dirty="0"/>
              <a:t>Graphical Representation of Data in R</a:t>
            </a:r>
          </a:p>
        </p:txBody>
      </p:sp>
    </p:spTree>
    <p:extLst>
      <p:ext uri="{BB962C8B-B14F-4D97-AF65-F5344CB8AC3E}">
        <p14:creationId xmlns:p14="http://schemas.microsoft.com/office/powerpoint/2010/main" val="10511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Welcome!  Today’s Agenda</a:t>
            </a:r>
          </a:p>
        </p:txBody>
      </p:sp>
      <p:sp>
        <p:nvSpPr>
          <p:cNvPr id="3" name="Content Placeholder 2"/>
          <p:cNvSpPr>
            <a:spLocks noGrp="1"/>
          </p:cNvSpPr>
          <p:nvPr>
            <p:ph idx="1"/>
          </p:nvPr>
        </p:nvSpPr>
        <p:spPr>
          <a:xfrm>
            <a:off x="533400" y="1565455"/>
            <a:ext cx="8229600" cy="3581400"/>
          </a:xfrm>
        </p:spPr>
        <p:txBody>
          <a:bodyPr>
            <a:noAutofit/>
          </a:bodyPr>
          <a:lstStyle/>
          <a:p>
            <a:r>
              <a:rPr lang="en-US" dirty="0">
                <a:latin typeface="Helvetica Neue" charset="0"/>
                <a:cs typeface="Helvetica Neue" charset="0"/>
              </a:rPr>
              <a:t>Introductions</a:t>
            </a:r>
          </a:p>
          <a:p>
            <a:r>
              <a:rPr lang="en-US" dirty="0">
                <a:latin typeface="Helvetica Neue" charset="0"/>
                <a:cs typeface="Helvetica Neue" charset="0"/>
              </a:rPr>
              <a:t>Administrative Notes</a:t>
            </a:r>
          </a:p>
          <a:p>
            <a:r>
              <a:rPr lang="en-US" dirty="0">
                <a:latin typeface="Helvetica Neue" charset="0"/>
                <a:cs typeface="Helvetica Neue" charset="0"/>
              </a:rPr>
              <a:t>Syllabus Review</a:t>
            </a:r>
          </a:p>
          <a:p>
            <a:r>
              <a:rPr lang="en-US" dirty="0">
                <a:latin typeface="Helvetica Neue" charset="0"/>
                <a:cs typeface="Helvetica Neue" charset="0"/>
              </a:rPr>
              <a:t>Lecture – Part 1</a:t>
            </a:r>
          </a:p>
          <a:p>
            <a:r>
              <a:rPr lang="en-US" dirty="0">
                <a:latin typeface="Helvetica Neue" charset="0"/>
                <a:cs typeface="Helvetica Neue" charset="0"/>
              </a:rPr>
              <a:t>&lt;BREAK&gt;</a:t>
            </a:r>
          </a:p>
          <a:p>
            <a:r>
              <a:rPr lang="en-US" dirty="0">
                <a:latin typeface="Helvetica Neue" charset="0"/>
                <a:cs typeface="Helvetica Neue" charset="0"/>
              </a:rPr>
              <a:t>Lecture – Part 2</a:t>
            </a:r>
          </a:p>
          <a:p>
            <a:r>
              <a:rPr lang="en-US" dirty="0">
                <a:latin typeface="Helvetica Neue" charset="0"/>
                <a:cs typeface="Helvetica Neue" charset="0"/>
              </a:rPr>
              <a:t>Assignment #1 Overview</a:t>
            </a:r>
          </a:p>
        </p:txBody>
      </p:sp>
    </p:spTree>
    <p:extLst>
      <p:ext uri="{BB962C8B-B14F-4D97-AF65-F5344CB8AC3E}">
        <p14:creationId xmlns:p14="http://schemas.microsoft.com/office/powerpoint/2010/main" val="293451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2707-B2A1-4B0B-8FD1-8E249CA5A8C0}"/>
              </a:ext>
            </a:extLst>
          </p:cNvPr>
          <p:cNvSpPr>
            <a:spLocks noGrp="1"/>
          </p:cNvSpPr>
          <p:nvPr>
            <p:ph type="title"/>
          </p:nvPr>
        </p:nvSpPr>
        <p:spPr/>
        <p:txBody>
          <a:bodyPr/>
          <a:lstStyle/>
          <a:p>
            <a:r>
              <a:rPr lang="en-US" dirty="0" err="1"/>
              <a:t>mtcars</a:t>
            </a:r>
            <a:r>
              <a:rPr lang="en-US" dirty="0"/>
              <a:t> Dataset Visualized</a:t>
            </a:r>
          </a:p>
        </p:txBody>
      </p:sp>
      <p:sp>
        <p:nvSpPr>
          <p:cNvPr id="5" name="Content Placeholder 2">
            <a:extLst>
              <a:ext uri="{FF2B5EF4-FFF2-40B4-BE49-F238E27FC236}">
                <a16:creationId xmlns:a16="http://schemas.microsoft.com/office/drawing/2014/main" id="{88557698-4407-4506-9E47-7C31F87EA4C4}"/>
              </a:ext>
            </a:extLst>
          </p:cNvPr>
          <p:cNvSpPr>
            <a:spLocks noGrp="1"/>
          </p:cNvSpPr>
          <p:nvPr>
            <p:ph idx="1"/>
          </p:nvPr>
        </p:nvSpPr>
        <p:spPr>
          <a:xfrm>
            <a:off x="457200" y="1565454"/>
            <a:ext cx="8229600" cy="5292545"/>
          </a:xfrm>
        </p:spPr>
        <p:txBody>
          <a:bodyPr/>
          <a:lstStyle/>
          <a:p>
            <a:r>
              <a:rPr lang="en-US" dirty="0"/>
              <a:t>What might we want to visualize?</a:t>
            </a:r>
          </a:p>
          <a:p>
            <a:r>
              <a:rPr lang="en-US" dirty="0"/>
              <a:t>How might we want to visualize descriptive statistics?</a:t>
            </a:r>
          </a:p>
        </p:txBody>
      </p:sp>
    </p:spTree>
    <p:extLst>
      <p:ext uri="{BB962C8B-B14F-4D97-AF65-F5344CB8AC3E}">
        <p14:creationId xmlns:p14="http://schemas.microsoft.com/office/powerpoint/2010/main" val="210497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96C7-BD8D-4F6F-BB1C-2FE291B696E9}"/>
              </a:ext>
            </a:extLst>
          </p:cNvPr>
          <p:cNvSpPr>
            <a:spLocks noGrp="1"/>
          </p:cNvSpPr>
          <p:nvPr>
            <p:ph type="title"/>
          </p:nvPr>
        </p:nvSpPr>
        <p:spPr/>
        <p:txBody>
          <a:bodyPr/>
          <a:lstStyle/>
          <a:p>
            <a:r>
              <a:rPr lang="en-US" dirty="0"/>
              <a:t>Visualizations</a:t>
            </a:r>
          </a:p>
        </p:txBody>
      </p:sp>
      <p:sp>
        <p:nvSpPr>
          <p:cNvPr id="3" name="Content Placeholder 2">
            <a:extLst>
              <a:ext uri="{FF2B5EF4-FFF2-40B4-BE49-F238E27FC236}">
                <a16:creationId xmlns:a16="http://schemas.microsoft.com/office/drawing/2014/main" id="{CB82F349-47C4-4DCB-9431-D9E6314CA291}"/>
              </a:ext>
            </a:extLst>
          </p:cNvPr>
          <p:cNvSpPr>
            <a:spLocks noGrp="1"/>
          </p:cNvSpPr>
          <p:nvPr>
            <p:ph idx="1"/>
          </p:nvPr>
        </p:nvSpPr>
        <p:spPr/>
        <p:txBody>
          <a:bodyPr/>
          <a:lstStyle/>
          <a:p>
            <a:r>
              <a:rPr lang="en-US" dirty="0"/>
              <a:t>Histogram</a:t>
            </a:r>
          </a:p>
          <a:p>
            <a:pPr lvl="1"/>
            <a:r>
              <a:rPr lang="en-US" dirty="0"/>
              <a:t>Add context?  (see: points, rug)</a:t>
            </a:r>
          </a:p>
          <a:p>
            <a:r>
              <a:rPr lang="en-US" dirty="0"/>
              <a:t>Boxplot</a:t>
            </a:r>
          </a:p>
          <a:p>
            <a:r>
              <a:rPr lang="en-US" dirty="0"/>
              <a:t>Adding the normal curve (see: curve)</a:t>
            </a:r>
          </a:p>
          <a:p>
            <a:r>
              <a:rPr lang="en-US" dirty="0"/>
              <a:t>Check for normal distribution (see: </a:t>
            </a:r>
            <a:r>
              <a:rPr lang="en-US" dirty="0" err="1"/>
              <a:t>qq</a:t>
            </a:r>
            <a:r>
              <a:rPr lang="en-US" dirty="0"/>
              <a:t>)</a:t>
            </a:r>
          </a:p>
          <a:p>
            <a:r>
              <a:rPr lang="en-US" dirty="0"/>
              <a:t>Scatter plots</a:t>
            </a:r>
          </a:p>
          <a:p>
            <a:r>
              <a:rPr lang="en-US" dirty="0"/>
              <a:t>Stem and leaf plots</a:t>
            </a:r>
          </a:p>
          <a:p>
            <a:r>
              <a:rPr lang="en-US" dirty="0"/>
              <a:t>Enrichment: </a:t>
            </a:r>
            <a:r>
              <a:rPr lang="en-US" dirty="0" err="1"/>
              <a:t>qplot</a:t>
            </a:r>
            <a:r>
              <a:rPr lang="en-US" dirty="0"/>
              <a:t> and ggplot2 packages (more advanced visualizations)</a:t>
            </a:r>
          </a:p>
        </p:txBody>
      </p:sp>
    </p:spTree>
    <p:extLst>
      <p:ext uri="{BB962C8B-B14F-4D97-AF65-F5344CB8AC3E}">
        <p14:creationId xmlns:p14="http://schemas.microsoft.com/office/powerpoint/2010/main" val="3063113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DE0D-A405-4E9B-8BCC-AA96773BF800}"/>
              </a:ext>
            </a:extLst>
          </p:cNvPr>
          <p:cNvSpPr>
            <a:spLocks noGrp="1"/>
          </p:cNvSpPr>
          <p:nvPr>
            <p:ph type="title"/>
          </p:nvPr>
        </p:nvSpPr>
        <p:spPr/>
        <p:txBody>
          <a:bodyPr/>
          <a:lstStyle/>
          <a:p>
            <a:r>
              <a:rPr lang="en-US" dirty="0"/>
              <a:t>Towards Inferential Statistics: Z-Score</a:t>
            </a:r>
          </a:p>
        </p:txBody>
      </p:sp>
      <p:sp>
        <p:nvSpPr>
          <p:cNvPr id="4" name="Rectangle 3">
            <a:extLst>
              <a:ext uri="{FF2B5EF4-FFF2-40B4-BE49-F238E27FC236}">
                <a16:creationId xmlns:a16="http://schemas.microsoft.com/office/drawing/2014/main" id="{C8BDC4B6-239E-4E34-91FE-BB993653A224}"/>
              </a:ext>
            </a:extLst>
          </p:cNvPr>
          <p:cNvSpPr txBox="1">
            <a:spLocks noChangeArrowheads="1"/>
          </p:cNvSpPr>
          <p:nvPr/>
        </p:nvSpPr>
        <p:spPr>
          <a:xfrm>
            <a:off x="304800" y="1674813"/>
            <a:ext cx="8077200" cy="1677987"/>
          </a:xfrm>
          <a:prstGeom prst="rect">
            <a:avLst/>
          </a:prstGeom>
        </p:spPr>
        <p:txBody>
          <a:bodyPr vert="horz" lIns="45720" tIns="45720" rIns="45720" bIns="45720" rtlCol="0">
            <a:normAutofit/>
          </a:bodyPr>
          <a:lst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500" i="1"/>
              <a:t>z</a:t>
            </a:r>
            <a:r>
              <a:rPr lang="en-US" altLang="en-US" sz="2500"/>
              <a:t>-scores – how many standard deviations above or below the mean a particular score lies</a:t>
            </a:r>
            <a:endParaRPr lang="en-US" altLang="en-US" sz="2500" dirty="0"/>
          </a:p>
        </p:txBody>
      </p:sp>
      <p:graphicFrame>
        <p:nvGraphicFramePr>
          <p:cNvPr id="5" name="Object 6">
            <a:extLst>
              <a:ext uri="{FF2B5EF4-FFF2-40B4-BE49-F238E27FC236}">
                <a16:creationId xmlns:a16="http://schemas.microsoft.com/office/drawing/2014/main" id="{8D6BE74C-4FA2-40FD-8018-572B02036263}"/>
              </a:ext>
            </a:extLst>
          </p:cNvPr>
          <p:cNvGraphicFramePr>
            <a:graphicFrameLocks noChangeAspect="1"/>
          </p:cNvGraphicFramePr>
          <p:nvPr/>
        </p:nvGraphicFramePr>
        <p:xfrm>
          <a:off x="2667000" y="3352800"/>
          <a:ext cx="2971800" cy="1131888"/>
        </p:xfrm>
        <a:graphic>
          <a:graphicData uri="http://schemas.openxmlformats.org/presentationml/2006/ole">
            <mc:AlternateContent xmlns:mc="http://schemas.openxmlformats.org/markup-compatibility/2006">
              <mc:Choice xmlns:v="urn:schemas-microsoft-com:vml" Requires="v">
                <p:oleObj spid="_x0000_s7172" name="Equation" r:id="rId3" imgW="1066680" imgH="406080" progId="Equation.3">
                  <p:embed/>
                </p:oleObj>
              </mc:Choice>
              <mc:Fallback>
                <p:oleObj name="Equation" r:id="rId3" imgW="1066680" imgH="406080" progId="Equation.3">
                  <p:embed/>
                  <p:pic>
                    <p:nvPicPr>
                      <p:cNvPr id="153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352800"/>
                        <a:ext cx="2971800"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56093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p:txBody>
          <a:bodyPr/>
          <a:lstStyle/>
          <a:p>
            <a:r>
              <a:rPr lang="en-US" dirty="0"/>
              <a:t>Week 1 Assignment</a:t>
            </a:r>
          </a:p>
        </p:txBody>
      </p:sp>
      <p:sp>
        <p:nvSpPr>
          <p:cNvPr id="5" name="Content Placeholder 2">
            <a:extLst>
              <a:ext uri="{FF2B5EF4-FFF2-40B4-BE49-F238E27FC236}">
                <a16:creationId xmlns:a16="http://schemas.microsoft.com/office/drawing/2014/main" id="{722224FA-A981-4EC2-AB67-8CBBAD250FFC}"/>
              </a:ext>
            </a:extLst>
          </p:cNvPr>
          <p:cNvSpPr>
            <a:spLocks noGrp="1"/>
          </p:cNvSpPr>
          <p:nvPr>
            <p:ph idx="1"/>
          </p:nvPr>
        </p:nvSpPr>
        <p:spPr>
          <a:xfrm>
            <a:off x="457200" y="1565454"/>
            <a:ext cx="8229600" cy="5292545"/>
          </a:xfrm>
        </p:spPr>
        <p:txBody>
          <a:bodyPr>
            <a:normAutofit fontScale="62500" lnSpcReduction="20000"/>
          </a:bodyPr>
          <a:lstStyle/>
          <a:p>
            <a:r>
              <a:rPr lang="en-US" dirty="0">
                <a:latin typeface="+mn-lt"/>
              </a:rPr>
              <a:t>View assignments as opportunities to practice newly learned materials. I look for effort and hard work. I have no particular expectations of word count or page limits. Show me that you put in required effort. </a:t>
            </a:r>
          </a:p>
          <a:p>
            <a:r>
              <a:rPr lang="en-US" dirty="0">
                <a:latin typeface="+mn-lt"/>
              </a:rPr>
              <a:t>For the following assignment, please submit your R code, the output, graphs and figures (if any), and your interpretation in a document that has your name, course information, instructor name, and the assignment number.</a:t>
            </a:r>
          </a:p>
          <a:p>
            <a:r>
              <a:rPr lang="en-US" dirty="0">
                <a:latin typeface="+mn-lt"/>
              </a:rPr>
              <a:t>1. Use one of R’s datasets (iris, trees, rivers, etc.) or your own dataset for this task. Using descriptive statistics, visualize this data numerically and graphically. You can use the following resource as a guide: section 2.5 (p. 15) and 3.5 (p.25) from “Using R for Data Analysis and Graphics ”. Make sure to look into the a) summary of the data, b) display it in histogram, c) boxplot, d) </a:t>
            </a:r>
            <a:r>
              <a:rPr lang="en-US" dirty="0" err="1">
                <a:latin typeface="+mn-lt"/>
              </a:rPr>
              <a:t>qqnorm</a:t>
            </a:r>
            <a:r>
              <a:rPr lang="en-US" dirty="0">
                <a:latin typeface="+mn-lt"/>
              </a:rPr>
              <a:t> and e) other plots and functions. Interpret your findings in words. Try to use functions we have not covered in class but you learned about from the reading and video materials of this Week. </a:t>
            </a:r>
          </a:p>
          <a:p>
            <a:r>
              <a:rPr lang="en-US" dirty="0">
                <a:latin typeface="+mn-lt"/>
              </a:rPr>
              <a:t>2. According to CDCP, in 2010 the average height of adult women/men in the USA was 63.8 inches, with the standard deviation of 2.7 inches. Calculate the standardized height (z-score) of a U.S. woman who is 71 inches tall. Feel free to find the data for adult women/men in the country of your choice and calculate their standardized height. Explain what the findings mean. Submit your R code, the result, and your interpretation.</a:t>
            </a:r>
          </a:p>
          <a:p>
            <a:r>
              <a:rPr lang="en-US" dirty="0">
                <a:latin typeface="+mn-lt"/>
              </a:rPr>
              <a:t>3. Using   height_weight_byGender.csv data file (link on Blackboard), plot a histogram of men’s and women’s height (or weight) distributions and overlay them so you can see both distributions at the same time. Submit your R code, your figure, and your interpretation.</a:t>
            </a:r>
          </a:p>
          <a:p>
            <a:r>
              <a:rPr lang="en-US" dirty="0">
                <a:latin typeface="+mn-lt"/>
              </a:rPr>
              <a:t>4. Using R, generate z score data. Using that data, calculate SD. Submit your R code, your output, and your interpretation.</a:t>
            </a:r>
          </a:p>
          <a:p>
            <a:r>
              <a:rPr lang="en-US" dirty="0">
                <a:latin typeface="+mn-lt"/>
              </a:rPr>
              <a:t>Please let me know if you are unable to download the datafile or have any other question/concern. </a:t>
            </a:r>
          </a:p>
        </p:txBody>
      </p:sp>
    </p:spTree>
    <p:extLst>
      <p:ext uri="{BB962C8B-B14F-4D97-AF65-F5344CB8AC3E}">
        <p14:creationId xmlns:p14="http://schemas.microsoft.com/office/powerpoint/2010/main" val="2136108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930D-34CD-4F21-B88A-047A5CDBB0C7}"/>
              </a:ext>
            </a:extLst>
          </p:cNvPr>
          <p:cNvSpPr>
            <a:spLocks noGrp="1"/>
          </p:cNvSpPr>
          <p:nvPr>
            <p:ph type="title"/>
          </p:nvPr>
        </p:nvSpPr>
        <p:spPr/>
        <p:txBody>
          <a:bodyPr/>
          <a:lstStyle/>
          <a:p>
            <a:r>
              <a:rPr lang="en-US" dirty="0"/>
              <a:t>Practical Tips</a:t>
            </a:r>
          </a:p>
        </p:txBody>
      </p:sp>
      <p:sp>
        <p:nvSpPr>
          <p:cNvPr id="3" name="Content Placeholder 2">
            <a:extLst>
              <a:ext uri="{FF2B5EF4-FFF2-40B4-BE49-F238E27FC236}">
                <a16:creationId xmlns:a16="http://schemas.microsoft.com/office/drawing/2014/main" id="{714975F8-5F98-4BAF-9DA6-50C08CE563A9}"/>
              </a:ext>
            </a:extLst>
          </p:cNvPr>
          <p:cNvSpPr>
            <a:spLocks noGrp="1"/>
          </p:cNvSpPr>
          <p:nvPr>
            <p:ph idx="1"/>
          </p:nvPr>
        </p:nvSpPr>
        <p:spPr/>
        <p:txBody>
          <a:bodyPr>
            <a:normAutofit fontScale="92500" lnSpcReduction="20000"/>
          </a:bodyPr>
          <a:lstStyle/>
          <a:p>
            <a:r>
              <a:rPr lang="en-US" dirty="0"/>
              <a:t>#add comments</a:t>
            </a:r>
          </a:p>
          <a:p>
            <a:r>
              <a:rPr lang="en-US" dirty="0"/>
              <a:t>How to find datasets: see library(help=“datasets”)</a:t>
            </a:r>
          </a:p>
          <a:p>
            <a:r>
              <a:rPr lang="en-US" dirty="0"/>
              <a:t>How to load data: see read.csv()</a:t>
            </a:r>
          </a:p>
          <a:p>
            <a:r>
              <a:rPr lang="en-US" dirty="0"/>
              <a:t>How to check current directory / change directory</a:t>
            </a:r>
          </a:p>
          <a:p>
            <a:pPr lvl="1"/>
            <a:r>
              <a:rPr lang="en-US" dirty="0" err="1"/>
              <a:t>getwd</a:t>
            </a:r>
            <a:r>
              <a:rPr lang="en-US" dirty="0"/>
              <a:t>()</a:t>
            </a:r>
          </a:p>
          <a:p>
            <a:pPr lvl="1"/>
            <a:r>
              <a:rPr lang="en-US" dirty="0" err="1"/>
              <a:t>dir</a:t>
            </a:r>
            <a:r>
              <a:rPr lang="en-US" dirty="0"/>
              <a:t>()</a:t>
            </a:r>
          </a:p>
          <a:p>
            <a:pPr lvl="1"/>
            <a:r>
              <a:rPr lang="en-US" dirty="0" err="1"/>
              <a:t>setwd</a:t>
            </a:r>
            <a:r>
              <a:rPr lang="en-US" dirty="0"/>
              <a:t>()</a:t>
            </a:r>
          </a:p>
          <a:p>
            <a:pPr lvl="2"/>
            <a:r>
              <a:rPr lang="en-US" dirty="0"/>
              <a:t>(‘..’) to move up</a:t>
            </a:r>
          </a:p>
          <a:p>
            <a:r>
              <a:rPr lang="en-US" dirty="0"/>
              <a:t>How to save charts: see </a:t>
            </a:r>
            <a:r>
              <a:rPr lang="en-US" dirty="0" err="1"/>
              <a:t>dev.copy</a:t>
            </a:r>
            <a:r>
              <a:rPr lang="en-US" dirty="0"/>
              <a:t>() function, make sure to use </a:t>
            </a:r>
            <a:r>
              <a:rPr lang="en-US" dirty="0" err="1"/>
              <a:t>dev.off</a:t>
            </a:r>
            <a:r>
              <a:rPr lang="en-US" dirty="0"/>
              <a:t>() after publishing your plot</a:t>
            </a:r>
          </a:p>
          <a:p>
            <a:r>
              <a:rPr lang="en-US" dirty="0"/>
              <a:t>How to install packages</a:t>
            </a:r>
          </a:p>
          <a:p>
            <a:r>
              <a:rPr lang="en-US" dirty="0"/>
              <a:t>Generate z-scores: see scale() function</a:t>
            </a:r>
          </a:p>
          <a:p>
            <a:r>
              <a:rPr lang="en-US" dirty="0"/>
              <a:t>*Important* You must add interpretation to your results – only writing code supporting your analysis is not sufficient</a:t>
            </a:r>
          </a:p>
          <a:p>
            <a:r>
              <a:rPr lang="en-US" dirty="0"/>
              <a:t>I use </a:t>
            </a:r>
            <a:r>
              <a:rPr lang="en-US" dirty="0" err="1"/>
              <a:t>TurnItIn</a:t>
            </a:r>
            <a:r>
              <a:rPr lang="en-US" dirty="0"/>
              <a:t> – code copied from internet sources *will* be detected (please write your own original code)</a:t>
            </a:r>
          </a:p>
        </p:txBody>
      </p:sp>
    </p:spTree>
    <p:extLst>
      <p:ext uri="{BB962C8B-B14F-4D97-AF65-F5344CB8AC3E}">
        <p14:creationId xmlns:p14="http://schemas.microsoft.com/office/powerpoint/2010/main" val="2884915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7687-1B22-4601-A360-CDB3A05A34B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8397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Object 29" hidden="1">
            <a:extLst>
              <a:ext uri="{FF2B5EF4-FFF2-40B4-BE49-F238E27FC236}">
                <a16:creationId xmlns:a16="http://schemas.microsoft.com/office/drawing/2014/main" id="{EBF4E0B5-3165-486E-8BF2-5E9412B465D0}"/>
              </a:ext>
            </a:extLst>
          </p:cNvPr>
          <p:cNvGraphicFramePr>
            <a:graphicFrameLocks noChangeAspect="1"/>
          </p:cNvGraphicFramePr>
          <p:nvPr>
            <p:custDataLst>
              <p:tags r:id="rId2"/>
            </p:custDataLst>
            <p:extLst>
              <p:ext uri="{D42A27DB-BD31-4B8C-83A1-F6EECF244321}">
                <p14:modId xmlns:p14="http://schemas.microsoft.com/office/powerpoint/2010/main" val="38789518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17" name="think-cell Slide" r:id="rId5" imgW="347" imgH="348" progId="TCLayout.ActiveDocument.1">
                  <p:embed/>
                </p:oleObj>
              </mc:Choice>
              <mc:Fallback>
                <p:oleObj name="think-cell Slide" r:id="rId5" imgW="347" imgH="34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6" name="Picture 25">
            <a:extLst>
              <a:ext uri="{FF2B5EF4-FFF2-40B4-BE49-F238E27FC236}">
                <a16:creationId xmlns:a16="http://schemas.microsoft.com/office/drawing/2014/main" id="{51E2959A-D48B-448C-94F3-5BDBC7C70E24}"/>
              </a:ext>
            </a:extLst>
          </p:cNvPr>
          <p:cNvPicPr>
            <a:picLocks noChangeAspect="1"/>
          </p:cNvPicPr>
          <p:nvPr/>
        </p:nvPicPr>
        <p:blipFill>
          <a:blip r:embed="rId7"/>
          <a:stretch>
            <a:fillRect/>
          </a:stretch>
        </p:blipFill>
        <p:spPr>
          <a:xfrm>
            <a:off x="1687946" y="5427936"/>
            <a:ext cx="1181100" cy="1181100"/>
          </a:xfrm>
          <a:prstGeom prst="rect">
            <a:avLst/>
          </a:prstGeom>
        </p:spPr>
      </p:pic>
      <p:sp>
        <p:nvSpPr>
          <p:cNvPr id="2" name="Title 1"/>
          <p:cNvSpPr>
            <a:spLocks noGrp="1"/>
          </p:cNvSpPr>
          <p:nvPr>
            <p:ph type="title"/>
          </p:nvPr>
        </p:nvSpPr>
        <p:spPr/>
        <p:txBody>
          <a:bodyPr>
            <a:noAutofit/>
          </a:bodyPr>
          <a:lstStyle/>
          <a:p>
            <a:r>
              <a:rPr lang="en-US" dirty="0"/>
              <a:t>Introductions: Thomas Hamnett</a:t>
            </a:r>
          </a:p>
        </p:txBody>
      </p:sp>
      <p:pic>
        <p:nvPicPr>
          <p:cNvPr id="7" name="Picture 6">
            <a:extLst>
              <a:ext uri="{FF2B5EF4-FFF2-40B4-BE49-F238E27FC236}">
                <a16:creationId xmlns:a16="http://schemas.microsoft.com/office/drawing/2014/main" id="{EE95E276-29E0-44FF-A7F8-EFD38463D9FB}"/>
              </a:ext>
            </a:extLst>
          </p:cNvPr>
          <p:cNvPicPr>
            <a:picLocks noChangeAspect="1"/>
          </p:cNvPicPr>
          <p:nvPr/>
        </p:nvPicPr>
        <p:blipFill>
          <a:blip r:embed="rId8"/>
          <a:stretch>
            <a:fillRect/>
          </a:stretch>
        </p:blipFill>
        <p:spPr>
          <a:xfrm>
            <a:off x="774101" y="1685439"/>
            <a:ext cx="2786063" cy="720207"/>
          </a:xfrm>
          <a:prstGeom prst="rect">
            <a:avLst/>
          </a:prstGeom>
        </p:spPr>
      </p:pic>
      <p:pic>
        <p:nvPicPr>
          <p:cNvPr id="9" name="Picture 8">
            <a:extLst>
              <a:ext uri="{FF2B5EF4-FFF2-40B4-BE49-F238E27FC236}">
                <a16:creationId xmlns:a16="http://schemas.microsoft.com/office/drawing/2014/main" id="{0BA09544-50BA-4C8A-B6A5-6B8832C9CA66}"/>
              </a:ext>
            </a:extLst>
          </p:cNvPr>
          <p:cNvPicPr>
            <a:picLocks noChangeAspect="1"/>
          </p:cNvPicPr>
          <p:nvPr/>
        </p:nvPicPr>
        <p:blipFill>
          <a:blip r:embed="rId9"/>
          <a:stretch>
            <a:fillRect/>
          </a:stretch>
        </p:blipFill>
        <p:spPr>
          <a:xfrm>
            <a:off x="629879" y="2519270"/>
            <a:ext cx="3034748" cy="414749"/>
          </a:xfrm>
          <a:prstGeom prst="rect">
            <a:avLst/>
          </a:prstGeom>
        </p:spPr>
      </p:pic>
      <p:pic>
        <p:nvPicPr>
          <p:cNvPr id="3078" name="Picture 6" descr="Image result for altman vilandrie logo">
            <a:extLst>
              <a:ext uri="{FF2B5EF4-FFF2-40B4-BE49-F238E27FC236}">
                <a16:creationId xmlns:a16="http://schemas.microsoft.com/office/drawing/2014/main" id="{E8E081D7-E80C-44EB-A3B5-09FDD764A9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7523" y="1752600"/>
            <a:ext cx="2767013" cy="4855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4171A27-C3C5-4DA9-97DB-61863961ABB6}"/>
              </a:ext>
            </a:extLst>
          </p:cNvPr>
          <p:cNvPicPr>
            <a:picLocks noChangeAspect="1"/>
          </p:cNvPicPr>
          <p:nvPr/>
        </p:nvPicPr>
        <p:blipFill>
          <a:blip r:embed="rId11"/>
          <a:stretch>
            <a:fillRect/>
          </a:stretch>
        </p:blipFill>
        <p:spPr>
          <a:xfrm>
            <a:off x="5709923" y="2363384"/>
            <a:ext cx="2462213" cy="812341"/>
          </a:xfrm>
          <a:prstGeom prst="rect">
            <a:avLst/>
          </a:prstGeom>
        </p:spPr>
      </p:pic>
      <p:pic>
        <p:nvPicPr>
          <p:cNvPr id="13" name="Picture 12">
            <a:extLst>
              <a:ext uri="{FF2B5EF4-FFF2-40B4-BE49-F238E27FC236}">
                <a16:creationId xmlns:a16="http://schemas.microsoft.com/office/drawing/2014/main" id="{22FB067D-14DF-442D-8932-475BBFABEEE9}"/>
              </a:ext>
            </a:extLst>
          </p:cNvPr>
          <p:cNvPicPr>
            <a:picLocks noChangeAspect="1"/>
          </p:cNvPicPr>
          <p:nvPr/>
        </p:nvPicPr>
        <p:blipFill>
          <a:blip r:embed="rId12"/>
          <a:stretch>
            <a:fillRect/>
          </a:stretch>
        </p:blipFill>
        <p:spPr>
          <a:xfrm>
            <a:off x="5817314" y="3321743"/>
            <a:ext cx="2247429" cy="529092"/>
          </a:xfrm>
          <a:prstGeom prst="rect">
            <a:avLst/>
          </a:prstGeom>
        </p:spPr>
      </p:pic>
      <p:pic>
        <p:nvPicPr>
          <p:cNvPr id="15" name="Picture 14">
            <a:extLst>
              <a:ext uri="{FF2B5EF4-FFF2-40B4-BE49-F238E27FC236}">
                <a16:creationId xmlns:a16="http://schemas.microsoft.com/office/drawing/2014/main" id="{3F261A72-062A-4B90-910C-5E46975D3697}"/>
              </a:ext>
            </a:extLst>
          </p:cNvPr>
          <p:cNvPicPr>
            <a:picLocks noChangeAspect="1"/>
          </p:cNvPicPr>
          <p:nvPr/>
        </p:nvPicPr>
        <p:blipFill>
          <a:blip r:embed="rId13"/>
          <a:stretch>
            <a:fillRect/>
          </a:stretch>
        </p:blipFill>
        <p:spPr>
          <a:xfrm>
            <a:off x="596749" y="4038600"/>
            <a:ext cx="1681747" cy="1119126"/>
          </a:xfrm>
          <a:prstGeom prst="rect">
            <a:avLst/>
          </a:prstGeom>
        </p:spPr>
      </p:pic>
      <p:pic>
        <p:nvPicPr>
          <p:cNvPr id="17" name="Picture 16">
            <a:extLst>
              <a:ext uri="{FF2B5EF4-FFF2-40B4-BE49-F238E27FC236}">
                <a16:creationId xmlns:a16="http://schemas.microsoft.com/office/drawing/2014/main" id="{1E251B16-33AB-44EC-A1D5-01FF1DE6D183}"/>
              </a:ext>
            </a:extLst>
          </p:cNvPr>
          <p:cNvPicPr>
            <a:picLocks noChangeAspect="1"/>
          </p:cNvPicPr>
          <p:nvPr/>
        </p:nvPicPr>
        <p:blipFill rotWithShape="1">
          <a:blip r:embed="rId14"/>
          <a:srcRect l="26119" r="24130"/>
          <a:stretch/>
        </p:blipFill>
        <p:spPr>
          <a:xfrm>
            <a:off x="2448740" y="4038600"/>
            <a:ext cx="1635747" cy="1022342"/>
          </a:xfrm>
          <a:prstGeom prst="rect">
            <a:avLst/>
          </a:prstGeom>
        </p:spPr>
      </p:pic>
      <p:pic>
        <p:nvPicPr>
          <p:cNvPr id="19" name="Picture 18">
            <a:extLst>
              <a:ext uri="{FF2B5EF4-FFF2-40B4-BE49-F238E27FC236}">
                <a16:creationId xmlns:a16="http://schemas.microsoft.com/office/drawing/2014/main" id="{36D83C63-A81B-4F85-ACF4-5CB72260E140}"/>
              </a:ext>
            </a:extLst>
          </p:cNvPr>
          <p:cNvPicPr>
            <a:picLocks noChangeAspect="1"/>
          </p:cNvPicPr>
          <p:nvPr/>
        </p:nvPicPr>
        <p:blipFill rotWithShape="1">
          <a:blip r:embed="rId15">
            <a:clrChange>
              <a:clrFrom>
                <a:srgbClr val="FEFEFE"/>
              </a:clrFrom>
              <a:clrTo>
                <a:srgbClr val="FEFEFE">
                  <a:alpha val="0"/>
                </a:srgbClr>
              </a:clrTo>
            </a:clrChange>
          </a:blip>
          <a:srcRect l="7859" t="16648" r="13919" b="20442"/>
          <a:stretch/>
        </p:blipFill>
        <p:spPr>
          <a:xfrm>
            <a:off x="616487" y="5296243"/>
            <a:ext cx="1207972" cy="971512"/>
          </a:xfrm>
          <a:prstGeom prst="rect">
            <a:avLst/>
          </a:prstGeom>
        </p:spPr>
      </p:pic>
      <p:pic>
        <p:nvPicPr>
          <p:cNvPr id="3090" name="Picture 18" descr="Image result for ski logo">
            <a:extLst>
              <a:ext uri="{FF2B5EF4-FFF2-40B4-BE49-F238E27FC236}">
                <a16:creationId xmlns:a16="http://schemas.microsoft.com/office/drawing/2014/main" id="{19F765AB-BD83-406B-A3EA-E77353B14CBF}"/>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07474" y="5091764"/>
            <a:ext cx="883984" cy="88398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8500E988-5890-4B02-8CA6-1876A6CAC33A}"/>
              </a:ext>
            </a:extLst>
          </p:cNvPr>
          <p:cNvPicPr>
            <a:picLocks noChangeAspect="1"/>
          </p:cNvPicPr>
          <p:nvPr/>
        </p:nvPicPr>
        <p:blipFill>
          <a:blip r:embed="rId17"/>
          <a:stretch>
            <a:fillRect/>
          </a:stretch>
        </p:blipFill>
        <p:spPr>
          <a:xfrm>
            <a:off x="6190544" y="5038199"/>
            <a:ext cx="1323190" cy="991115"/>
          </a:xfrm>
          <a:prstGeom prst="rect">
            <a:avLst/>
          </a:prstGeom>
        </p:spPr>
      </p:pic>
      <p:pic>
        <p:nvPicPr>
          <p:cNvPr id="23" name="Picture 22">
            <a:extLst>
              <a:ext uri="{FF2B5EF4-FFF2-40B4-BE49-F238E27FC236}">
                <a16:creationId xmlns:a16="http://schemas.microsoft.com/office/drawing/2014/main" id="{76802C94-AAA3-4105-9F9A-567475B6818F}"/>
              </a:ext>
            </a:extLst>
          </p:cNvPr>
          <p:cNvPicPr>
            <a:picLocks noChangeAspect="1"/>
          </p:cNvPicPr>
          <p:nvPr/>
        </p:nvPicPr>
        <p:blipFill>
          <a:blip r:embed="rId18"/>
          <a:stretch>
            <a:fillRect/>
          </a:stretch>
        </p:blipFill>
        <p:spPr>
          <a:xfrm>
            <a:off x="7577193" y="5014154"/>
            <a:ext cx="1189886" cy="944354"/>
          </a:xfrm>
          <a:prstGeom prst="rect">
            <a:avLst/>
          </a:prstGeom>
        </p:spPr>
      </p:pic>
      <p:sp>
        <p:nvSpPr>
          <p:cNvPr id="24" name="Rectangle 23">
            <a:extLst>
              <a:ext uri="{FF2B5EF4-FFF2-40B4-BE49-F238E27FC236}">
                <a16:creationId xmlns:a16="http://schemas.microsoft.com/office/drawing/2014/main" id="{28283CAD-F2DF-472F-A241-9DEDCCDE6969}"/>
              </a:ext>
            </a:extLst>
          </p:cNvPr>
          <p:cNvSpPr/>
          <p:nvPr/>
        </p:nvSpPr>
        <p:spPr>
          <a:xfrm>
            <a:off x="566932" y="1221865"/>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I’VE STUDIED</a:t>
            </a:r>
          </a:p>
        </p:txBody>
      </p:sp>
      <p:sp>
        <p:nvSpPr>
          <p:cNvPr id="27" name="Rectangle 26">
            <a:extLst>
              <a:ext uri="{FF2B5EF4-FFF2-40B4-BE49-F238E27FC236}">
                <a16:creationId xmlns:a16="http://schemas.microsoft.com/office/drawing/2014/main" id="{AC5EE7D7-122F-4F67-9C64-0788186119FC}"/>
              </a:ext>
            </a:extLst>
          </p:cNvPr>
          <p:cNvSpPr/>
          <p:nvPr/>
        </p:nvSpPr>
        <p:spPr>
          <a:xfrm>
            <a:off x="566932" y="3515345"/>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I’VE LIVED</a:t>
            </a:r>
          </a:p>
        </p:txBody>
      </p:sp>
      <p:pic>
        <p:nvPicPr>
          <p:cNvPr id="29" name="Picture 28">
            <a:extLst>
              <a:ext uri="{FF2B5EF4-FFF2-40B4-BE49-F238E27FC236}">
                <a16:creationId xmlns:a16="http://schemas.microsoft.com/office/drawing/2014/main" id="{5BCD9F3D-30CC-4D77-81CC-5F60AAC02455}"/>
              </a:ext>
            </a:extLst>
          </p:cNvPr>
          <p:cNvPicPr>
            <a:picLocks noChangeAspect="1"/>
          </p:cNvPicPr>
          <p:nvPr/>
        </p:nvPicPr>
        <p:blipFill rotWithShape="1">
          <a:blip r:embed="rId19"/>
          <a:srcRect b="48054"/>
          <a:stretch/>
        </p:blipFill>
        <p:spPr>
          <a:xfrm>
            <a:off x="2714163" y="5331152"/>
            <a:ext cx="1104900" cy="633323"/>
          </a:xfrm>
          <a:prstGeom prst="rect">
            <a:avLst/>
          </a:prstGeom>
        </p:spPr>
      </p:pic>
      <p:sp>
        <p:nvSpPr>
          <p:cNvPr id="33" name="Rectangle 32">
            <a:extLst>
              <a:ext uri="{FF2B5EF4-FFF2-40B4-BE49-F238E27FC236}">
                <a16:creationId xmlns:a16="http://schemas.microsoft.com/office/drawing/2014/main" id="{30E80F26-3253-4500-BEBC-9FDAD46AE874}"/>
              </a:ext>
            </a:extLst>
          </p:cNvPr>
          <p:cNvSpPr/>
          <p:nvPr/>
        </p:nvSpPr>
        <p:spPr>
          <a:xfrm>
            <a:off x="5332061" y="1221865"/>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I’VE WORKED</a:t>
            </a:r>
          </a:p>
        </p:txBody>
      </p:sp>
      <p:sp>
        <p:nvSpPr>
          <p:cNvPr id="34" name="Rectangle 33">
            <a:extLst>
              <a:ext uri="{FF2B5EF4-FFF2-40B4-BE49-F238E27FC236}">
                <a16:creationId xmlns:a16="http://schemas.microsoft.com/office/drawing/2014/main" id="{6B748477-E33D-47C2-BFD3-0D8A97A91D3D}"/>
              </a:ext>
            </a:extLst>
          </p:cNvPr>
          <p:cNvSpPr/>
          <p:nvPr/>
        </p:nvSpPr>
        <p:spPr>
          <a:xfrm>
            <a:off x="5332061" y="4295987"/>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 DO FOR FUN</a:t>
            </a:r>
          </a:p>
        </p:txBody>
      </p:sp>
    </p:spTree>
    <p:extLst>
      <p:ext uri="{BB962C8B-B14F-4D97-AF65-F5344CB8AC3E}">
        <p14:creationId xmlns:p14="http://schemas.microsoft.com/office/powerpoint/2010/main" val="99244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Introductions: Class</a:t>
            </a:r>
          </a:p>
        </p:txBody>
      </p:sp>
      <p:sp>
        <p:nvSpPr>
          <p:cNvPr id="3" name="Content Placeholder 2"/>
          <p:cNvSpPr>
            <a:spLocks noGrp="1"/>
          </p:cNvSpPr>
          <p:nvPr>
            <p:ph idx="1"/>
          </p:nvPr>
        </p:nvSpPr>
        <p:spPr>
          <a:xfrm>
            <a:off x="533400" y="1565455"/>
            <a:ext cx="8229600" cy="3581400"/>
          </a:xfrm>
        </p:spPr>
        <p:txBody>
          <a:bodyPr>
            <a:noAutofit/>
          </a:bodyPr>
          <a:lstStyle/>
          <a:p>
            <a:r>
              <a:rPr lang="en-US" dirty="0">
                <a:latin typeface="Helvetica Neue" charset="0"/>
                <a:cs typeface="Helvetica Neue" charset="0"/>
              </a:rPr>
              <a:t>Name</a:t>
            </a:r>
          </a:p>
          <a:p>
            <a:r>
              <a:rPr lang="en-US" dirty="0">
                <a:latin typeface="Helvetica Neue" charset="0"/>
                <a:cs typeface="Helvetica Neue" charset="0"/>
              </a:rPr>
              <a:t>Background (undergraduate major, work experience, etc.)</a:t>
            </a:r>
          </a:p>
          <a:p>
            <a:r>
              <a:rPr lang="en-US" dirty="0">
                <a:latin typeface="Helvetica Neue" charset="0"/>
                <a:cs typeface="Helvetica Neue" charset="0"/>
              </a:rPr>
              <a:t>Experience with analytics so far</a:t>
            </a:r>
          </a:p>
          <a:p>
            <a:r>
              <a:rPr lang="en-US" dirty="0">
                <a:latin typeface="Helvetica Neue" charset="0"/>
                <a:cs typeface="Helvetica Neue" charset="0"/>
              </a:rPr>
              <a:t>What do you hope to achieve in this class?</a:t>
            </a:r>
          </a:p>
          <a:p>
            <a:r>
              <a:rPr lang="en-US" dirty="0">
                <a:latin typeface="Helvetica Neue" charset="0"/>
                <a:cs typeface="Helvetica Neue" charset="0"/>
              </a:rPr>
              <a:t>One fun fact!</a:t>
            </a:r>
          </a:p>
        </p:txBody>
      </p:sp>
    </p:spTree>
    <p:extLst>
      <p:ext uri="{BB962C8B-B14F-4D97-AF65-F5344CB8AC3E}">
        <p14:creationId xmlns:p14="http://schemas.microsoft.com/office/powerpoint/2010/main" val="117576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818F-69A6-46D2-8391-A02B70531A48}"/>
              </a:ext>
            </a:extLst>
          </p:cNvPr>
          <p:cNvSpPr>
            <a:spLocks noGrp="1"/>
          </p:cNvSpPr>
          <p:nvPr>
            <p:ph type="title"/>
          </p:nvPr>
        </p:nvSpPr>
        <p:spPr/>
        <p:txBody>
          <a:bodyPr/>
          <a:lstStyle/>
          <a:p>
            <a:r>
              <a:rPr lang="en-US" dirty="0"/>
              <a:t>Administrative Notes</a:t>
            </a:r>
          </a:p>
        </p:txBody>
      </p:sp>
      <p:sp>
        <p:nvSpPr>
          <p:cNvPr id="3" name="Content Placeholder 2">
            <a:extLst>
              <a:ext uri="{FF2B5EF4-FFF2-40B4-BE49-F238E27FC236}">
                <a16:creationId xmlns:a16="http://schemas.microsoft.com/office/drawing/2014/main" id="{BA33C9A6-E25E-4CA3-985C-158FD297028E}"/>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Class time is 6:15pm – 8:25pm</a:t>
            </a:r>
          </a:p>
          <a:p>
            <a:r>
              <a:rPr lang="en-US" dirty="0">
                <a:latin typeface="Arial" panose="020B0604020202020204" pitchFamily="34" charset="0"/>
                <a:cs typeface="Arial" panose="020B0604020202020204" pitchFamily="34" charset="0"/>
              </a:rPr>
              <a:t>Please bring computers to every class session, as we will conduct live sessions with R and R Studio</a:t>
            </a:r>
          </a:p>
          <a:p>
            <a:r>
              <a:rPr lang="en-US" dirty="0">
                <a:latin typeface="Arial" panose="020B0604020202020204" pitchFamily="34" charset="0"/>
                <a:cs typeface="Arial" panose="020B0604020202020204" pitchFamily="34" charset="0"/>
              </a:rPr>
              <a:t>Classroom participation is crucial to learning – I will cold call on students who do not participate in class discussion</a:t>
            </a:r>
          </a:p>
          <a:p>
            <a:r>
              <a:rPr lang="en-US" dirty="0">
                <a:latin typeface="Arial" panose="020B0604020202020204" pitchFamily="34" charset="0"/>
                <a:cs typeface="Arial" panose="020B0604020202020204" pitchFamily="34" charset="0"/>
              </a:rPr>
              <a:t>Refer to syllabus for grading and assignment dates – while I intend current syllabus to be final, there may be changes to dates of assignments or other modifications during the semester (I make an announcement and will publish a new syllabus version if so)</a:t>
            </a:r>
          </a:p>
        </p:txBody>
      </p:sp>
    </p:spTree>
    <p:extLst>
      <p:ext uri="{BB962C8B-B14F-4D97-AF65-F5344CB8AC3E}">
        <p14:creationId xmlns:p14="http://schemas.microsoft.com/office/powerpoint/2010/main" val="134631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950C-C882-487D-BF75-667D78BD3C03}"/>
              </a:ext>
            </a:extLst>
          </p:cNvPr>
          <p:cNvSpPr>
            <a:spLocks noGrp="1"/>
          </p:cNvSpPr>
          <p:nvPr>
            <p:ph type="title"/>
          </p:nvPr>
        </p:nvSpPr>
        <p:spPr/>
        <p:txBody>
          <a:bodyPr/>
          <a:lstStyle/>
          <a:p>
            <a:r>
              <a:rPr lang="en-US" dirty="0"/>
              <a:t>Syllabus Review</a:t>
            </a:r>
          </a:p>
        </p:txBody>
      </p:sp>
    </p:spTree>
    <p:extLst>
      <p:ext uri="{BB962C8B-B14F-4D97-AF65-F5344CB8AC3E}">
        <p14:creationId xmlns:p14="http://schemas.microsoft.com/office/powerpoint/2010/main" val="341600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How Did We Get Here?</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normAutofit fontScale="85000" lnSpcReduction="20000"/>
          </a:bodyPr>
          <a:lstStyle/>
          <a:p>
            <a:r>
              <a:rPr lang="en-US" dirty="0">
                <a:latin typeface="Arial" panose="020B0604020202020204" pitchFamily="34" charset="0"/>
                <a:cs typeface="Arial" panose="020B0604020202020204" pitchFamily="34" charset="0"/>
              </a:rPr>
              <a:t>ALY6000: Introduction to Analytics</a:t>
            </a:r>
          </a:p>
          <a:p>
            <a:pPr lvl="1"/>
            <a:r>
              <a:rPr lang="en-US" dirty="0">
                <a:latin typeface="Arial" panose="020B0604020202020204" pitchFamily="34" charset="0"/>
                <a:cs typeface="Arial" panose="020B0604020202020204" pitchFamily="34" charset="0"/>
              </a:rPr>
              <a:t>“What is analytics?”</a:t>
            </a:r>
          </a:p>
          <a:p>
            <a:pPr lvl="1"/>
            <a:r>
              <a:rPr lang="en-US" dirty="0">
                <a:latin typeface="Arial" panose="020B0604020202020204" pitchFamily="34" charset="0"/>
                <a:cs typeface="Arial" panose="020B0604020202020204" pitchFamily="34" charset="0"/>
              </a:rPr>
              <a:t>Overview of the history, theory, ethical considerations, and industry applications of analytics</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ALY6010: Probability Theory and Introductory Statistics</a:t>
            </a:r>
          </a:p>
          <a:p>
            <a:pPr lvl="1"/>
            <a:r>
              <a:rPr lang="en-US" dirty="0">
                <a:latin typeface="Arial" panose="020B0604020202020204" pitchFamily="34" charset="0"/>
                <a:cs typeface="Arial" panose="020B0604020202020204" pitchFamily="34" charset="0"/>
              </a:rPr>
              <a:t>“What are the mathematical foundations of analytics?”</a:t>
            </a:r>
          </a:p>
          <a:p>
            <a:pPr lvl="1"/>
            <a:r>
              <a:rPr lang="en-US" dirty="0">
                <a:latin typeface="Arial" panose="020B0604020202020204" pitchFamily="34" charset="0"/>
                <a:cs typeface="Arial" panose="020B0604020202020204" pitchFamily="34" charset="0"/>
              </a:rPr>
              <a:t>Introduction to the field of statistics and probability</a:t>
            </a:r>
          </a:p>
          <a:p>
            <a:pPr lvl="1"/>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ALY6015: Intermediate Analytics</a:t>
            </a:r>
          </a:p>
          <a:p>
            <a:pPr lvl="1"/>
            <a:r>
              <a:rPr lang="en-US" b="1" dirty="0">
                <a:latin typeface="Arial" panose="020B0604020202020204" pitchFamily="34" charset="0"/>
                <a:cs typeface="Arial" panose="020B0604020202020204" pitchFamily="34" charset="0"/>
              </a:rPr>
              <a:t>“How do I conduct analytics projects?”</a:t>
            </a:r>
          </a:p>
          <a:p>
            <a:pPr lvl="1"/>
            <a:r>
              <a:rPr lang="en-US" b="1" dirty="0">
                <a:latin typeface="Arial" panose="020B0604020202020204" pitchFamily="34" charset="0"/>
                <a:cs typeface="Arial" panose="020B0604020202020204" pitchFamily="34" charset="0"/>
              </a:rPr>
              <a:t>Leverage programmatic environments to apply analytics to data (focus on R programming language)</a:t>
            </a:r>
          </a:p>
          <a:p>
            <a:pPr lvl="1"/>
            <a:r>
              <a:rPr lang="en-US" b="1" dirty="0">
                <a:latin typeface="Arial" panose="020B0604020202020204" pitchFamily="34" charset="0"/>
                <a:cs typeface="Arial" panose="020B0604020202020204" pitchFamily="34" charset="0"/>
              </a:rPr>
              <a:t>Develop complete analytics projects – describe data, make inferences, leverage different modeling techniques, manipulate data sets, forecast future performance based on historical data, visualize results, and synthesize analysis to develop and deliver conclusions</a:t>
            </a:r>
          </a:p>
        </p:txBody>
      </p:sp>
    </p:spTree>
    <p:extLst>
      <p:ext uri="{BB962C8B-B14F-4D97-AF65-F5344CB8AC3E}">
        <p14:creationId xmlns:p14="http://schemas.microsoft.com/office/powerpoint/2010/main" val="116971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Topics Covered in this Course</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lstStyle/>
          <a:p>
            <a:r>
              <a:rPr lang="en-US" b="1" dirty="0">
                <a:latin typeface="Arial" panose="020B0604020202020204" pitchFamily="34" charset="0"/>
                <a:cs typeface="Arial" panose="020B0604020202020204" pitchFamily="34" charset="0"/>
              </a:rPr>
              <a:t>Descriptive statistics in R (TODAY)</a:t>
            </a:r>
          </a:p>
          <a:p>
            <a:r>
              <a:rPr lang="en-US" b="1" dirty="0">
                <a:latin typeface="Arial" panose="020B0604020202020204" pitchFamily="34" charset="0"/>
                <a:cs typeface="Arial" panose="020B0604020202020204" pitchFamily="34" charset="0"/>
              </a:rPr>
              <a:t>Graphical representation of data in R (TODAY)</a:t>
            </a:r>
          </a:p>
          <a:p>
            <a:r>
              <a:rPr lang="en-US" dirty="0">
                <a:latin typeface="Arial" panose="020B0604020202020204" pitchFamily="34" charset="0"/>
                <a:cs typeface="Arial" panose="020B0604020202020204" pitchFamily="34" charset="0"/>
              </a:rPr>
              <a:t>Inferential statistics in R (Week 2)</a:t>
            </a:r>
          </a:p>
          <a:p>
            <a:r>
              <a:rPr lang="en-US" dirty="0">
                <a:latin typeface="Arial" panose="020B0604020202020204" pitchFamily="34" charset="0"/>
                <a:cs typeface="Arial" panose="020B0604020202020204" pitchFamily="34" charset="0"/>
              </a:rPr>
              <a:t>Hypothesis testing (Week 2)</a:t>
            </a:r>
          </a:p>
          <a:p>
            <a:r>
              <a:rPr lang="en-US" dirty="0">
                <a:latin typeface="Arial" panose="020B0604020202020204" pitchFamily="34" charset="0"/>
                <a:cs typeface="Arial" panose="020B0604020202020204" pitchFamily="34" charset="0"/>
              </a:rPr>
              <a:t>Regression Analysis (Week 2)</a:t>
            </a:r>
          </a:p>
          <a:p>
            <a:r>
              <a:rPr lang="en-US" dirty="0">
                <a:latin typeface="Arial" panose="020B0604020202020204" pitchFamily="34" charset="0"/>
                <a:cs typeface="Arial" panose="020B0604020202020204" pitchFamily="34" charset="0"/>
              </a:rPr>
              <a:t>Regularization and Lasso Modeling (Week 3)</a:t>
            </a:r>
          </a:p>
          <a:p>
            <a:r>
              <a:rPr lang="en-US" dirty="0">
                <a:latin typeface="Arial" panose="020B0604020202020204" pitchFamily="34" charset="0"/>
                <a:cs typeface="Arial" panose="020B0604020202020204" pitchFamily="34" charset="0"/>
              </a:rPr>
              <a:t>Data Mining (Week 4)</a:t>
            </a:r>
          </a:p>
          <a:p>
            <a:r>
              <a:rPr lang="en-US" dirty="0">
                <a:latin typeface="Arial" panose="020B0604020202020204" pitchFamily="34" charset="0"/>
                <a:cs typeface="Arial" panose="020B0604020202020204" pitchFamily="34" charset="0"/>
              </a:rPr>
              <a:t>Clustering and Classification (Week 4)</a:t>
            </a:r>
          </a:p>
          <a:p>
            <a:r>
              <a:rPr lang="en-US" dirty="0">
                <a:latin typeface="Arial" panose="020B0604020202020204" pitchFamily="34" charset="0"/>
                <a:cs typeface="Arial" panose="020B0604020202020204" pitchFamily="34" charset="0"/>
              </a:rPr>
              <a:t>Time Series Forecasting (Week 5)</a:t>
            </a:r>
          </a:p>
          <a:p>
            <a:r>
              <a:rPr lang="en-US" dirty="0">
                <a:latin typeface="Arial" panose="020B0604020202020204" pitchFamily="34" charset="0"/>
                <a:cs typeface="Arial" panose="020B0604020202020204" pitchFamily="34" charset="0"/>
              </a:rPr>
              <a:t>Bringing it all together – Group Project (Week 6)</a:t>
            </a:r>
          </a:p>
        </p:txBody>
      </p:sp>
    </p:spTree>
    <p:extLst>
      <p:ext uri="{BB962C8B-B14F-4D97-AF65-F5344CB8AC3E}">
        <p14:creationId xmlns:p14="http://schemas.microsoft.com/office/powerpoint/2010/main" val="257494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1</a:t>
            </a:r>
            <a:br>
              <a:rPr lang="en-US" sz="4000" dirty="0"/>
            </a:br>
            <a:r>
              <a:rPr lang="en-US" sz="4000" dirty="0"/>
              <a:t>Descriptive Statistics in R</a:t>
            </a:r>
          </a:p>
        </p:txBody>
      </p:sp>
    </p:spTree>
    <p:extLst>
      <p:ext uri="{BB962C8B-B14F-4D97-AF65-F5344CB8AC3E}">
        <p14:creationId xmlns:p14="http://schemas.microsoft.com/office/powerpoint/2010/main" val="80868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eve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Level.thmx</Template>
  <TotalTime>29592</TotalTime>
  <Words>1380</Words>
  <Application>Microsoft Office PowerPoint</Application>
  <PresentationFormat>On-screen Show (4:3)</PresentationFormat>
  <Paragraphs>155</Paragraphs>
  <Slides>25</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4" baseType="lpstr">
      <vt:lpstr>Arial</vt:lpstr>
      <vt:lpstr>Baskerville SemiBold</vt:lpstr>
      <vt:lpstr>Calibri</vt:lpstr>
      <vt:lpstr>Helvetica Neue</vt:lpstr>
      <vt:lpstr>Helvetica Neue Light</vt:lpstr>
      <vt:lpstr>medium-content-serif-font</vt:lpstr>
      <vt:lpstr>Level</vt:lpstr>
      <vt:lpstr>think-cell Slide</vt:lpstr>
      <vt:lpstr>Equation</vt:lpstr>
      <vt:lpstr>Intermediate Analytics ALY6015 Lecture 1: Descriptive Statistics and Graphical Representations</vt:lpstr>
      <vt:lpstr>Welcome!  Today’s Agenda</vt:lpstr>
      <vt:lpstr>Introductions: Thomas Hamnett</vt:lpstr>
      <vt:lpstr>Introductions: Class</vt:lpstr>
      <vt:lpstr>Administrative Notes</vt:lpstr>
      <vt:lpstr>Syllabus Review</vt:lpstr>
      <vt:lpstr>How Did We Get Here?</vt:lpstr>
      <vt:lpstr>Topics Covered in this Course</vt:lpstr>
      <vt:lpstr>Lecture Part 1 Descriptive Statistics in R</vt:lpstr>
      <vt:lpstr>Descriptive vs. Inferential Statistics</vt:lpstr>
      <vt:lpstr>Descriptive Statistics</vt:lpstr>
      <vt:lpstr>Measures of central tendency</vt:lpstr>
      <vt:lpstr>Measures of Variability</vt:lpstr>
      <vt:lpstr>Relationships among measures of central tendency</vt:lpstr>
      <vt:lpstr>Descriptive Statistics in R</vt:lpstr>
      <vt:lpstr>mtcars Dataset</vt:lpstr>
      <vt:lpstr>Descriptive Statistics Calculations</vt:lpstr>
      <vt:lpstr>Break!</vt:lpstr>
      <vt:lpstr>Lecture Part 2 Graphical Representation of Data in R</vt:lpstr>
      <vt:lpstr>mtcars Dataset Visualized</vt:lpstr>
      <vt:lpstr>Visualizations</vt:lpstr>
      <vt:lpstr>Towards Inferential Statistics: Z-Score</vt:lpstr>
      <vt:lpstr>Week 1 Assignment</vt:lpstr>
      <vt:lpstr>Practical Tips</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Level I</dc:title>
  <dc:subject/>
  <dc:creator>zmwang</dc:creator>
  <cp:keywords/>
  <dc:description/>
  <cp:lastModifiedBy>Hamnett, Thomas</cp:lastModifiedBy>
  <cp:revision>590</cp:revision>
  <cp:lastPrinted>2016-05-10T18:03:23Z</cp:lastPrinted>
  <dcterms:created xsi:type="dcterms:W3CDTF">2015-10-08T16:21:21Z</dcterms:created>
  <dcterms:modified xsi:type="dcterms:W3CDTF">2018-04-11T22:39:59Z</dcterms:modified>
  <cp:category/>
</cp:coreProperties>
</file>