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1" r:id="rId4"/>
    <p:sldId id="263" r:id="rId5"/>
    <p:sldId id="276" r:id="rId6"/>
    <p:sldId id="275" r:id="rId7"/>
    <p:sldId id="277" r:id="rId8"/>
    <p:sldId id="278" r:id="rId9"/>
    <p:sldId id="279" r:id="rId10"/>
    <p:sldId id="264" r:id="rId11"/>
    <p:sldId id="271" r:id="rId12"/>
    <p:sldId id="273" r:id="rId13"/>
    <p:sldId id="272" r:id="rId14"/>
    <p:sldId id="274"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4690-1FD7-4E07-9698-A9510A4BA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9C5080-1404-4FC6-959D-E2EFAFA1A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982A00-7829-46AC-9F05-82709A3F9CEC}"/>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5" name="Footer Placeholder 4">
            <a:extLst>
              <a:ext uri="{FF2B5EF4-FFF2-40B4-BE49-F238E27FC236}">
                <a16:creationId xmlns:a16="http://schemas.microsoft.com/office/drawing/2014/main" id="{A8DF60E9-C67C-4C38-9312-1AE156B74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247AC-1B2C-4797-93AE-C1422938883A}"/>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188883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942FA-FF20-4B07-9F67-DCDC0A1E4E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0E38CA-408F-4E28-B963-3B55CCBB7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E6CE5-9A13-4435-94CA-213E1EF6B53C}"/>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5" name="Footer Placeholder 4">
            <a:extLst>
              <a:ext uri="{FF2B5EF4-FFF2-40B4-BE49-F238E27FC236}">
                <a16:creationId xmlns:a16="http://schemas.microsoft.com/office/drawing/2014/main" id="{F8C54B39-117D-4539-94DD-3E9BDECED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F2580-B6E6-4304-9853-E774141A7C35}"/>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182612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C066C-39E1-4A14-87C6-3E664567F7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4A137D-B27E-4AD9-A668-469D253DF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1C222-C0DE-48C1-8EDA-0F8571727168}"/>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5" name="Footer Placeholder 4">
            <a:extLst>
              <a:ext uri="{FF2B5EF4-FFF2-40B4-BE49-F238E27FC236}">
                <a16:creationId xmlns:a16="http://schemas.microsoft.com/office/drawing/2014/main" id="{ED81098A-D17C-40B5-AA75-CBAE99617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4E79C-BA3D-4520-A5E0-42AF2AC0D75C}"/>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368841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5D9A-1F7F-4A63-B276-31506B38A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160AC-2F09-41CA-B582-FD0A290E3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6C930-6452-4049-8A0A-E963BBD751D9}"/>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5" name="Footer Placeholder 4">
            <a:extLst>
              <a:ext uri="{FF2B5EF4-FFF2-40B4-BE49-F238E27FC236}">
                <a16:creationId xmlns:a16="http://schemas.microsoft.com/office/drawing/2014/main" id="{B3C357EF-484A-45EA-B3D8-007DBD966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BF4F0-89E3-48A1-9271-A106CF4EE958}"/>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105641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0951-087F-4B1C-A31C-63858E162B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860DF0-DF95-484A-AA0D-D0D2E7781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0F747-22A3-4361-A3F2-27DF9A655A93}"/>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5" name="Footer Placeholder 4">
            <a:extLst>
              <a:ext uri="{FF2B5EF4-FFF2-40B4-BE49-F238E27FC236}">
                <a16:creationId xmlns:a16="http://schemas.microsoft.com/office/drawing/2014/main" id="{9CF392C1-3818-4867-B63B-C88E336CD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05C7E-F36C-40C2-996C-1199D5BEEF15}"/>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2681443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F2EF-41EE-416E-9520-F2747B3FB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F0E0D-2EB1-49A5-85CD-7E26410BF3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9E4CD8-F2CD-4312-BF19-1938E2A8D9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C35B40-48D6-468D-B060-5C9BF56915A5}"/>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6" name="Footer Placeholder 5">
            <a:extLst>
              <a:ext uri="{FF2B5EF4-FFF2-40B4-BE49-F238E27FC236}">
                <a16:creationId xmlns:a16="http://schemas.microsoft.com/office/drawing/2014/main" id="{0917780D-F003-42E6-BF4A-3700D6F4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70668-477A-470C-830A-631E6F3FBD1F}"/>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35687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5DF7-B1BA-4A6D-990D-83784F3D4D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83875-35DA-41A5-9843-34D3608E2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ABF15A-F4C5-4295-9F42-317A5C68BD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070EE8-C5B0-4BD0-BEBE-ECC110DF9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144F7-AA80-4FCC-BA20-44893DDDA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F43211-4D89-4F16-81E6-7ACB2C02B990}"/>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8" name="Footer Placeholder 7">
            <a:extLst>
              <a:ext uri="{FF2B5EF4-FFF2-40B4-BE49-F238E27FC236}">
                <a16:creationId xmlns:a16="http://schemas.microsoft.com/office/drawing/2014/main" id="{C76F5FCC-E956-4EE6-A188-95AE8F9ABC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EB4D6-8283-4C0C-86A8-AD2A48005C26}"/>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106775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A57D-84D5-4409-80EE-67549E21E5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E85186-67AD-41B7-9818-2DD8BAB95F49}"/>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4" name="Footer Placeholder 3">
            <a:extLst>
              <a:ext uri="{FF2B5EF4-FFF2-40B4-BE49-F238E27FC236}">
                <a16:creationId xmlns:a16="http://schemas.microsoft.com/office/drawing/2014/main" id="{ED618603-9711-493D-86E5-FE40A03A1A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C39416-B4CE-4A4A-B8F6-FE3443F6DAF6}"/>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427310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E6CA3-5EDC-4BA1-8E94-C50F297197EC}"/>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3" name="Footer Placeholder 2">
            <a:extLst>
              <a:ext uri="{FF2B5EF4-FFF2-40B4-BE49-F238E27FC236}">
                <a16:creationId xmlns:a16="http://schemas.microsoft.com/office/drawing/2014/main" id="{09781C64-7CA5-4222-823A-F03F6E0C3F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A36280-938B-45BE-959E-905B3F006010}"/>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240405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2AC5-27C9-4D00-8479-D8B485179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102398-5B15-46E7-A4F7-63A2A2BC8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06FE1A-BBA1-4077-B41D-031149BE2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F5845E-9311-469D-BFB2-14D73E1535E7}"/>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6" name="Footer Placeholder 5">
            <a:extLst>
              <a:ext uri="{FF2B5EF4-FFF2-40B4-BE49-F238E27FC236}">
                <a16:creationId xmlns:a16="http://schemas.microsoft.com/office/drawing/2014/main" id="{AA94CB49-72DD-4288-9FE0-9FA27F8DB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A40A3-96AA-4909-91F0-03096151CB46}"/>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403076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6491-BFAD-4C19-AB00-6FD858FA7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F0F079-1F8D-471D-9DFB-EDA5A39EDF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E13964-DE17-4846-AC84-1E2663618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789F20-B49D-4000-A5C5-EC0E234E1D9F}"/>
              </a:ext>
            </a:extLst>
          </p:cNvPr>
          <p:cNvSpPr>
            <a:spLocks noGrp="1"/>
          </p:cNvSpPr>
          <p:nvPr>
            <p:ph type="dt" sz="half" idx="10"/>
          </p:nvPr>
        </p:nvSpPr>
        <p:spPr/>
        <p:txBody>
          <a:bodyPr/>
          <a:lstStyle/>
          <a:p>
            <a:fld id="{3EA7473E-B2C9-4BEF-A093-C3795FA8EB5F}" type="datetimeFigureOut">
              <a:rPr lang="en-US" smtClean="0"/>
              <a:t>10/5/2021</a:t>
            </a:fld>
            <a:endParaRPr lang="en-US"/>
          </a:p>
        </p:txBody>
      </p:sp>
      <p:sp>
        <p:nvSpPr>
          <p:cNvPr id="6" name="Footer Placeholder 5">
            <a:extLst>
              <a:ext uri="{FF2B5EF4-FFF2-40B4-BE49-F238E27FC236}">
                <a16:creationId xmlns:a16="http://schemas.microsoft.com/office/drawing/2014/main" id="{AE7E6D23-24B6-4038-8B6F-9A9FA391A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2849B-1E20-442F-AC3C-BBEB368FF1FF}"/>
              </a:ext>
            </a:extLst>
          </p:cNvPr>
          <p:cNvSpPr>
            <a:spLocks noGrp="1"/>
          </p:cNvSpPr>
          <p:nvPr>
            <p:ph type="sldNum" sz="quarter" idx="12"/>
          </p:nvPr>
        </p:nvSpPr>
        <p:spPr/>
        <p:txBody>
          <a:bodyPr/>
          <a:lstStyle/>
          <a:p>
            <a:fld id="{F2567998-B312-4E2F-8ED5-C983DC7E8745}" type="slidenum">
              <a:rPr lang="en-US" smtClean="0"/>
              <a:t>‹#›</a:t>
            </a:fld>
            <a:endParaRPr lang="en-US"/>
          </a:p>
        </p:txBody>
      </p:sp>
    </p:spTree>
    <p:extLst>
      <p:ext uri="{BB962C8B-B14F-4D97-AF65-F5344CB8AC3E}">
        <p14:creationId xmlns:p14="http://schemas.microsoft.com/office/powerpoint/2010/main" val="142086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B6CBEB-C600-4D79-8591-E095652AC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0738B-37EA-4F43-8BEB-C3DA70EA04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4FC80-9D76-4582-ABD8-2D4010218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73E-B2C9-4BEF-A093-C3795FA8EB5F}" type="datetimeFigureOut">
              <a:rPr lang="en-US" smtClean="0"/>
              <a:t>10/5/2021</a:t>
            </a:fld>
            <a:endParaRPr lang="en-US"/>
          </a:p>
        </p:txBody>
      </p:sp>
      <p:sp>
        <p:nvSpPr>
          <p:cNvPr id="5" name="Footer Placeholder 4">
            <a:extLst>
              <a:ext uri="{FF2B5EF4-FFF2-40B4-BE49-F238E27FC236}">
                <a16:creationId xmlns:a16="http://schemas.microsoft.com/office/drawing/2014/main" id="{5136E1A6-17F9-4346-9D16-31BB60997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5DE16F-7CF5-4124-9278-71A4B9E146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67998-B312-4E2F-8ED5-C983DC7E8745}" type="slidenum">
              <a:rPr lang="en-US" smtClean="0"/>
              <a:t>‹#›</a:t>
            </a:fld>
            <a:endParaRPr lang="en-US"/>
          </a:p>
        </p:txBody>
      </p:sp>
    </p:spTree>
    <p:extLst>
      <p:ext uri="{BB962C8B-B14F-4D97-AF65-F5344CB8AC3E}">
        <p14:creationId xmlns:p14="http://schemas.microsoft.com/office/powerpoint/2010/main" val="248255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Binary Classification</a:t>
            </a:r>
          </a:p>
        </p:txBody>
      </p:sp>
    </p:spTree>
    <p:extLst>
      <p:ext uri="{BB962C8B-B14F-4D97-AF65-F5344CB8AC3E}">
        <p14:creationId xmlns:p14="http://schemas.microsoft.com/office/powerpoint/2010/main" val="90487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Logistic Regression: Interpretation</a:t>
            </a:r>
          </a:p>
        </p:txBody>
      </p:sp>
      <p:sp>
        <p:nvSpPr>
          <p:cNvPr id="6" name="TextBox 5">
            <a:extLst>
              <a:ext uri="{FF2B5EF4-FFF2-40B4-BE49-F238E27FC236}">
                <a16:creationId xmlns:a16="http://schemas.microsoft.com/office/drawing/2014/main" id="{8835C084-DDD4-44EE-9900-C4AB169E51D3}"/>
              </a:ext>
            </a:extLst>
          </p:cNvPr>
          <p:cNvSpPr txBox="1"/>
          <p:nvPr/>
        </p:nvSpPr>
        <p:spPr>
          <a:xfrm>
            <a:off x="380300" y="1155151"/>
            <a:ext cx="11454649" cy="4801314"/>
          </a:xfrm>
          <a:prstGeom prst="rect">
            <a:avLst/>
          </a:prstGeom>
          <a:noFill/>
        </p:spPr>
        <p:txBody>
          <a:bodyPr wrap="square">
            <a:spAutoFit/>
          </a:bodyPr>
          <a:lstStyle/>
          <a:p>
            <a:r>
              <a:rPr lang="en-US" dirty="0">
                <a:latin typeface="Georgia" panose="02040502050405020303" pitchFamily="18" charset="0"/>
              </a:rPr>
              <a:t>The equation for a logistic regression model looks similar to the following: Likelihood of Diabetes=20+ .01(</a:t>
            </a:r>
            <a:r>
              <a:rPr lang="en-US" dirty="0" err="1">
                <a:latin typeface="Georgia" panose="02040502050405020303" pitchFamily="18" charset="0"/>
              </a:rPr>
              <a:t>hgt</a:t>
            </a:r>
            <a:r>
              <a:rPr lang="en-US" dirty="0">
                <a:latin typeface="Georgia" panose="02040502050405020303" pitchFamily="18" charset="0"/>
              </a:rPr>
              <a:t>)</a:t>
            </a:r>
          </a:p>
          <a:p>
            <a:endParaRPr lang="en-US" dirty="0">
              <a:latin typeface="Georgia" panose="02040502050405020303" pitchFamily="18" charset="0"/>
            </a:endParaRPr>
          </a:p>
          <a:p>
            <a:r>
              <a:rPr lang="en-US" dirty="0">
                <a:latin typeface="Georgia" panose="02040502050405020303" pitchFamily="18" charset="0"/>
              </a:rPr>
              <a:t>What we see here is an example of a logistic regression model with one (you can have many and you should) independent variable (</a:t>
            </a:r>
            <a:r>
              <a:rPr lang="en-US" dirty="0" err="1">
                <a:latin typeface="Georgia" panose="02040502050405020303" pitchFamily="18" charset="0"/>
              </a:rPr>
              <a:t>hgt</a:t>
            </a:r>
            <a:r>
              <a:rPr lang="en-US" dirty="0">
                <a:latin typeface="Georgia" panose="02040502050405020303" pitchFamily="18" charset="0"/>
              </a:rPr>
              <a:t> or height) and the dependent variable (Likelihood of </a:t>
            </a:r>
            <a:r>
              <a:rPr lang="en-US" dirty="0" err="1">
                <a:latin typeface="Georgia" panose="02040502050405020303" pitchFamily="18" charset="0"/>
              </a:rPr>
              <a:t>Diabeters</a:t>
            </a:r>
            <a:r>
              <a:rPr lang="en-US" dirty="0">
                <a:latin typeface="Georgia" panose="02040502050405020303" pitchFamily="18" charset="0"/>
              </a:rPr>
              <a:t>). We would the interpret the following equation like this:</a:t>
            </a:r>
          </a:p>
          <a:p>
            <a:endParaRPr lang="en-US" dirty="0">
              <a:latin typeface="Georgia" panose="02040502050405020303" pitchFamily="18" charset="0"/>
            </a:endParaRPr>
          </a:p>
          <a:p>
            <a:r>
              <a:rPr lang="en-US" i="1" dirty="0">
                <a:latin typeface="Georgia" panose="02040502050405020303" pitchFamily="18" charset="0"/>
              </a:rPr>
              <a:t>For every additional inch increase in height, on average that would make you .01 % more likely to have diabetes. </a:t>
            </a:r>
          </a:p>
          <a:p>
            <a:endParaRPr lang="en-US" i="1" dirty="0">
              <a:latin typeface="Georgia" panose="02040502050405020303" pitchFamily="18" charset="0"/>
            </a:endParaRPr>
          </a:p>
          <a:p>
            <a:r>
              <a:rPr lang="en-US" dirty="0">
                <a:latin typeface="Georgia" panose="02040502050405020303" pitchFamily="18" charset="0"/>
              </a:rPr>
              <a:t>Just like linear regression, we can use an interpretation like this to find business value from this model.</a:t>
            </a: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a:t>
            </a:r>
          </a:p>
          <a:p>
            <a:endParaRPr lang="en-US" dirty="0">
              <a:latin typeface="Georgia" panose="02040502050405020303" pitchFamily="18" charset="0"/>
            </a:endParaRPr>
          </a:p>
        </p:txBody>
      </p:sp>
    </p:spTree>
    <p:extLst>
      <p:ext uri="{BB962C8B-B14F-4D97-AF65-F5344CB8AC3E}">
        <p14:creationId xmlns:p14="http://schemas.microsoft.com/office/powerpoint/2010/main" val="345369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    Logistic Regression In Python</a:t>
            </a:r>
          </a:p>
        </p:txBody>
      </p:sp>
      <p:sp>
        <p:nvSpPr>
          <p:cNvPr id="6" name="TextBox 5">
            <a:extLst>
              <a:ext uri="{FF2B5EF4-FFF2-40B4-BE49-F238E27FC236}">
                <a16:creationId xmlns:a16="http://schemas.microsoft.com/office/drawing/2014/main" id="{01C736B8-ED59-4A9B-82FF-EEFD4EB9C757}"/>
              </a:ext>
            </a:extLst>
          </p:cNvPr>
          <p:cNvSpPr txBox="1"/>
          <p:nvPr/>
        </p:nvSpPr>
        <p:spPr>
          <a:xfrm>
            <a:off x="380300" y="1155151"/>
            <a:ext cx="11454649" cy="6740307"/>
          </a:xfrm>
          <a:prstGeom prst="rect">
            <a:avLst/>
          </a:prstGeom>
          <a:noFill/>
        </p:spPr>
        <p:txBody>
          <a:bodyPr wrap="square">
            <a:spAutoFit/>
          </a:bodyPr>
          <a:lstStyle/>
          <a:p>
            <a:r>
              <a:rPr lang="en-US" dirty="0">
                <a:latin typeface="Georgia" panose="02040502050405020303" pitchFamily="18" charset="0"/>
              </a:rPr>
              <a:t>To run a logistic regression model, the steps will be similar to that of the linear regression model, except for one extra step at the end.</a:t>
            </a:r>
          </a:p>
          <a:p>
            <a:endParaRPr lang="en-US" dirty="0">
              <a:latin typeface="Georgia" panose="02040502050405020303" pitchFamily="18" charset="0"/>
            </a:endParaRPr>
          </a:p>
          <a:p>
            <a:pPr marL="342900" indent="-342900">
              <a:buAutoNum type="arabicPeriod"/>
            </a:pPr>
            <a:r>
              <a:rPr lang="en-US" dirty="0">
                <a:latin typeface="Georgia" panose="02040502050405020303" pitchFamily="18" charset="0"/>
              </a:rPr>
              <a:t>Separate the independent variables and dependent variable into separate data frames</a:t>
            </a:r>
          </a:p>
          <a:p>
            <a:pPr marL="342900" indent="-342900">
              <a:buAutoNum type="arabicPeriod"/>
            </a:pPr>
            <a:r>
              <a:rPr lang="en-US" dirty="0">
                <a:latin typeface="Georgia" panose="02040502050405020303" pitchFamily="18" charset="0"/>
              </a:rPr>
              <a:t>Create the constant (y-intercept)</a:t>
            </a:r>
          </a:p>
          <a:p>
            <a:pPr marL="342900" indent="-342900">
              <a:buAutoNum type="arabicPeriod"/>
            </a:pPr>
            <a:r>
              <a:rPr lang="en-US" dirty="0">
                <a:latin typeface="Georgia" panose="02040502050405020303" pitchFamily="18" charset="0"/>
              </a:rPr>
              <a:t>Run Model</a:t>
            </a:r>
          </a:p>
          <a:p>
            <a:pPr marL="342900" indent="-342900">
              <a:buAutoNum type="arabicPeriod"/>
            </a:pPr>
            <a:r>
              <a:rPr lang="en-US" b="1" dirty="0">
                <a:latin typeface="Georgia" panose="02040502050405020303" pitchFamily="18" charset="0"/>
              </a:rPr>
              <a:t>Build confusion matrix to calculate accuracy</a:t>
            </a:r>
          </a:p>
          <a:p>
            <a:pPr marL="342900" indent="-342900">
              <a:buAutoNum type="arabicPeriod"/>
            </a:pPr>
            <a:endParaRPr lang="en-US" b="1" dirty="0">
              <a:latin typeface="Georgia" panose="02040502050405020303" pitchFamily="18" charset="0"/>
            </a:endParaRPr>
          </a:p>
          <a:p>
            <a:r>
              <a:rPr lang="en-US" dirty="0">
                <a:latin typeface="Georgia" panose="02040502050405020303" pitchFamily="18" charset="0"/>
              </a:rPr>
              <a:t>Since there is not a R-squared value for a logistic regression model, we have to calculate it on our own. To do this we build a confusion matrix that allows us to see how well our predictions are doing (True Positives vs False Positives and so on). An example of a confusion matrix is below to jog your memory.</a:t>
            </a: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For this model we will be trying to predict the variable, US Made.</a:t>
            </a: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p:txBody>
      </p:sp>
      <p:pic>
        <p:nvPicPr>
          <p:cNvPr id="2" name="Picture 1">
            <a:extLst>
              <a:ext uri="{FF2B5EF4-FFF2-40B4-BE49-F238E27FC236}">
                <a16:creationId xmlns:a16="http://schemas.microsoft.com/office/drawing/2014/main" id="{43AB3BE4-F73B-4AB6-BEAA-C256BE9E4A31}"/>
              </a:ext>
            </a:extLst>
          </p:cNvPr>
          <p:cNvPicPr>
            <a:picLocks noChangeAspect="1"/>
          </p:cNvPicPr>
          <p:nvPr/>
        </p:nvPicPr>
        <p:blipFill>
          <a:blip r:embed="rId3"/>
          <a:stretch>
            <a:fillRect/>
          </a:stretch>
        </p:blipFill>
        <p:spPr>
          <a:xfrm>
            <a:off x="4432663" y="4367514"/>
            <a:ext cx="3156720" cy="1590052"/>
          </a:xfrm>
          <a:prstGeom prst="rect">
            <a:avLst/>
          </a:prstGeom>
        </p:spPr>
      </p:pic>
    </p:spTree>
    <p:extLst>
      <p:ext uri="{BB962C8B-B14F-4D97-AF65-F5344CB8AC3E}">
        <p14:creationId xmlns:p14="http://schemas.microsoft.com/office/powerpoint/2010/main" val="30199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    Logistic Regression Code Result</a:t>
            </a:r>
          </a:p>
        </p:txBody>
      </p:sp>
      <p:sp>
        <p:nvSpPr>
          <p:cNvPr id="4" name="TextBox 3">
            <a:extLst>
              <a:ext uri="{FF2B5EF4-FFF2-40B4-BE49-F238E27FC236}">
                <a16:creationId xmlns:a16="http://schemas.microsoft.com/office/drawing/2014/main" id="{11BB8B46-35FE-45B7-9A63-4B654FB5FB56}"/>
              </a:ext>
            </a:extLst>
          </p:cNvPr>
          <p:cNvSpPr txBox="1"/>
          <p:nvPr/>
        </p:nvSpPr>
        <p:spPr>
          <a:xfrm>
            <a:off x="666206" y="5152564"/>
            <a:ext cx="10859588" cy="923330"/>
          </a:xfrm>
          <a:prstGeom prst="rect">
            <a:avLst/>
          </a:prstGeom>
          <a:noFill/>
        </p:spPr>
        <p:txBody>
          <a:bodyPr wrap="square" rtlCol="0">
            <a:spAutoFit/>
          </a:bodyPr>
          <a:lstStyle/>
          <a:p>
            <a:r>
              <a:rPr lang="en-US" dirty="0">
                <a:latin typeface="Georgia" panose="02040502050405020303" pitchFamily="18" charset="0"/>
              </a:rPr>
              <a:t>From the linear regression model, we know what the key variables are but we had to check to see how accurate this model is. To do this, it will be easier if we use the </a:t>
            </a:r>
            <a:r>
              <a:rPr lang="en-US" dirty="0" err="1">
                <a:latin typeface="Georgia" panose="02040502050405020303" pitchFamily="18" charset="0"/>
              </a:rPr>
              <a:t>Sklearn</a:t>
            </a:r>
            <a:r>
              <a:rPr lang="en-US" dirty="0">
                <a:latin typeface="Georgia" panose="02040502050405020303" pitchFamily="18" charset="0"/>
              </a:rPr>
              <a:t> package here that was referenced earlier by building the confusion matrix and calculating the accuracy.</a:t>
            </a:r>
          </a:p>
        </p:txBody>
      </p:sp>
      <p:pic>
        <p:nvPicPr>
          <p:cNvPr id="2" name="Picture 1">
            <a:extLst>
              <a:ext uri="{FF2B5EF4-FFF2-40B4-BE49-F238E27FC236}">
                <a16:creationId xmlns:a16="http://schemas.microsoft.com/office/drawing/2014/main" id="{88EE7038-4C29-45A1-A475-1C406AA42C19}"/>
              </a:ext>
            </a:extLst>
          </p:cNvPr>
          <p:cNvPicPr>
            <a:picLocks noChangeAspect="1"/>
          </p:cNvPicPr>
          <p:nvPr/>
        </p:nvPicPr>
        <p:blipFill>
          <a:blip r:embed="rId3"/>
          <a:stretch>
            <a:fillRect/>
          </a:stretch>
        </p:blipFill>
        <p:spPr>
          <a:xfrm>
            <a:off x="3595227" y="1705436"/>
            <a:ext cx="5153025" cy="2686050"/>
          </a:xfrm>
          <a:prstGeom prst="rect">
            <a:avLst/>
          </a:prstGeom>
        </p:spPr>
      </p:pic>
    </p:spTree>
    <p:extLst>
      <p:ext uri="{BB962C8B-B14F-4D97-AF65-F5344CB8AC3E}">
        <p14:creationId xmlns:p14="http://schemas.microsoft.com/office/powerpoint/2010/main" val="207912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    Logistic Regression Code Walk Through</a:t>
            </a:r>
          </a:p>
        </p:txBody>
      </p:sp>
      <p:sp>
        <p:nvSpPr>
          <p:cNvPr id="2" name="TextBox 1">
            <a:extLst>
              <a:ext uri="{FF2B5EF4-FFF2-40B4-BE49-F238E27FC236}">
                <a16:creationId xmlns:a16="http://schemas.microsoft.com/office/drawing/2014/main" id="{F4C772FE-FE50-434E-86B0-26E79F0BA17C}"/>
              </a:ext>
            </a:extLst>
          </p:cNvPr>
          <p:cNvSpPr txBox="1"/>
          <p:nvPr/>
        </p:nvSpPr>
        <p:spPr>
          <a:xfrm>
            <a:off x="243840" y="1254034"/>
            <a:ext cx="11355977" cy="4524315"/>
          </a:xfrm>
          <a:prstGeom prst="rect">
            <a:avLst/>
          </a:prstGeom>
          <a:noFill/>
        </p:spPr>
        <p:txBody>
          <a:bodyPr wrap="square" rtlCol="0">
            <a:spAutoFit/>
          </a:bodyPr>
          <a:lstStyle/>
          <a:p>
            <a:pPr marL="342900" indent="-342900">
              <a:buAutoNum type="arabicPeriod"/>
            </a:pPr>
            <a:r>
              <a:rPr lang="en-US" dirty="0">
                <a:latin typeface="Georgia" panose="02040502050405020303" pitchFamily="18" charset="0"/>
              </a:rPr>
              <a:t>Separate the independent variables and dependent variable into separate data frames (use cleaned data frame)</a:t>
            </a:r>
          </a:p>
          <a:p>
            <a:pPr marL="800100" lvl="1" indent="-342900">
              <a:buFont typeface="Arial" panose="020B0604020202020204" pitchFamily="34" charset="0"/>
              <a:buChar char="•"/>
            </a:pPr>
            <a:r>
              <a:rPr lang="en-US" dirty="0" err="1">
                <a:latin typeface="Georgia" panose="02040502050405020303" pitchFamily="18" charset="0"/>
              </a:rPr>
              <a:t>y_logr</a:t>
            </a:r>
            <a:r>
              <a:rPr lang="en-US" dirty="0">
                <a:latin typeface="Georgia" panose="02040502050405020303" pitchFamily="18" charset="0"/>
              </a:rPr>
              <a:t>=</a:t>
            </a:r>
            <a:r>
              <a:rPr lang="en-US" dirty="0" err="1">
                <a:latin typeface="Georgia" panose="02040502050405020303" pitchFamily="18" charset="0"/>
              </a:rPr>
              <a:t>CarsHP</a:t>
            </a:r>
            <a:r>
              <a:rPr lang="en-US" dirty="0">
                <a:latin typeface="Georgia" panose="02040502050405020303" pitchFamily="18" charset="0"/>
              </a:rPr>
              <a:t>[['US Made']]</a:t>
            </a:r>
          </a:p>
          <a:p>
            <a:pPr marL="800100" lvl="1" indent="-342900">
              <a:buFont typeface="Arial" panose="020B0604020202020204" pitchFamily="34" charset="0"/>
              <a:buChar char="•"/>
            </a:pPr>
            <a:r>
              <a:rPr lang="en-US" dirty="0" err="1">
                <a:latin typeface="Georgia" panose="02040502050405020303" pitchFamily="18" charset="0"/>
              </a:rPr>
              <a:t>x_logr</a:t>
            </a:r>
            <a:r>
              <a:rPr lang="en-US" dirty="0">
                <a:latin typeface="Georgia" panose="02040502050405020303" pitchFamily="18" charset="0"/>
              </a:rPr>
              <a:t>=</a:t>
            </a:r>
            <a:r>
              <a:rPr lang="en-US" dirty="0" err="1">
                <a:latin typeface="Georgia" panose="02040502050405020303" pitchFamily="18" charset="0"/>
              </a:rPr>
              <a:t>CarsHP.drop</a:t>
            </a:r>
            <a:r>
              <a:rPr lang="en-US" dirty="0">
                <a:latin typeface="Georgia" panose="02040502050405020303" pitchFamily="18" charset="0"/>
              </a:rPr>
              <a:t>(['US Made'],axis=1)</a:t>
            </a:r>
          </a:p>
          <a:p>
            <a:pPr marL="800100" lvl="1" indent="-342900">
              <a:buFont typeface="Arial" panose="020B0604020202020204" pitchFamily="34" charset="0"/>
              <a:buChar char="•"/>
            </a:pPr>
            <a:endParaRPr lang="en-US" dirty="0">
              <a:latin typeface="Georgia" panose="02040502050405020303" pitchFamily="18" charset="0"/>
            </a:endParaRPr>
          </a:p>
          <a:p>
            <a:pPr marL="342900" indent="-342900">
              <a:buFont typeface="+mj-lt"/>
              <a:buAutoNum type="arabicPeriod"/>
            </a:pPr>
            <a:endParaRPr lang="en-US" dirty="0">
              <a:latin typeface="Georgia" panose="02040502050405020303" pitchFamily="18" charset="0"/>
            </a:endParaRPr>
          </a:p>
          <a:p>
            <a:pPr marL="342900" indent="-342900">
              <a:buFont typeface="+mj-lt"/>
              <a:buAutoNum type="arabicPeriod"/>
            </a:pPr>
            <a:r>
              <a:rPr lang="en-US" dirty="0">
                <a:latin typeface="Georgia" panose="02040502050405020303" pitchFamily="18" charset="0"/>
              </a:rPr>
              <a:t>Create the constant</a:t>
            </a:r>
          </a:p>
          <a:p>
            <a:pPr marL="800100" lvl="1" indent="-342900">
              <a:buFont typeface="Arial" panose="020B0604020202020204" pitchFamily="34" charset="0"/>
              <a:buChar char="•"/>
            </a:pPr>
            <a:r>
              <a:rPr lang="fr-FR" dirty="0">
                <a:latin typeface="Georgia" panose="02040502050405020303" pitchFamily="18" charset="0"/>
              </a:rPr>
              <a:t>Xlog2 = </a:t>
            </a:r>
            <a:r>
              <a:rPr lang="fr-FR" dirty="0" err="1">
                <a:latin typeface="Georgia" panose="02040502050405020303" pitchFamily="18" charset="0"/>
              </a:rPr>
              <a:t>sm.add_constant</a:t>
            </a:r>
            <a:r>
              <a:rPr lang="fr-FR" dirty="0">
                <a:latin typeface="Georgia" panose="02040502050405020303" pitchFamily="18" charset="0"/>
              </a:rPr>
              <a:t>(</a:t>
            </a:r>
            <a:r>
              <a:rPr lang="fr-FR" dirty="0" err="1">
                <a:latin typeface="Georgia" panose="02040502050405020303" pitchFamily="18" charset="0"/>
              </a:rPr>
              <a:t>x_lr</a:t>
            </a:r>
            <a:r>
              <a:rPr lang="fr-FR" dirty="0">
                <a:latin typeface="Georgia" panose="02040502050405020303" pitchFamily="18" charset="0"/>
              </a:rPr>
              <a:t>)</a:t>
            </a:r>
            <a:r>
              <a:rPr lang="en-US" dirty="0">
                <a:latin typeface="Georgia" panose="02040502050405020303" pitchFamily="18" charset="0"/>
              </a:rPr>
              <a:t> </a:t>
            </a:r>
          </a:p>
          <a:p>
            <a:pPr marL="800100" lvl="1" indent="-342900">
              <a:buFont typeface="Arial" panose="020B0604020202020204" pitchFamily="34" charset="0"/>
              <a:buChar char="•"/>
            </a:pPr>
            <a:r>
              <a:rPr lang="en-US" i="1" dirty="0" err="1">
                <a:latin typeface="Georgia" panose="02040502050405020303" pitchFamily="18" charset="0"/>
              </a:rPr>
              <a:t>add_constant</a:t>
            </a:r>
            <a:r>
              <a:rPr lang="en-US" i="1" dirty="0">
                <a:latin typeface="Georgia" panose="02040502050405020303" pitchFamily="18" charset="0"/>
              </a:rPr>
              <a:t> is part of </a:t>
            </a:r>
            <a:r>
              <a:rPr lang="en-US" i="1" dirty="0" err="1">
                <a:latin typeface="Georgia" panose="02040502050405020303" pitchFamily="18" charset="0"/>
              </a:rPr>
              <a:t>statsmodel.api</a:t>
            </a:r>
            <a:endParaRPr lang="en-US" i="1" dirty="0">
              <a:latin typeface="Georgia" panose="02040502050405020303" pitchFamily="18" charset="0"/>
            </a:endParaRPr>
          </a:p>
          <a:p>
            <a:pPr marL="800100" lvl="1" indent="-342900">
              <a:buFont typeface="Arial" panose="020B0604020202020204" pitchFamily="34" charset="0"/>
              <a:buChar char="•"/>
            </a:pPr>
            <a:endParaRPr lang="en-US" i="1" dirty="0">
              <a:latin typeface="Georgia" panose="02040502050405020303" pitchFamily="18" charset="0"/>
            </a:endParaRPr>
          </a:p>
          <a:p>
            <a:pPr marL="342900" indent="-342900">
              <a:buFont typeface="+mj-lt"/>
              <a:buAutoNum type="arabicPeriod"/>
            </a:pPr>
            <a:endParaRPr lang="en-US" i="1" dirty="0">
              <a:latin typeface="Georgia" panose="02040502050405020303" pitchFamily="18" charset="0"/>
            </a:endParaRPr>
          </a:p>
          <a:p>
            <a:r>
              <a:rPr lang="en-US" dirty="0">
                <a:latin typeface="Georgia" panose="02040502050405020303" pitchFamily="18" charset="0"/>
              </a:rPr>
              <a:t>3. Run Model</a:t>
            </a:r>
          </a:p>
          <a:p>
            <a:pPr marL="742950" lvl="1" indent="-285750">
              <a:buFont typeface="Arial" panose="020B0604020202020204" pitchFamily="34" charset="0"/>
              <a:buChar char="•"/>
            </a:pPr>
            <a:r>
              <a:rPr lang="fr-FR" dirty="0">
                <a:latin typeface="Georgia" panose="02040502050405020303" pitchFamily="18" charset="0"/>
              </a:rPr>
              <a:t>Xlog2 = </a:t>
            </a:r>
            <a:r>
              <a:rPr lang="fr-FR" dirty="0" err="1">
                <a:latin typeface="Georgia" panose="02040502050405020303" pitchFamily="18" charset="0"/>
              </a:rPr>
              <a:t>sm.add_constant</a:t>
            </a:r>
            <a:r>
              <a:rPr lang="fr-FR" dirty="0">
                <a:latin typeface="Georgia" panose="02040502050405020303" pitchFamily="18" charset="0"/>
              </a:rPr>
              <a:t>(</a:t>
            </a:r>
            <a:r>
              <a:rPr lang="fr-FR" dirty="0" err="1">
                <a:latin typeface="Georgia" panose="02040502050405020303" pitchFamily="18" charset="0"/>
              </a:rPr>
              <a:t>x_logr</a:t>
            </a:r>
            <a:r>
              <a:rPr lang="fr-FR" dirty="0">
                <a:latin typeface="Georgia" panose="02040502050405020303" pitchFamily="18" charset="0"/>
              </a:rPr>
              <a:t>) </a:t>
            </a:r>
          </a:p>
          <a:p>
            <a:pPr marL="742950" lvl="1" indent="-285750">
              <a:buFont typeface="Arial" panose="020B0604020202020204" pitchFamily="34" charset="0"/>
              <a:buChar char="•"/>
            </a:pPr>
            <a:r>
              <a:rPr lang="fr-FR" dirty="0" err="1">
                <a:latin typeface="Georgia" panose="02040502050405020303" pitchFamily="18" charset="0"/>
              </a:rPr>
              <a:t>logr_model</a:t>
            </a:r>
            <a:r>
              <a:rPr lang="fr-FR" dirty="0">
                <a:latin typeface="Georgia" panose="02040502050405020303" pitchFamily="18" charset="0"/>
              </a:rPr>
              <a:t> = </a:t>
            </a:r>
            <a:r>
              <a:rPr lang="fr-FR" dirty="0" err="1">
                <a:latin typeface="Georgia" panose="02040502050405020303" pitchFamily="18" charset="0"/>
              </a:rPr>
              <a:t>sm.Logit</a:t>
            </a:r>
            <a:r>
              <a:rPr lang="fr-FR" dirty="0">
                <a:latin typeface="Georgia" panose="02040502050405020303" pitchFamily="18" charset="0"/>
              </a:rPr>
              <a:t>(</a:t>
            </a:r>
            <a:r>
              <a:rPr lang="fr-FR" dirty="0" err="1">
                <a:latin typeface="Georgia" panose="02040502050405020303" pitchFamily="18" charset="0"/>
              </a:rPr>
              <a:t>y_logr</a:t>
            </a:r>
            <a:r>
              <a:rPr lang="fr-FR" dirty="0">
                <a:latin typeface="Georgia" panose="02040502050405020303" pitchFamily="18" charset="0"/>
              </a:rPr>
              <a:t>, Xlog2) -&gt; </a:t>
            </a:r>
            <a:r>
              <a:rPr lang="fr-FR" dirty="0" err="1">
                <a:latin typeface="Georgia" panose="02040502050405020303" pitchFamily="18" charset="0"/>
              </a:rPr>
              <a:t>Using</a:t>
            </a:r>
            <a:r>
              <a:rPr lang="fr-FR" dirty="0">
                <a:latin typeface="Georgia" panose="02040502050405020303" pitchFamily="18" charset="0"/>
              </a:rPr>
              <a:t> </a:t>
            </a:r>
            <a:r>
              <a:rPr lang="fr-FR" dirty="0" err="1">
                <a:latin typeface="Georgia" panose="02040502050405020303" pitchFamily="18" charset="0"/>
              </a:rPr>
              <a:t>Logit</a:t>
            </a:r>
            <a:r>
              <a:rPr lang="fr-FR" dirty="0">
                <a:latin typeface="Georgia" panose="02040502050405020303" pitchFamily="18" charset="0"/>
              </a:rPr>
              <a:t> </a:t>
            </a:r>
            <a:r>
              <a:rPr lang="fr-FR" dirty="0" err="1">
                <a:latin typeface="Georgia" panose="02040502050405020303" pitchFamily="18" charset="0"/>
              </a:rPr>
              <a:t>instead</a:t>
            </a:r>
            <a:r>
              <a:rPr lang="fr-FR" dirty="0">
                <a:latin typeface="Georgia" panose="02040502050405020303" pitchFamily="18" charset="0"/>
              </a:rPr>
              <a:t> of OLS </a:t>
            </a:r>
            <a:r>
              <a:rPr lang="fr-FR" dirty="0" err="1">
                <a:latin typeface="Georgia" panose="02040502050405020303" pitchFamily="18" charset="0"/>
              </a:rPr>
              <a:t>since</a:t>
            </a:r>
            <a:r>
              <a:rPr lang="fr-FR" dirty="0">
                <a:latin typeface="Georgia" panose="02040502050405020303" pitchFamily="18" charset="0"/>
              </a:rPr>
              <a:t> </a:t>
            </a:r>
            <a:r>
              <a:rPr lang="fr-FR" dirty="0" err="1">
                <a:latin typeface="Georgia" panose="02040502050405020303" pitchFamily="18" charset="0"/>
              </a:rPr>
              <a:t>it</a:t>
            </a:r>
            <a:r>
              <a:rPr lang="fr-FR" dirty="0">
                <a:latin typeface="Georgia" panose="02040502050405020303" pitchFamily="18" charset="0"/>
              </a:rPr>
              <a:t> </a:t>
            </a:r>
            <a:r>
              <a:rPr lang="fr-FR" dirty="0" err="1">
                <a:latin typeface="Georgia" panose="02040502050405020303" pitchFamily="18" charset="0"/>
              </a:rPr>
              <a:t>is</a:t>
            </a:r>
            <a:r>
              <a:rPr lang="fr-FR" dirty="0">
                <a:latin typeface="Georgia" panose="02040502050405020303" pitchFamily="18" charset="0"/>
              </a:rPr>
              <a:t> </a:t>
            </a:r>
            <a:r>
              <a:rPr lang="fr-FR" dirty="0" err="1">
                <a:latin typeface="Georgia" panose="02040502050405020303" pitchFamily="18" charset="0"/>
              </a:rPr>
              <a:t>logistic</a:t>
            </a:r>
            <a:r>
              <a:rPr lang="fr-FR" dirty="0">
                <a:latin typeface="Georgia" panose="02040502050405020303" pitchFamily="18" charset="0"/>
              </a:rPr>
              <a:t> </a:t>
            </a:r>
            <a:r>
              <a:rPr lang="fr-FR" dirty="0" err="1">
                <a:latin typeface="Georgia" panose="02040502050405020303" pitchFamily="18" charset="0"/>
              </a:rPr>
              <a:t>regression</a:t>
            </a:r>
            <a:endParaRPr lang="fr-FR" dirty="0">
              <a:latin typeface="Georgia" panose="02040502050405020303" pitchFamily="18" charset="0"/>
            </a:endParaRPr>
          </a:p>
          <a:p>
            <a:pPr marL="742950" lvl="1" indent="-285750">
              <a:buFont typeface="Arial" panose="020B0604020202020204" pitchFamily="34" charset="0"/>
              <a:buChar char="•"/>
            </a:pPr>
            <a:r>
              <a:rPr lang="fr-FR" dirty="0" err="1">
                <a:latin typeface="Georgia" panose="02040502050405020303" pitchFamily="18" charset="0"/>
              </a:rPr>
              <a:t>logr_fit</a:t>
            </a:r>
            <a:r>
              <a:rPr lang="fr-FR" dirty="0">
                <a:latin typeface="Georgia" panose="02040502050405020303" pitchFamily="18" charset="0"/>
              </a:rPr>
              <a:t> = </a:t>
            </a:r>
            <a:r>
              <a:rPr lang="fr-FR" dirty="0" err="1">
                <a:latin typeface="Georgia" panose="02040502050405020303" pitchFamily="18" charset="0"/>
              </a:rPr>
              <a:t>logr_model.fit</a:t>
            </a:r>
            <a:r>
              <a:rPr lang="fr-FR" dirty="0">
                <a:latin typeface="Georgia" panose="02040502050405020303" pitchFamily="18" charset="0"/>
              </a:rPr>
              <a:t>()</a:t>
            </a:r>
          </a:p>
          <a:p>
            <a:pPr marL="742950" lvl="1" indent="-285750">
              <a:buFont typeface="Arial" panose="020B0604020202020204" pitchFamily="34" charset="0"/>
              <a:buChar char="•"/>
            </a:pPr>
            <a:r>
              <a:rPr lang="fr-FR" dirty="0" err="1">
                <a:latin typeface="Georgia" panose="02040502050405020303" pitchFamily="18" charset="0"/>
              </a:rPr>
              <a:t>print</a:t>
            </a:r>
            <a:r>
              <a:rPr lang="fr-FR" dirty="0">
                <a:latin typeface="Georgia" panose="02040502050405020303" pitchFamily="18" charset="0"/>
              </a:rPr>
              <a:t>(</a:t>
            </a:r>
            <a:r>
              <a:rPr lang="fr-FR" dirty="0" err="1">
                <a:latin typeface="Georgia" panose="02040502050405020303" pitchFamily="18" charset="0"/>
              </a:rPr>
              <a:t>logr_fit.summary</a:t>
            </a:r>
            <a:r>
              <a:rPr lang="fr-FR" dirty="0">
                <a:latin typeface="Georgia" panose="02040502050405020303" pitchFamily="18" charset="0"/>
              </a:rPr>
              <a:t>())</a:t>
            </a:r>
            <a:endParaRPr lang="en-US" dirty="0">
              <a:latin typeface="Georgia" panose="02040502050405020303" pitchFamily="18" charset="0"/>
            </a:endParaRPr>
          </a:p>
        </p:txBody>
      </p:sp>
    </p:spTree>
    <p:extLst>
      <p:ext uri="{BB962C8B-B14F-4D97-AF65-F5344CB8AC3E}">
        <p14:creationId xmlns:p14="http://schemas.microsoft.com/office/powerpoint/2010/main" val="239834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    Logistic Regression Code - Results</a:t>
            </a:r>
          </a:p>
        </p:txBody>
      </p:sp>
      <p:sp>
        <p:nvSpPr>
          <p:cNvPr id="4" name="TextBox 3">
            <a:extLst>
              <a:ext uri="{FF2B5EF4-FFF2-40B4-BE49-F238E27FC236}">
                <a16:creationId xmlns:a16="http://schemas.microsoft.com/office/drawing/2014/main" id="{11BB8B46-35FE-45B7-9A63-4B654FB5FB56}"/>
              </a:ext>
            </a:extLst>
          </p:cNvPr>
          <p:cNvSpPr txBox="1"/>
          <p:nvPr/>
        </p:nvSpPr>
        <p:spPr>
          <a:xfrm>
            <a:off x="666206" y="1042118"/>
            <a:ext cx="10859588" cy="5078313"/>
          </a:xfrm>
          <a:prstGeom prst="rect">
            <a:avLst/>
          </a:prstGeom>
          <a:noFill/>
        </p:spPr>
        <p:txBody>
          <a:bodyPr wrap="square" rtlCol="0">
            <a:spAutoFit/>
          </a:bodyPr>
          <a:lstStyle/>
          <a:p>
            <a:r>
              <a:rPr lang="en-US" dirty="0">
                <a:latin typeface="Georgia" panose="02040502050405020303" pitchFamily="18" charset="0"/>
              </a:rPr>
              <a:t>Using </a:t>
            </a:r>
            <a:r>
              <a:rPr lang="en-US" dirty="0" err="1">
                <a:latin typeface="Georgia" panose="02040502050405020303" pitchFamily="18" charset="0"/>
              </a:rPr>
              <a:t>Sklearn</a:t>
            </a:r>
            <a:r>
              <a:rPr lang="en-US" dirty="0">
                <a:latin typeface="Georgia" panose="02040502050405020303" pitchFamily="18" charset="0"/>
              </a:rPr>
              <a:t> and </a:t>
            </a:r>
            <a:r>
              <a:rPr lang="en-US" dirty="0" err="1">
                <a:latin typeface="Georgia" panose="02040502050405020303" pitchFamily="18" charset="0"/>
              </a:rPr>
              <a:t>statsmodels.api</a:t>
            </a:r>
            <a:r>
              <a:rPr lang="en-US" dirty="0">
                <a:latin typeface="Georgia" panose="02040502050405020303" pitchFamily="18" charset="0"/>
              </a:rPr>
              <a:t> yield the same results, but just for simplicity, we will rebuild the model in </a:t>
            </a:r>
            <a:r>
              <a:rPr lang="en-US" dirty="0" err="1">
                <a:latin typeface="Georgia" panose="02040502050405020303" pitchFamily="18" charset="0"/>
              </a:rPr>
              <a:t>Sklearn</a:t>
            </a:r>
            <a:r>
              <a:rPr lang="en-US" dirty="0">
                <a:latin typeface="Georgia" panose="02040502050405020303" pitchFamily="18" charset="0"/>
              </a:rPr>
              <a:t> to get the other results that we need.</a:t>
            </a:r>
          </a:p>
          <a:p>
            <a:endParaRPr lang="en-US" dirty="0">
              <a:latin typeface="Georgia" panose="02040502050405020303" pitchFamily="18" charset="0"/>
            </a:endParaRPr>
          </a:p>
          <a:p>
            <a:endParaRPr lang="en-US" dirty="0">
              <a:latin typeface="Georgia" panose="02040502050405020303" pitchFamily="18" charset="0"/>
            </a:endParaRPr>
          </a:p>
          <a:p>
            <a:pPr marL="342900" indent="-342900">
              <a:buAutoNum type="arabicPeriod"/>
            </a:pPr>
            <a:r>
              <a:rPr lang="en-US" dirty="0">
                <a:latin typeface="Georgia" panose="02040502050405020303" pitchFamily="18" charset="0"/>
              </a:rPr>
              <a:t>Build Confusion Matrix</a:t>
            </a:r>
          </a:p>
          <a:p>
            <a:pPr marL="742950" lvl="1" indent="-285750">
              <a:buFont typeface="Arial" panose="020B0604020202020204" pitchFamily="34" charset="0"/>
              <a:buChar char="•"/>
            </a:pPr>
            <a:r>
              <a:rPr lang="en-US" dirty="0">
                <a:latin typeface="Georgia" panose="02040502050405020303" pitchFamily="18" charset="0"/>
              </a:rPr>
              <a:t>from </a:t>
            </a:r>
            <a:r>
              <a:rPr lang="en-US" dirty="0" err="1">
                <a:latin typeface="Georgia" panose="02040502050405020303" pitchFamily="18" charset="0"/>
              </a:rPr>
              <a:t>sklearn.linear_model</a:t>
            </a:r>
            <a:r>
              <a:rPr lang="en-US" dirty="0">
                <a:latin typeface="Georgia" panose="02040502050405020303" pitchFamily="18" charset="0"/>
              </a:rPr>
              <a:t> import </a:t>
            </a:r>
            <a:r>
              <a:rPr lang="en-US" dirty="0" err="1">
                <a:latin typeface="Georgia" panose="02040502050405020303" pitchFamily="18" charset="0"/>
              </a:rPr>
              <a:t>LogisticRegression</a:t>
            </a:r>
            <a:endParaRPr lang="en-US" dirty="0">
              <a:latin typeface="Georgia" panose="02040502050405020303" pitchFamily="18" charset="0"/>
            </a:endParaRPr>
          </a:p>
          <a:p>
            <a:pPr marL="742950" lvl="1" indent="-285750">
              <a:buFont typeface="Arial" panose="020B0604020202020204" pitchFamily="34" charset="0"/>
              <a:buChar char="•"/>
            </a:pPr>
            <a:r>
              <a:rPr lang="en-US" dirty="0">
                <a:latin typeface="Georgia" panose="02040502050405020303" pitchFamily="18" charset="0"/>
              </a:rPr>
              <a:t>from </a:t>
            </a:r>
            <a:r>
              <a:rPr lang="en-US" dirty="0" err="1">
                <a:latin typeface="Georgia" panose="02040502050405020303" pitchFamily="18" charset="0"/>
              </a:rPr>
              <a:t>sklearn.metrics</a:t>
            </a:r>
            <a:r>
              <a:rPr lang="en-US" dirty="0">
                <a:latin typeface="Georgia" panose="02040502050405020303" pitchFamily="18" charset="0"/>
              </a:rPr>
              <a:t> import </a:t>
            </a:r>
            <a:r>
              <a:rPr lang="en-US" dirty="0" err="1">
                <a:latin typeface="Georgia" panose="02040502050405020303" pitchFamily="18" charset="0"/>
              </a:rPr>
              <a:t>classification_report</a:t>
            </a:r>
            <a:r>
              <a:rPr lang="en-US" dirty="0">
                <a:latin typeface="Georgia" panose="02040502050405020303" pitchFamily="18" charset="0"/>
              </a:rPr>
              <a:t>, </a:t>
            </a:r>
            <a:r>
              <a:rPr lang="en-US" dirty="0" err="1">
                <a:latin typeface="Georgia" panose="02040502050405020303" pitchFamily="18" charset="0"/>
              </a:rPr>
              <a:t>confusion_matrix</a:t>
            </a:r>
            <a:endParaRPr lang="en-US" dirty="0">
              <a:latin typeface="Georgia" panose="02040502050405020303" pitchFamily="18" charset="0"/>
            </a:endParaRPr>
          </a:p>
          <a:p>
            <a:pPr marL="742950" lvl="1" indent="-285750">
              <a:buFont typeface="Arial" panose="020B0604020202020204" pitchFamily="34" charset="0"/>
              <a:buChar char="•"/>
            </a:pPr>
            <a:r>
              <a:rPr lang="en-US" dirty="0" err="1">
                <a:latin typeface="Georgia" panose="02040502050405020303" pitchFamily="18" charset="0"/>
              </a:rPr>
              <a:t>logistic_regression</a:t>
            </a:r>
            <a:r>
              <a:rPr lang="en-US" dirty="0">
                <a:latin typeface="Georgia" panose="02040502050405020303" pitchFamily="18" charset="0"/>
              </a:rPr>
              <a:t>= </a:t>
            </a:r>
            <a:r>
              <a:rPr lang="en-US" dirty="0" err="1">
                <a:latin typeface="Georgia" panose="02040502050405020303" pitchFamily="18" charset="0"/>
              </a:rPr>
              <a:t>LogisticRegression</a:t>
            </a:r>
            <a:r>
              <a:rPr lang="en-US" dirty="0">
                <a:latin typeface="Georgia" panose="02040502050405020303" pitchFamily="18" charset="0"/>
              </a:rPr>
              <a:t>()</a:t>
            </a:r>
          </a:p>
          <a:p>
            <a:pPr marL="742950" lvl="1" indent="-285750">
              <a:buFont typeface="Arial" panose="020B0604020202020204" pitchFamily="34" charset="0"/>
              <a:buChar char="•"/>
            </a:pPr>
            <a:r>
              <a:rPr lang="en-US" dirty="0">
                <a:latin typeface="Georgia" panose="02040502050405020303" pitchFamily="18" charset="0"/>
              </a:rPr>
              <a:t>model=</a:t>
            </a:r>
            <a:r>
              <a:rPr lang="en-US" dirty="0" err="1">
                <a:latin typeface="Georgia" panose="02040502050405020303" pitchFamily="18" charset="0"/>
              </a:rPr>
              <a:t>logistic_regression.fit</a:t>
            </a:r>
            <a:r>
              <a:rPr lang="en-US" dirty="0">
                <a:latin typeface="Georgia" panose="02040502050405020303" pitchFamily="18" charset="0"/>
              </a:rPr>
              <a:t>(</a:t>
            </a:r>
            <a:r>
              <a:rPr lang="en-US" dirty="0" err="1">
                <a:latin typeface="Georgia" panose="02040502050405020303" pitchFamily="18" charset="0"/>
              </a:rPr>
              <a:t>x_logr,y_logr</a:t>
            </a:r>
            <a:r>
              <a:rPr lang="en-US" dirty="0">
                <a:latin typeface="Georgia" panose="02040502050405020303" pitchFamily="18" charset="0"/>
              </a:rPr>
              <a:t>)</a:t>
            </a:r>
          </a:p>
          <a:p>
            <a:pPr marL="742950" lvl="1" indent="-285750">
              <a:buFont typeface="Arial" panose="020B0604020202020204" pitchFamily="34" charset="0"/>
              <a:buChar char="•"/>
            </a:pPr>
            <a:r>
              <a:rPr lang="en-US" dirty="0" err="1">
                <a:latin typeface="Georgia" panose="02040502050405020303" pitchFamily="18" charset="0"/>
              </a:rPr>
              <a:t>confusion_matrix</a:t>
            </a:r>
            <a:r>
              <a:rPr lang="en-US" dirty="0">
                <a:latin typeface="Georgia" panose="02040502050405020303" pitchFamily="18" charset="0"/>
              </a:rPr>
              <a:t>(</a:t>
            </a:r>
            <a:r>
              <a:rPr lang="en-US" dirty="0" err="1">
                <a:latin typeface="Georgia" panose="02040502050405020303" pitchFamily="18" charset="0"/>
              </a:rPr>
              <a:t>y_logr</a:t>
            </a:r>
            <a:r>
              <a:rPr lang="en-US" dirty="0">
                <a:latin typeface="Georgia" panose="02040502050405020303" pitchFamily="18" charset="0"/>
              </a:rPr>
              <a:t>, </a:t>
            </a:r>
            <a:r>
              <a:rPr lang="en-US" dirty="0" err="1">
                <a:latin typeface="Georgia" panose="02040502050405020303" pitchFamily="18" charset="0"/>
              </a:rPr>
              <a:t>logistic_regression.predict</a:t>
            </a:r>
            <a:r>
              <a:rPr lang="en-US" dirty="0">
                <a:latin typeface="Georgia" panose="02040502050405020303" pitchFamily="18" charset="0"/>
              </a:rPr>
              <a:t>(</a:t>
            </a:r>
            <a:r>
              <a:rPr lang="en-US" dirty="0" err="1">
                <a:latin typeface="Georgia" panose="02040502050405020303" pitchFamily="18" charset="0"/>
              </a:rPr>
              <a:t>x_logr</a:t>
            </a:r>
            <a:r>
              <a:rPr lang="en-US" dirty="0">
                <a:latin typeface="Georgia" panose="02040502050405020303" pitchFamily="18" charset="0"/>
              </a:rPr>
              <a:t>))</a:t>
            </a:r>
          </a:p>
          <a:p>
            <a:pPr marL="742950" lvl="1" indent="-285750">
              <a:buFont typeface="Arial" panose="020B0604020202020204" pitchFamily="34" charset="0"/>
              <a:buChar char="•"/>
            </a:pPr>
            <a:endParaRPr lang="en-US" dirty="0">
              <a:latin typeface="Georgia" panose="02040502050405020303" pitchFamily="18" charset="0"/>
            </a:endParaRPr>
          </a:p>
          <a:p>
            <a:pPr lvl="1"/>
            <a:endParaRPr lang="en-US" dirty="0">
              <a:latin typeface="Georgia" panose="02040502050405020303" pitchFamily="18" charset="0"/>
            </a:endParaRP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endParaRPr lang="en-US" dirty="0">
              <a:latin typeface="Georgia" panose="02040502050405020303" pitchFamily="18" charset="0"/>
            </a:endParaRPr>
          </a:p>
          <a:p>
            <a:r>
              <a:rPr lang="en-US" dirty="0">
                <a:latin typeface="Georgia" panose="02040502050405020303" pitchFamily="18" charset="0"/>
              </a:rPr>
              <a:t>2. Accuracy</a:t>
            </a:r>
          </a:p>
          <a:p>
            <a:pPr marL="742950" lvl="1" indent="-285750">
              <a:buFont typeface="Arial" panose="020B0604020202020204" pitchFamily="34" charset="0"/>
              <a:buChar char="•"/>
            </a:pPr>
            <a:r>
              <a:rPr lang="es-ES" dirty="0" err="1">
                <a:latin typeface="Georgia" panose="02040502050405020303" pitchFamily="18" charset="0"/>
              </a:rPr>
              <a:t>model.score</a:t>
            </a:r>
            <a:r>
              <a:rPr lang="es-ES" dirty="0">
                <a:latin typeface="Georgia" panose="02040502050405020303" pitchFamily="18" charset="0"/>
              </a:rPr>
              <a:t>(</a:t>
            </a:r>
            <a:r>
              <a:rPr lang="es-ES" dirty="0" err="1">
                <a:latin typeface="Georgia" panose="02040502050405020303" pitchFamily="18" charset="0"/>
              </a:rPr>
              <a:t>x_logr</a:t>
            </a:r>
            <a:r>
              <a:rPr lang="es-ES" dirty="0">
                <a:latin typeface="Georgia" panose="02040502050405020303" pitchFamily="18" charset="0"/>
              </a:rPr>
              <a:t>, </a:t>
            </a:r>
            <a:r>
              <a:rPr lang="es-ES" dirty="0" err="1">
                <a:latin typeface="Georgia" panose="02040502050405020303" pitchFamily="18" charset="0"/>
              </a:rPr>
              <a:t>y_logr</a:t>
            </a:r>
            <a:r>
              <a:rPr lang="es-ES" dirty="0">
                <a:latin typeface="Georgia" panose="02040502050405020303" pitchFamily="18" charset="0"/>
              </a:rPr>
              <a:t>)</a:t>
            </a:r>
          </a:p>
          <a:p>
            <a:pPr lvl="1"/>
            <a:endParaRPr lang="en-US" dirty="0">
              <a:latin typeface="Georgia" panose="02040502050405020303" pitchFamily="18" charset="0"/>
            </a:endParaRPr>
          </a:p>
          <a:p>
            <a:pPr marL="285750" indent="-285750">
              <a:buFont typeface="Arial" panose="020B0604020202020204" pitchFamily="34" charset="0"/>
              <a:buChar char="•"/>
            </a:pPr>
            <a:endParaRPr lang="en-US" dirty="0">
              <a:latin typeface="Georgia" panose="02040502050405020303" pitchFamily="18" charset="0"/>
            </a:endParaRPr>
          </a:p>
        </p:txBody>
      </p:sp>
      <p:pic>
        <p:nvPicPr>
          <p:cNvPr id="3" name="Picture 2">
            <a:extLst>
              <a:ext uri="{FF2B5EF4-FFF2-40B4-BE49-F238E27FC236}">
                <a16:creationId xmlns:a16="http://schemas.microsoft.com/office/drawing/2014/main" id="{F2BF1A3B-3A9F-492C-A589-58B8203E3EE3}"/>
              </a:ext>
            </a:extLst>
          </p:cNvPr>
          <p:cNvPicPr>
            <a:picLocks noChangeAspect="1"/>
          </p:cNvPicPr>
          <p:nvPr/>
        </p:nvPicPr>
        <p:blipFill>
          <a:blip r:embed="rId3"/>
          <a:stretch>
            <a:fillRect/>
          </a:stretch>
        </p:blipFill>
        <p:spPr>
          <a:xfrm>
            <a:off x="3650389" y="4132352"/>
            <a:ext cx="2645619" cy="491899"/>
          </a:xfrm>
          <a:prstGeom prst="rect">
            <a:avLst/>
          </a:prstGeom>
        </p:spPr>
      </p:pic>
      <p:pic>
        <p:nvPicPr>
          <p:cNvPr id="6" name="Picture 5">
            <a:extLst>
              <a:ext uri="{FF2B5EF4-FFF2-40B4-BE49-F238E27FC236}">
                <a16:creationId xmlns:a16="http://schemas.microsoft.com/office/drawing/2014/main" id="{D9D3E261-4007-4B21-9002-2751D3CBBEC2}"/>
              </a:ext>
            </a:extLst>
          </p:cNvPr>
          <p:cNvPicPr>
            <a:picLocks noChangeAspect="1"/>
          </p:cNvPicPr>
          <p:nvPr/>
        </p:nvPicPr>
        <p:blipFill>
          <a:blip r:embed="rId4"/>
          <a:stretch>
            <a:fillRect/>
          </a:stretch>
        </p:blipFill>
        <p:spPr>
          <a:xfrm>
            <a:off x="4260261" y="5665230"/>
            <a:ext cx="1008867" cy="473550"/>
          </a:xfrm>
          <a:prstGeom prst="rect">
            <a:avLst/>
          </a:prstGeom>
        </p:spPr>
      </p:pic>
    </p:spTree>
    <p:extLst>
      <p:ext uri="{BB962C8B-B14F-4D97-AF65-F5344CB8AC3E}">
        <p14:creationId xmlns:p14="http://schemas.microsoft.com/office/powerpoint/2010/main" val="2937189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    SVM Code In Canvas</a:t>
            </a:r>
          </a:p>
        </p:txBody>
      </p:sp>
      <p:sp>
        <p:nvSpPr>
          <p:cNvPr id="4" name="TextBox 3">
            <a:extLst>
              <a:ext uri="{FF2B5EF4-FFF2-40B4-BE49-F238E27FC236}">
                <a16:creationId xmlns:a16="http://schemas.microsoft.com/office/drawing/2014/main" id="{11BB8B46-35FE-45B7-9A63-4B654FB5FB56}"/>
              </a:ext>
            </a:extLst>
          </p:cNvPr>
          <p:cNvSpPr txBox="1"/>
          <p:nvPr/>
        </p:nvSpPr>
        <p:spPr>
          <a:xfrm>
            <a:off x="666206" y="1042118"/>
            <a:ext cx="10859588" cy="1477328"/>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Georgia" panose="02040502050405020303" pitchFamily="18" charset="0"/>
              </a:rPr>
              <a:t>Focus just on accuracy and benchmarking metrics. See if Logistic Regression model results change </a:t>
            </a:r>
            <a:r>
              <a:rPr lang="en-US">
                <a:latin typeface="Georgia" panose="02040502050405020303" pitchFamily="18" charset="0"/>
              </a:rPr>
              <a:t>when you move to SVM model.</a:t>
            </a:r>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marL="285750" indent="-285750">
              <a:buFont typeface="Arial" panose="020B0604020202020204" pitchFamily="34" charset="0"/>
              <a:buChar char="•"/>
            </a:pPr>
            <a:endParaRPr lang="en-US" dirty="0">
              <a:latin typeface="Georgia" panose="02040502050405020303" pitchFamily="18" charset="0"/>
            </a:endParaRPr>
          </a:p>
        </p:txBody>
      </p:sp>
    </p:spTree>
    <p:extLst>
      <p:ext uri="{BB962C8B-B14F-4D97-AF65-F5344CB8AC3E}">
        <p14:creationId xmlns:p14="http://schemas.microsoft.com/office/powerpoint/2010/main" val="369269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Assignment 2 Notes</a:t>
            </a:r>
          </a:p>
        </p:txBody>
      </p:sp>
      <p:sp>
        <p:nvSpPr>
          <p:cNvPr id="6" name="TextBox 5">
            <a:extLst>
              <a:ext uri="{FF2B5EF4-FFF2-40B4-BE49-F238E27FC236}">
                <a16:creationId xmlns:a16="http://schemas.microsoft.com/office/drawing/2014/main" id="{8835C084-DDD4-44EE-9900-C4AB169E51D3}"/>
              </a:ext>
            </a:extLst>
          </p:cNvPr>
          <p:cNvSpPr txBox="1"/>
          <p:nvPr/>
        </p:nvSpPr>
        <p:spPr>
          <a:xfrm>
            <a:off x="363522" y="1213874"/>
            <a:ext cx="10911281" cy="1754326"/>
          </a:xfrm>
          <a:prstGeom prst="rect">
            <a:avLst/>
          </a:prstGeom>
          <a:noFill/>
        </p:spPr>
        <p:txBody>
          <a:bodyPr wrap="square">
            <a:spAutoFit/>
          </a:bodyPr>
          <a:lstStyle/>
          <a:p>
            <a:pPr marL="342900" indent="-342900">
              <a:buFont typeface="+mj-lt"/>
              <a:buAutoNum type="arabicPeriod"/>
            </a:pPr>
            <a:r>
              <a:rPr lang="en-US" dirty="0">
                <a:latin typeface="Georgia" panose="02040502050405020303" pitchFamily="18" charset="0"/>
              </a:rPr>
              <a:t>Make sure you are reading previous week comments</a:t>
            </a:r>
          </a:p>
          <a:p>
            <a:pPr marL="342900" indent="-342900">
              <a:buFont typeface="+mj-lt"/>
              <a:buAutoNum type="arabicPeriod"/>
            </a:pPr>
            <a:r>
              <a:rPr lang="en-US" dirty="0">
                <a:latin typeface="Georgia" panose="02040502050405020303" pitchFamily="18" charset="0"/>
              </a:rPr>
              <a:t>The model isn’t the problem, the problem is the business car</a:t>
            </a:r>
          </a:p>
          <a:p>
            <a:pPr marL="342900" indent="-342900">
              <a:buFont typeface="+mj-lt"/>
              <a:buAutoNum type="arabicPeriod"/>
            </a:pPr>
            <a:r>
              <a:rPr lang="en-US" dirty="0">
                <a:latin typeface="Georgia" panose="02040502050405020303" pitchFamily="18" charset="0"/>
              </a:rPr>
              <a:t>Don’t just retell the results, tell a story</a:t>
            </a:r>
          </a:p>
          <a:p>
            <a:pPr marL="342900" indent="-342900">
              <a:buFont typeface="+mj-lt"/>
              <a:buAutoNum type="arabicPeriod"/>
            </a:pPr>
            <a:r>
              <a:rPr lang="en-US" dirty="0">
                <a:latin typeface="Georgia" panose="02040502050405020303" pitchFamily="18" charset="0"/>
              </a:rPr>
              <a:t>The focus should always come back to the business problem, nobody cares in the end how good the model is.</a:t>
            </a:r>
          </a:p>
          <a:p>
            <a:endParaRPr lang="en-US" dirty="0">
              <a:latin typeface="Georgia" panose="02040502050405020303" pitchFamily="18" charset="0"/>
            </a:endParaRPr>
          </a:p>
        </p:txBody>
      </p:sp>
    </p:spTree>
    <p:extLst>
      <p:ext uri="{BB962C8B-B14F-4D97-AF65-F5344CB8AC3E}">
        <p14:creationId xmlns:p14="http://schemas.microsoft.com/office/powerpoint/2010/main" val="325707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Exercise</a:t>
            </a:r>
          </a:p>
        </p:txBody>
      </p:sp>
      <p:sp>
        <p:nvSpPr>
          <p:cNvPr id="6" name="TextBox 5">
            <a:extLst>
              <a:ext uri="{FF2B5EF4-FFF2-40B4-BE49-F238E27FC236}">
                <a16:creationId xmlns:a16="http://schemas.microsoft.com/office/drawing/2014/main" id="{8835C084-DDD4-44EE-9900-C4AB169E51D3}"/>
              </a:ext>
            </a:extLst>
          </p:cNvPr>
          <p:cNvSpPr txBox="1"/>
          <p:nvPr/>
        </p:nvSpPr>
        <p:spPr>
          <a:xfrm>
            <a:off x="363522" y="1213874"/>
            <a:ext cx="10911281" cy="4524315"/>
          </a:xfrm>
          <a:prstGeom prst="rect">
            <a:avLst/>
          </a:prstGeom>
          <a:noFill/>
        </p:spPr>
        <p:txBody>
          <a:bodyPr wrap="square">
            <a:spAutoFit/>
          </a:bodyPr>
          <a:lstStyle/>
          <a:p>
            <a:r>
              <a:rPr lang="en-US" b="1" dirty="0">
                <a:latin typeface="Georgia" panose="02040502050405020303" pitchFamily="18" charset="0"/>
              </a:rPr>
              <a:t>Question: </a:t>
            </a:r>
            <a:r>
              <a:rPr lang="en-US" dirty="0">
                <a:latin typeface="Georgia" panose="02040502050405020303" pitchFamily="18" charset="0"/>
              </a:rPr>
              <a:t>What makes a good Chicken Parmesan vs. a bad one</a:t>
            </a:r>
          </a:p>
          <a:p>
            <a:endParaRPr lang="en-US" b="1" dirty="0">
              <a:latin typeface="Georgia" panose="02040502050405020303" pitchFamily="18" charset="0"/>
            </a:endParaRPr>
          </a:p>
          <a:p>
            <a:r>
              <a:rPr lang="en-US" b="1" dirty="0">
                <a:latin typeface="Georgia" panose="02040502050405020303" pitchFamily="18" charset="0"/>
              </a:rPr>
              <a:t>Analysis</a:t>
            </a:r>
            <a:r>
              <a:rPr lang="en-US" dirty="0">
                <a:latin typeface="Georgia" panose="02040502050405020303" pitchFamily="18" charset="0"/>
              </a:rPr>
              <a:t>:</a:t>
            </a:r>
          </a:p>
          <a:p>
            <a:r>
              <a:rPr lang="en-US" dirty="0">
                <a:latin typeface="Georgia" panose="02040502050405020303" pitchFamily="18" charset="0"/>
              </a:rPr>
              <a:t>- Sauce, heat, chicken thickness, pasta shape</a:t>
            </a:r>
          </a:p>
          <a:p>
            <a:endParaRPr lang="en-US" dirty="0">
              <a:latin typeface="Georgia" panose="02040502050405020303" pitchFamily="18" charset="0"/>
            </a:endParaRPr>
          </a:p>
          <a:p>
            <a:r>
              <a:rPr lang="en-US" b="1" dirty="0">
                <a:latin typeface="Georgia" panose="02040502050405020303" pitchFamily="18" charset="0"/>
              </a:rPr>
              <a:t>Answer This</a:t>
            </a:r>
            <a:r>
              <a:rPr lang="en-US" dirty="0">
                <a:latin typeface="Georgia" panose="02040502050405020303" pitchFamily="18" charset="0"/>
              </a:rPr>
              <a:t>: You are going to add Chicken Parmesan to your menu, how are you going to use the analysis above to make the best Chicken </a:t>
            </a:r>
            <a:r>
              <a:rPr lang="en-US" dirty="0" err="1">
                <a:latin typeface="Georgia" panose="02040502050405020303" pitchFamily="18" charset="0"/>
              </a:rPr>
              <a:t>Parm</a:t>
            </a:r>
            <a:r>
              <a:rPr lang="en-US" dirty="0">
                <a:latin typeface="Georgia" panose="02040502050405020303" pitchFamily="18" charset="0"/>
              </a:rPr>
              <a:t> in the city.</a:t>
            </a:r>
          </a:p>
          <a:p>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10 mins</a:t>
            </a:r>
          </a:p>
          <a:p>
            <a:pPr marL="285750" indent="-285750">
              <a:buFont typeface="Arial" panose="020B0604020202020204" pitchFamily="34" charset="0"/>
              <a:buChar char="•"/>
            </a:pPr>
            <a:r>
              <a:rPr lang="en-US" dirty="0">
                <a:latin typeface="Georgia" panose="02040502050405020303" pitchFamily="18" charset="0"/>
              </a:rPr>
              <a:t>Group of 5</a:t>
            </a:r>
          </a:p>
          <a:p>
            <a:pPr marL="285750" indent="-285750">
              <a:buFont typeface="Arial" panose="020B0604020202020204" pitchFamily="34" charset="0"/>
              <a:buChar char="•"/>
            </a:pPr>
            <a:r>
              <a:rPr lang="en-US" dirty="0">
                <a:latin typeface="Georgia" panose="02040502050405020303" pitchFamily="18" charset="0"/>
              </a:rPr>
              <a:t>Make a recipe of how to make the best Chicken </a:t>
            </a:r>
            <a:r>
              <a:rPr lang="en-US" dirty="0" err="1">
                <a:latin typeface="Georgia" panose="02040502050405020303" pitchFamily="18" charset="0"/>
              </a:rPr>
              <a:t>Parm</a:t>
            </a:r>
            <a:r>
              <a:rPr lang="en-US" dirty="0">
                <a:latin typeface="Georgia" panose="02040502050405020303" pitchFamily="18" charset="0"/>
              </a:rPr>
              <a:t> </a:t>
            </a:r>
          </a:p>
          <a:p>
            <a:pPr marL="742950" lvl="1" indent="-285750">
              <a:buFont typeface="Courier New" panose="02070309020205020404" pitchFamily="49" charset="0"/>
              <a:buChar char="o"/>
            </a:pPr>
            <a:r>
              <a:rPr lang="en-US" dirty="0">
                <a:latin typeface="Georgia" panose="02040502050405020303" pitchFamily="18" charset="0"/>
              </a:rPr>
              <a:t>Give me the order of cooking</a:t>
            </a:r>
          </a:p>
          <a:p>
            <a:pPr marL="742950" lvl="1" indent="-285750">
              <a:buFont typeface="Courier New" panose="02070309020205020404" pitchFamily="49" charset="0"/>
              <a:buChar char="o"/>
            </a:pPr>
            <a:r>
              <a:rPr lang="en-US" dirty="0">
                <a:latin typeface="Georgia" panose="02040502050405020303" pitchFamily="18" charset="0"/>
              </a:rPr>
              <a:t>Give me how much time each step should take</a:t>
            </a:r>
          </a:p>
          <a:p>
            <a:pPr marL="742950" lvl="1" indent="-285750">
              <a:buFont typeface="Courier New" panose="02070309020205020404" pitchFamily="49" charset="0"/>
              <a:buChar char="o"/>
            </a:pPr>
            <a:r>
              <a:rPr lang="en-US" dirty="0">
                <a:latin typeface="Georgia" panose="02040502050405020303" pitchFamily="18" charset="0"/>
              </a:rPr>
              <a:t>On each step I want to know the quality/importance of getting each step correct</a:t>
            </a:r>
          </a:p>
          <a:p>
            <a:pPr marL="285750" indent="-285750">
              <a:buFont typeface="Arial" panose="020B0604020202020204" pitchFamily="34" charset="0"/>
              <a:buChar char="•"/>
            </a:pPr>
            <a:endParaRPr lang="en-US" b="1"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290148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Classification Problems</a:t>
            </a:r>
          </a:p>
        </p:txBody>
      </p:sp>
      <p:sp>
        <p:nvSpPr>
          <p:cNvPr id="6" name="TextBox 5">
            <a:extLst>
              <a:ext uri="{FF2B5EF4-FFF2-40B4-BE49-F238E27FC236}">
                <a16:creationId xmlns:a16="http://schemas.microsoft.com/office/drawing/2014/main" id="{8835C084-DDD4-44EE-9900-C4AB169E51D3}"/>
              </a:ext>
            </a:extLst>
          </p:cNvPr>
          <p:cNvSpPr txBox="1"/>
          <p:nvPr/>
        </p:nvSpPr>
        <p:spPr>
          <a:xfrm>
            <a:off x="380300" y="1155151"/>
            <a:ext cx="10911281" cy="3970318"/>
          </a:xfrm>
          <a:prstGeom prst="rect">
            <a:avLst/>
          </a:prstGeom>
          <a:noFill/>
        </p:spPr>
        <p:txBody>
          <a:bodyPr wrap="square">
            <a:spAutoFit/>
          </a:bodyPr>
          <a:lstStyle/>
          <a:p>
            <a:r>
              <a:rPr lang="en-US" dirty="0">
                <a:latin typeface="Georgia" panose="02040502050405020303" pitchFamily="18" charset="0"/>
              </a:rPr>
              <a:t>Classification Problems are the most common type of Predictive Analytics</a:t>
            </a:r>
          </a:p>
          <a:p>
            <a:pPr marL="285750" indent="-285750">
              <a:buFont typeface="Arial" panose="020B0604020202020204" pitchFamily="34" charset="0"/>
              <a:buChar char="•"/>
            </a:pPr>
            <a:r>
              <a:rPr lang="en-US" dirty="0">
                <a:latin typeface="Georgia" panose="02040502050405020303" pitchFamily="18" charset="0"/>
              </a:rPr>
              <a:t>Binary -&gt; Yes or No</a:t>
            </a:r>
          </a:p>
          <a:p>
            <a:pPr marL="285750" indent="-285750">
              <a:buFont typeface="Arial" panose="020B0604020202020204" pitchFamily="34" charset="0"/>
              <a:buChar char="•"/>
            </a:pPr>
            <a:r>
              <a:rPr lang="en-US" dirty="0">
                <a:latin typeface="Georgia" panose="02040502050405020303" pitchFamily="18" charset="0"/>
              </a:rPr>
              <a:t>Multi Case -&gt; Color Of Car</a:t>
            </a:r>
          </a:p>
          <a:p>
            <a:pPr marL="285750" indent="-285750">
              <a:buFont typeface="Arial" panose="020B0604020202020204" pitchFamily="34" charset="0"/>
              <a:buChar char="•"/>
            </a:pPr>
            <a:endParaRPr lang="en-US" dirty="0">
              <a:latin typeface="Georgia" panose="02040502050405020303" pitchFamily="18" charset="0"/>
            </a:endParaRPr>
          </a:p>
          <a:p>
            <a:r>
              <a:rPr lang="en-US" dirty="0">
                <a:latin typeface="Georgia" panose="02040502050405020303" pitchFamily="18" charset="0"/>
              </a:rPr>
              <a:t>This week we will tackle ways to evaluate a….</a:t>
            </a:r>
          </a:p>
          <a:p>
            <a:pPr marL="285750" indent="-285750">
              <a:buFont typeface="Arial" panose="020B0604020202020204" pitchFamily="34" charset="0"/>
              <a:buChar char="•"/>
            </a:pPr>
            <a:r>
              <a:rPr lang="en-US" dirty="0">
                <a:latin typeface="Georgia" panose="02040502050405020303" pitchFamily="18" charset="0"/>
              </a:rPr>
              <a:t>Binary Classification Problem</a:t>
            </a:r>
          </a:p>
          <a:p>
            <a:pPr marL="285750" indent="-285750">
              <a:buFont typeface="Arial" panose="020B0604020202020204" pitchFamily="34" charset="0"/>
              <a:buChar char="•"/>
            </a:pPr>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p:txBody>
      </p:sp>
      <p:pic>
        <p:nvPicPr>
          <p:cNvPr id="1026" name="Picture 2" descr="Pug 2021 Gifts &amp;amp; Merchandise | Redbubble">
            <a:extLst>
              <a:ext uri="{FF2B5EF4-FFF2-40B4-BE49-F238E27FC236}">
                <a16:creationId xmlns:a16="http://schemas.microsoft.com/office/drawing/2014/main" id="{1FB86BBC-CF2A-4275-8E13-7B5A9FEB3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437" y="2810021"/>
            <a:ext cx="3047650" cy="3047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1A4954-0331-40E0-A915-398D92A14622}"/>
              </a:ext>
            </a:extLst>
          </p:cNvPr>
          <p:cNvSpPr txBox="1"/>
          <p:nvPr/>
        </p:nvSpPr>
        <p:spPr>
          <a:xfrm>
            <a:off x="6302724" y="4472279"/>
            <a:ext cx="1306089" cy="27127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20991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Two Key Approaches</a:t>
            </a:r>
          </a:p>
        </p:txBody>
      </p:sp>
      <p:sp>
        <p:nvSpPr>
          <p:cNvPr id="6" name="TextBox 5">
            <a:extLst>
              <a:ext uri="{FF2B5EF4-FFF2-40B4-BE49-F238E27FC236}">
                <a16:creationId xmlns:a16="http://schemas.microsoft.com/office/drawing/2014/main" id="{8835C084-DDD4-44EE-9900-C4AB169E51D3}"/>
              </a:ext>
            </a:extLst>
          </p:cNvPr>
          <p:cNvSpPr txBox="1"/>
          <p:nvPr/>
        </p:nvSpPr>
        <p:spPr>
          <a:xfrm>
            <a:off x="380300" y="1155151"/>
            <a:ext cx="10911281" cy="3416320"/>
          </a:xfrm>
          <a:prstGeom prst="rect">
            <a:avLst/>
          </a:prstGeom>
          <a:noFill/>
        </p:spPr>
        <p:txBody>
          <a:bodyPr wrap="square">
            <a:spAutoFit/>
          </a:bodyPr>
          <a:lstStyle/>
          <a:p>
            <a:r>
              <a:rPr lang="en-US" dirty="0">
                <a:latin typeface="Georgia" panose="02040502050405020303" pitchFamily="18" charset="0"/>
              </a:rPr>
              <a:t>The Two Approaches We Will Look At Are </a:t>
            </a:r>
          </a:p>
          <a:p>
            <a:pPr marL="285750" indent="-285750">
              <a:buFont typeface="Arial" panose="020B0604020202020204" pitchFamily="34" charset="0"/>
              <a:buChar char="•"/>
            </a:pPr>
            <a:r>
              <a:rPr lang="en-US" dirty="0">
                <a:latin typeface="Georgia" panose="02040502050405020303" pitchFamily="18" charset="0"/>
              </a:rPr>
              <a:t>Logistic Regression</a:t>
            </a:r>
          </a:p>
          <a:p>
            <a:pPr marL="285750" indent="-285750">
              <a:buFont typeface="Arial" panose="020B0604020202020204" pitchFamily="34" charset="0"/>
              <a:buChar char="•"/>
            </a:pPr>
            <a:r>
              <a:rPr lang="en-US" dirty="0">
                <a:latin typeface="Georgia" panose="02040502050405020303" pitchFamily="18" charset="0"/>
              </a:rPr>
              <a:t>SVM</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p:txBody>
      </p:sp>
      <p:pic>
        <p:nvPicPr>
          <p:cNvPr id="8" name="Picture 7">
            <a:extLst>
              <a:ext uri="{FF2B5EF4-FFF2-40B4-BE49-F238E27FC236}">
                <a16:creationId xmlns:a16="http://schemas.microsoft.com/office/drawing/2014/main" id="{6C5C29BA-B57B-4B0D-A52E-F5E99DF94ACC}"/>
              </a:ext>
            </a:extLst>
          </p:cNvPr>
          <p:cNvPicPr>
            <a:picLocks noChangeAspect="1"/>
          </p:cNvPicPr>
          <p:nvPr/>
        </p:nvPicPr>
        <p:blipFill>
          <a:blip r:embed="rId3"/>
          <a:stretch>
            <a:fillRect/>
          </a:stretch>
        </p:blipFill>
        <p:spPr>
          <a:xfrm>
            <a:off x="2286425" y="3303254"/>
            <a:ext cx="2742659" cy="2093234"/>
          </a:xfrm>
          <a:prstGeom prst="rect">
            <a:avLst/>
          </a:prstGeom>
        </p:spPr>
      </p:pic>
      <p:pic>
        <p:nvPicPr>
          <p:cNvPr id="4" name="Picture 3">
            <a:extLst>
              <a:ext uri="{FF2B5EF4-FFF2-40B4-BE49-F238E27FC236}">
                <a16:creationId xmlns:a16="http://schemas.microsoft.com/office/drawing/2014/main" id="{2F89113E-1636-40BB-B3D7-DB407B265E47}"/>
              </a:ext>
            </a:extLst>
          </p:cNvPr>
          <p:cNvPicPr>
            <a:picLocks noChangeAspect="1"/>
          </p:cNvPicPr>
          <p:nvPr/>
        </p:nvPicPr>
        <p:blipFill>
          <a:blip r:embed="rId4"/>
          <a:stretch>
            <a:fillRect/>
          </a:stretch>
        </p:blipFill>
        <p:spPr>
          <a:xfrm>
            <a:off x="7012570" y="3180578"/>
            <a:ext cx="2597231" cy="2338586"/>
          </a:xfrm>
          <a:prstGeom prst="rect">
            <a:avLst/>
          </a:prstGeom>
        </p:spPr>
      </p:pic>
    </p:spTree>
    <p:extLst>
      <p:ext uri="{BB962C8B-B14F-4D97-AF65-F5344CB8AC3E}">
        <p14:creationId xmlns:p14="http://schemas.microsoft.com/office/powerpoint/2010/main" val="20299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Logistic Regression</a:t>
            </a:r>
          </a:p>
        </p:txBody>
      </p:sp>
      <p:sp>
        <p:nvSpPr>
          <p:cNvPr id="6" name="TextBox 5">
            <a:extLst>
              <a:ext uri="{FF2B5EF4-FFF2-40B4-BE49-F238E27FC236}">
                <a16:creationId xmlns:a16="http://schemas.microsoft.com/office/drawing/2014/main" id="{8835C084-DDD4-44EE-9900-C4AB169E51D3}"/>
              </a:ext>
            </a:extLst>
          </p:cNvPr>
          <p:cNvSpPr txBox="1"/>
          <p:nvPr/>
        </p:nvSpPr>
        <p:spPr>
          <a:xfrm>
            <a:off x="380300" y="1155151"/>
            <a:ext cx="10911281" cy="5909310"/>
          </a:xfrm>
          <a:prstGeom prst="rect">
            <a:avLst/>
          </a:prstGeom>
          <a:noFill/>
        </p:spPr>
        <p:txBody>
          <a:bodyPr wrap="square">
            <a:spAutoFit/>
          </a:bodyPr>
          <a:lstStyle/>
          <a:p>
            <a:r>
              <a:rPr lang="en-US" dirty="0">
                <a:latin typeface="Georgia" panose="02040502050405020303" pitchFamily="18" charset="0"/>
              </a:rPr>
              <a:t>Logistic regression is one of the most well known models in machine learning when it comes to classification (binary only). Examples of use cases of logistic regression are:</a:t>
            </a:r>
          </a:p>
          <a:p>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To readmit or not</a:t>
            </a:r>
          </a:p>
          <a:p>
            <a:pPr marL="285750" indent="-285750">
              <a:buFont typeface="Arial" panose="020B0604020202020204" pitchFamily="34" charset="0"/>
              <a:buChar char="•"/>
            </a:pPr>
            <a:r>
              <a:rPr lang="en-US" dirty="0">
                <a:latin typeface="Georgia" panose="02040502050405020303" pitchFamily="18" charset="0"/>
              </a:rPr>
              <a:t>To buy or not</a:t>
            </a:r>
          </a:p>
          <a:p>
            <a:pPr marL="285750" indent="-285750">
              <a:buFont typeface="Arial" panose="020B0604020202020204" pitchFamily="34" charset="0"/>
              <a:buChar char="•"/>
            </a:pPr>
            <a:r>
              <a:rPr lang="en-US" dirty="0">
                <a:latin typeface="Georgia" panose="02040502050405020303" pitchFamily="18" charset="0"/>
              </a:rPr>
              <a:t>To play or not</a:t>
            </a:r>
          </a:p>
          <a:p>
            <a:endParaRPr lang="en-US" dirty="0">
              <a:latin typeface="Georgia" panose="02040502050405020303" pitchFamily="18" charset="0"/>
            </a:endParaRPr>
          </a:p>
          <a:p>
            <a:r>
              <a:rPr lang="en-US" dirty="0">
                <a:latin typeface="Georgia" panose="02040502050405020303" pitchFamily="18" charset="0"/>
              </a:rPr>
              <a:t>To use a logistic regression model, you need to be predicting a dependent variable that is binary. You can use multiple discrete or continuous variables in the model (independent), but you have to use a binary dependent variable (0 or  1)</a:t>
            </a:r>
          </a:p>
          <a:p>
            <a:endParaRPr lang="en-US" dirty="0">
              <a:latin typeface="Georgia" panose="02040502050405020303" pitchFamily="18" charset="0"/>
            </a:endParaRPr>
          </a:p>
          <a:p>
            <a:r>
              <a:rPr lang="en-US" dirty="0">
                <a:latin typeface="Georgia" panose="02040502050405020303" pitchFamily="18" charset="0"/>
              </a:rPr>
              <a:t>As you can see in the image below, a linear regression model produces a line (y=</a:t>
            </a:r>
            <a:r>
              <a:rPr lang="en-US" dirty="0" err="1">
                <a:latin typeface="Georgia" panose="02040502050405020303" pitchFamily="18" charset="0"/>
              </a:rPr>
              <a:t>mx+b</a:t>
            </a:r>
            <a:r>
              <a:rPr lang="en-US" dirty="0">
                <a:latin typeface="Georgia" panose="02040502050405020303" pitchFamily="18" charset="0"/>
              </a:rPr>
              <a:t>),    ,which is how your output will be structured as well.</a:t>
            </a:r>
          </a:p>
          <a:p>
            <a:endParaRPr lang="en-US" dirty="0">
              <a:latin typeface="Georgia" panose="02040502050405020303" pitchFamily="18" charset="0"/>
            </a:endParaRPr>
          </a:p>
          <a:p>
            <a:r>
              <a:rPr lang="en-US" b="1" dirty="0">
                <a:latin typeface="Georgia" panose="02040502050405020303" pitchFamily="18" charset="0"/>
              </a:rPr>
              <a:t>Key To Remember Is That The Problem Is Linear</a:t>
            </a: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p:txBody>
      </p:sp>
      <p:pic>
        <p:nvPicPr>
          <p:cNvPr id="10" name="Picture 9">
            <a:extLst>
              <a:ext uri="{FF2B5EF4-FFF2-40B4-BE49-F238E27FC236}">
                <a16:creationId xmlns:a16="http://schemas.microsoft.com/office/drawing/2014/main" id="{B08E6FF5-C248-4733-BEC9-2EE34231CC1D}"/>
              </a:ext>
            </a:extLst>
          </p:cNvPr>
          <p:cNvPicPr>
            <a:picLocks noChangeAspect="1"/>
          </p:cNvPicPr>
          <p:nvPr/>
        </p:nvPicPr>
        <p:blipFill>
          <a:blip r:embed="rId3"/>
          <a:stretch>
            <a:fillRect/>
          </a:stretch>
        </p:blipFill>
        <p:spPr>
          <a:xfrm>
            <a:off x="8142951" y="4121819"/>
            <a:ext cx="1306089" cy="424055"/>
          </a:xfrm>
          <a:prstGeom prst="rect">
            <a:avLst/>
          </a:prstGeom>
        </p:spPr>
      </p:pic>
    </p:spTree>
    <p:extLst>
      <p:ext uri="{BB962C8B-B14F-4D97-AF65-F5344CB8AC3E}">
        <p14:creationId xmlns:p14="http://schemas.microsoft.com/office/powerpoint/2010/main" val="373100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SVM</a:t>
            </a:r>
          </a:p>
        </p:txBody>
      </p:sp>
      <p:sp>
        <p:nvSpPr>
          <p:cNvPr id="6" name="TextBox 5">
            <a:extLst>
              <a:ext uri="{FF2B5EF4-FFF2-40B4-BE49-F238E27FC236}">
                <a16:creationId xmlns:a16="http://schemas.microsoft.com/office/drawing/2014/main" id="{8835C084-DDD4-44EE-9900-C4AB169E51D3}"/>
              </a:ext>
            </a:extLst>
          </p:cNvPr>
          <p:cNvSpPr txBox="1"/>
          <p:nvPr/>
        </p:nvSpPr>
        <p:spPr>
          <a:xfrm>
            <a:off x="380300" y="1155151"/>
            <a:ext cx="10911281" cy="5632311"/>
          </a:xfrm>
          <a:prstGeom prst="rect">
            <a:avLst/>
          </a:prstGeom>
          <a:noFill/>
        </p:spPr>
        <p:txBody>
          <a:bodyPr wrap="square">
            <a:spAutoFit/>
          </a:bodyPr>
          <a:lstStyle/>
          <a:p>
            <a:r>
              <a:rPr lang="en-US" dirty="0">
                <a:latin typeface="Georgia" panose="02040502050405020303" pitchFamily="18" charset="0"/>
              </a:rPr>
              <a:t>SVM is a much less commonly used Binary Classification technique but can help us potentially optimize our problem. This model uses a </a:t>
            </a:r>
            <a:r>
              <a:rPr lang="en-US" i="1" dirty="0">
                <a:latin typeface="Georgia" panose="02040502050405020303" pitchFamily="18" charset="0"/>
              </a:rPr>
              <a:t>Hinge Loss Function </a:t>
            </a:r>
            <a:r>
              <a:rPr lang="en-US" dirty="0">
                <a:latin typeface="Georgia" panose="02040502050405020303" pitchFamily="18" charset="0"/>
              </a:rPr>
              <a:t>to classify data points.</a:t>
            </a:r>
          </a:p>
          <a:p>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Data point is place based on accuracy instead of the output</a:t>
            </a:r>
          </a:p>
          <a:p>
            <a:pPr marL="742950" lvl="1" indent="-285750">
              <a:buFont typeface="Courier New" panose="02070309020205020404" pitchFamily="49" charset="0"/>
              <a:buChar char="o"/>
            </a:pPr>
            <a:r>
              <a:rPr lang="en-US" dirty="0">
                <a:latin typeface="Georgia" panose="02040502050405020303" pitchFamily="18" charset="0"/>
              </a:rPr>
              <a:t>Logistic Regression, our data point is just put on what the output value is (.6 or .8)</a:t>
            </a:r>
          </a:p>
          <a:p>
            <a:pPr marL="742950" lvl="1" indent="-285750">
              <a:buFont typeface="Courier New" panose="02070309020205020404" pitchFamily="49" charset="0"/>
              <a:buChar char="o"/>
            </a:pPr>
            <a:r>
              <a:rPr lang="en-US" dirty="0">
                <a:latin typeface="Georgia" panose="02040502050405020303" pitchFamily="18" charset="0"/>
              </a:rPr>
              <a:t>Hinge Loss will be placed on how far it is off from the prediction </a:t>
            </a:r>
          </a:p>
          <a:p>
            <a:pPr marL="1200150" lvl="2" indent="-285750">
              <a:buFont typeface="Courier New" panose="02070309020205020404" pitchFamily="49" charset="0"/>
              <a:buChar char="o"/>
            </a:pPr>
            <a:r>
              <a:rPr lang="en-US" dirty="0">
                <a:latin typeface="Georgia" panose="02040502050405020303" pitchFamily="18" charset="0"/>
              </a:rPr>
              <a:t>If the predicted value is +.6 and the actual is +1 then it is classified as .4.</a:t>
            </a:r>
          </a:p>
          <a:p>
            <a:endParaRPr lang="en-US" dirty="0">
              <a:latin typeface="Georgia" panose="02040502050405020303" pitchFamily="18" charset="0"/>
            </a:endParaRPr>
          </a:p>
          <a:p>
            <a:r>
              <a:rPr lang="en-US" b="1" dirty="0">
                <a:latin typeface="Georgia" panose="02040502050405020303" pitchFamily="18" charset="0"/>
              </a:rPr>
              <a:t>Key Difference Between Logistic In SVM</a:t>
            </a:r>
          </a:p>
          <a:p>
            <a:pPr marL="285750" indent="-285750">
              <a:buFont typeface="Arial" panose="020B0604020202020204" pitchFamily="34" charset="0"/>
              <a:buChar char="•"/>
            </a:pPr>
            <a:r>
              <a:rPr lang="en-US" dirty="0">
                <a:latin typeface="Georgia" panose="02040502050405020303" pitchFamily="18" charset="0"/>
              </a:rPr>
              <a:t>Logistic Regression Output is 0 or 1. Controlled by threshold value</a:t>
            </a:r>
          </a:p>
          <a:p>
            <a:pPr marL="285750" indent="-285750">
              <a:buFont typeface="Arial" panose="020B0604020202020204" pitchFamily="34" charset="0"/>
              <a:buChar char="•"/>
            </a:pPr>
            <a:r>
              <a:rPr lang="en-US" dirty="0">
                <a:latin typeface="Georgia" panose="02040502050405020303" pitchFamily="18" charset="0"/>
              </a:rPr>
              <a:t>SVM is -1,0,1. Algorithmic (Hinge function)</a:t>
            </a:r>
          </a:p>
          <a:p>
            <a:pPr marL="285750" indent="-285750">
              <a:buFont typeface="Arial" panose="020B0604020202020204" pitchFamily="34" charset="0"/>
              <a:buChar char="•"/>
            </a:pPr>
            <a:endParaRPr lang="en-US" dirty="0">
              <a:latin typeface="Georgia" panose="02040502050405020303" pitchFamily="18" charset="0"/>
            </a:endParaRPr>
          </a:p>
          <a:p>
            <a:r>
              <a:rPr lang="en-US" dirty="0">
                <a:latin typeface="Georgia" panose="02040502050405020303" pitchFamily="18" charset="0"/>
              </a:rPr>
              <a:t>But Professor, I thought you said this is Binary….</a:t>
            </a: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p:txBody>
      </p:sp>
      <p:pic>
        <p:nvPicPr>
          <p:cNvPr id="1028" name="Picture 4" descr="Linear vs. Nonlinear Functions - Definition &amp;amp; Examples - Expii">
            <a:extLst>
              <a:ext uri="{FF2B5EF4-FFF2-40B4-BE49-F238E27FC236}">
                <a16:creationId xmlns:a16="http://schemas.microsoft.com/office/drawing/2014/main" id="{6310FE33-0CB5-4265-AA25-1392EB35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8404" y="3946326"/>
            <a:ext cx="3190545" cy="2127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90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SVM Output</a:t>
            </a:r>
          </a:p>
        </p:txBody>
      </p:sp>
      <p:sp>
        <p:nvSpPr>
          <p:cNvPr id="6" name="TextBox 5">
            <a:extLst>
              <a:ext uri="{FF2B5EF4-FFF2-40B4-BE49-F238E27FC236}">
                <a16:creationId xmlns:a16="http://schemas.microsoft.com/office/drawing/2014/main" id="{8835C084-DDD4-44EE-9900-C4AB169E51D3}"/>
              </a:ext>
            </a:extLst>
          </p:cNvPr>
          <p:cNvSpPr txBox="1"/>
          <p:nvPr/>
        </p:nvSpPr>
        <p:spPr>
          <a:xfrm>
            <a:off x="640359" y="4414111"/>
            <a:ext cx="10911281" cy="1754326"/>
          </a:xfrm>
          <a:prstGeom prst="rect">
            <a:avLst/>
          </a:prstGeom>
          <a:noFill/>
        </p:spPr>
        <p:txBody>
          <a:bodyPr wrap="square">
            <a:spAutoFit/>
          </a:bodyPr>
          <a:lstStyle/>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The classifications come from the hyperplane and how it divides the points. As we can see here we have two classes and points on the line (within the gap). The +1 and -1, don’t really make a difference but those with a 0 are unclassified and lost from our dataset</a:t>
            </a:r>
          </a:p>
        </p:txBody>
      </p:sp>
      <p:pic>
        <p:nvPicPr>
          <p:cNvPr id="3" name="Picture 2">
            <a:extLst>
              <a:ext uri="{FF2B5EF4-FFF2-40B4-BE49-F238E27FC236}">
                <a16:creationId xmlns:a16="http://schemas.microsoft.com/office/drawing/2014/main" id="{556E0C27-3C51-4596-BFE9-CDC0D292AF22}"/>
              </a:ext>
            </a:extLst>
          </p:cNvPr>
          <p:cNvPicPr>
            <a:picLocks noChangeAspect="1"/>
          </p:cNvPicPr>
          <p:nvPr/>
        </p:nvPicPr>
        <p:blipFill>
          <a:blip r:embed="rId3"/>
          <a:stretch>
            <a:fillRect/>
          </a:stretch>
        </p:blipFill>
        <p:spPr>
          <a:xfrm>
            <a:off x="4174617" y="1247965"/>
            <a:ext cx="4640199" cy="2634921"/>
          </a:xfrm>
          <a:prstGeom prst="rect">
            <a:avLst/>
          </a:prstGeom>
        </p:spPr>
      </p:pic>
    </p:spTree>
    <p:extLst>
      <p:ext uri="{BB962C8B-B14F-4D97-AF65-F5344CB8AC3E}">
        <p14:creationId xmlns:p14="http://schemas.microsoft.com/office/powerpoint/2010/main" val="260758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24FABF0-BF88-45F7-BF5E-719857F4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 y="66629"/>
            <a:ext cx="2755035" cy="493827"/>
          </a:xfrm>
          <a:prstGeom prst="rect">
            <a:avLst/>
          </a:prstGeom>
        </p:spPr>
      </p:pic>
      <p:sp>
        <p:nvSpPr>
          <p:cNvPr id="7" name="Rectangle 6">
            <a:extLst>
              <a:ext uri="{FF2B5EF4-FFF2-40B4-BE49-F238E27FC236}">
                <a16:creationId xmlns:a16="http://schemas.microsoft.com/office/drawing/2014/main" id="{D5C49C59-F614-4B73-B482-470ABA36A5A8}"/>
              </a:ext>
            </a:extLst>
          </p:cNvPr>
          <p:cNvSpPr/>
          <p:nvPr/>
        </p:nvSpPr>
        <p:spPr>
          <a:xfrm>
            <a:off x="84084" y="730266"/>
            <a:ext cx="12023937" cy="45719"/>
          </a:xfrm>
          <a:prstGeom prst="rect">
            <a:avLst/>
          </a:prstGeom>
          <a:solidFill>
            <a:srgbClr val="D62C3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9A5716-916A-42FB-8C29-608047745B16}"/>
              </a:ext>
            </a:extLst>
          </p:cNvPr>
          <p:cNvSpPr txBox="1"/>
          <p:nvPr/>
        </p:nvSpPr>
        <p:spPr>
          <a:xfrm>
            <a:off x="2733680" y="98791"/>
            <a:ext cx="6876121" cy="461665"/>
          </a:xfrm>
          <a:prstGeom prst="rect">
            <a:avLst/>
          </a:prstGeom>
          <a:noFill/>
        </p:spPr>
        <p:txBody>
          <a:bodyPr wrap="square" rtlCol="0">
            <a:spAutoFit/>
          </a:bodyPr>
          <a:lstStyle/>
          <a:p>
            <a:pPr algn="ctr"/>
            <a:r>
              <a:rPr lang="en-US" sz="2400" dirty="0">
                <a:latin typeface="Georgia" panose="02040502050405020303" pitchFamily="18" charset="0"/>
              </a:rPr>
              <a:t>SVM Vs Logistic Regression</a:t>
            </a:r>
          </a:p>
        </p:txBody>
      </p:sp>
      <p:sp>
        <p:nvSpPr>
          <p:cNvPr id="6" name="TextBox 5">
            <a:extLst>
              <a:ext uri="{FF2B5EF4-FFF2-40B4-BE49-F238E27FC236}">
                <a16:creationId xmlns:a16="http://schemas.microsoft.com/office/drawing/2014/main" id="{8835C084-DDD4-44EE-9900-C4AB169E51D3}"/>
              </a:ext>
            </a:extLst>
          </p:cNvPr>
          <p:cNvSpPr txBox="1"/>
          <p:nvPr/>
        </p:nvSpPr>
        <p:spPr>
          <a:xfrm>
            <a:off x="484911" y="945795"/>
            <a:ext cx="10911281" cy="646331"/>
          </a:xfrm>
          <a:prstGeom prst="rect">
            <a:avLst/>
          </a:prstGeom>
          <a:noFill/>
        </p:spPr>
        <p:txBody>
          <a:bodyPr wrap="square">
            <a:spAutoFit/>
          </a:bodyPr>
          <a:lstStyle/>
          <a:p>
            <a:endParaRPr lang="en-US" dirty="0">
              <a:latin typeface="Georgia" panose="02040502050405020303" pitchFamily="18" charset="0"/>
            </a:endParaRPr>
          </a:p>
          <a:p>
            <a:r>
              <a:rPr lang="en-US" dirty="0">
                <a:latin typeface="Georgia" panose="02040502050405020303" pitchFamily="18" charset="0"/>
              </a:rPr>
              <a:t>How do we compare and contrast the models… </a:t>
            </a:r>
          </a:p>
        </p:txBody>
      </p:sp>
      <p:sp>
        <p:nvSpPr>
          <p:cNvPr id="2" name="TextBox 1">
            <a:extLst>
              <a:ext uri="{FF2B5EF4-FFF2-40B4-BE49-F238E27FC236}">
                <a16:creationId xmlns:a16="http://schemas.microsoft.com/office/drawing/2014/main" id="{98D32404-8BC2-4703-8BEC-7D0A9BF856D9}"/>
              </a:ext>
            </a:extLst>
          </p:cNvPr>
          <p:cNvSpPr txBox="1"/>
          <p:nvPr/>
        </p:nvSpPr>
        <p:spPr>
          <a:xfrm>
            <a:off x="576072" y="2203704"/>
            <a:ext cx="10799064" cy="3139321"/>
          </a:xfrm>
          <a:prstGeom prst="rect">
            <a:avLst/>
          </a:prstGeom>
          <a:noFill/>
        </p:spPr>
        <p:txBody>
          <a:bodyPr wrap="square" rtlCol="0">
            <a:spAutoFit/>
          </a:bodyPr>
          <a:lstStyle/>
          <a:p>
            <a:r>
              <a:rPr lang="en-US" b="1" dirty="0"/>
              <a:t>Compare:</a:t>
            </a:r>
          </a:p>
          <a:p>
            <a:pPr marL="285750" indent="-285750">
              <a:buFont typeface="Arial" panose="020B0604020202020204" pitchFamily="34" charset="0"/>
              <a:buChar char="•"/>
            </a:pPr>
            <a:r>
              <a:rPr lang="en-US" dirty="0"/>
              <a:t>Final usable data, splits data into two categories</a:t>
            </a:r>
          </a:p>
          <a:p>
            <a:pPr marL="285750" indent="-285750">
              <a:buFont typeface="Arial" panose="020B0604020202020204" pitchFamily="34" charset="0"/>
              <a:buChar char="•"/>
            </a:pPr>
            <a:r>
              <a:rPr lang="en-US" dirty="0"/>
              <a:t>Both use a linking function to separate classes</a:t>
            </a:r>
          </a:p>
          <a:p>
            <a:pPr marL="285750" indent="-285750">
              <a:buFont typeface="Arial" panose="020B0604020202020204" pitchFamily="34" charset="0"/>
              <a:buChar char="•"/>
            </a:pPr>
            <a:r>
              <a:rPr lang="en-US" dirty="0"/>
              <a:t>Both crucial to look at accuracy and confusion matrix (get to later)</a:t>
            </a:r>
          </a:p>
          <a:p>
            <a:pPr marL="285750" indent="-285750">
              <a:buFont typeface="Arial" panose="020B0604020202020204" pitchFamily="34" charset="0"/>
              <a:buChar char="•"/>
            </a:pPr>
            <a:endParaRPr lang="en-US" dirty="0"/>
          </a:p>
          <a:p>
            <a:r>
              <a:rPr lang="en-US" b="1" dirty="0"/>
              <a:t>Contrast:</a:t>
            </a:r>
          </a:p>
          <a:p>
            <a:pPr marL="285750" indent="-285750">
              <a:buFont typeface="Arial" panose="020B0604020202020204" pitchFamily="34" charset="0"/>
              <a:buChar char="•"/>
            </a:pPr>
            <a:r>
              <a:rPr lang="en-US" dirty="0"/>
              <a:t>Logistic Regression is for linear problems, SVM can be non linear</a:t>
            </a:r>
          </a:p>
          <a:p>
            <a:pPr marL="285750" indent="-285750">
              <a:buFont typeface="Arial" panose="020B0604020202020204" pitchFamily="34" charset="0"/>
              <a:buChar char="•"/>
            </a:pPr>
            <a:r>
              <a:rPr lang="en-US" dirty="0"/>
              <a:t>Logistic Regression can adjust classifications, SVM you cannot</a:t>
            </a:r>
          </a:p>
          <a:p>
            <a:pPr marL="285750" indent="-285750">
              <a:buFont typeface="Arial" panose="020B0604020202020204" pitchFamily="34" charset="0"/>
              <a:buChar char="•"/>
            </a:pPr>
            <a:r>
              <a:rPr lang="en-US" dirty="0"/>
              <a:t>Logistic Regression get nice clean outputs (variables), whereas SVM is more for optimizing models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64868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1221</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Grosz</dc:creator>
  <cp:lastModifiedBy>Grosz, Justin</cp:lastModifiedBy>
  <cp:revision>35</cp:revision>
  <dcterms:created xsi:type="dcterms:W3CDTF">2020-11-24T23:48:59Z</dcterms:created>
  <dcterms:modified xsi:type="dcterms:W3CDTF">2021-10-05T20:02:23Z</dcterms:modified>
</cp:coreProperties>
</file>