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81" r:id="rId4"/>
    <p:sldId id="322" r:id="rId5"/>
    <p:sldId id="289" r:id="rId6"/>
    <p:sldId id="266" r:id="rId7"/>
    <p:sldId id="291" r:id="rId8"/>
    <p:sldId id="308" r:id="rId9"/>
    <p:sldId id="269" r:id="rId10"/>
    <p:sldId id="309" r:id="rId11"/>
    <p:sldId id="310" r:id="rId12"/>
    <p:sldId id="270" r:id="rId13"/>
    <p:sldId id="312" r:id="rId14"/>
    <p:sldId id="313" r:id="rId15"/>
    <p:sldId id="314" r:id="rId16"/>
    <p:sldId id="315" r:id="rId17"/>
    <p:sldId id="316" r:id="rId18"/>
    <p:sldId id="323" r:id="rId19"/>
    <p:sldId id="324" r:id="rId20"/>
    <p:sldId id="295" r:id="rId21"/>
    <p:sldId id="319" r:id="rId22"/>
    <p:sldId id="303" r:id="rId23"/>
    <p:sldId id="304" r:id="rId24"/>
    <p:sldId id="280" r:id="rId25"/>
    <p:sldId id="301" r:id="rId26"/>
    <p:sldId id="302" r:id="rId27"/>
    <p:sldId id="320" r:id="rId28"/>
    <p:sldId id="3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77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25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98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796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72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7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180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9131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1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3/23/2021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236717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wardsdatascience.com/what-is-the-c4-5-algorithm-and-how-does-it-work-2b971a9e7db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br.org/1964/07/decision-trees-for-decision-mak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06A581-5729-4D07-A2D5-D7A434E2E15E}"/>
              </a:ext>
            </a:extLst>
          </p:cNvPr>
          <p:cNvPicPr>
            <a:picLocks noChangeAspect="1"/>
          </p:cNvPicPr>
          <p:nvPr/>
        </p:nvPicPr>
        <p:blipFill rotWithShape="1">
          <a:blip r:embed="rId2"/>
          <a:srcRect t="11016" b="5029"/>
          <a:stretch/>
        </p:blipFill>
        <p:spPr>
          <a:xfrm>
            <a:off x="20" y="10"/>
            <a:ext cx="12191980" cy="6857990"/>
          </a:xfrm>
          <a:prstGeom prst="rect">
            <a:avLst/>
          </a:prstGeom>
        </p:spPr>
      </p:pic>
      <p:sp>
        <p:nvSpPr>
          <p:cNvPr id="26" name="Rectangle 2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7320D-8B9A-483E-A698-EB2D3EB387F2}"/>
              </a:ext>
            </a:extLst>
          </p:cNvPr>
          <p:cNvSpPr>
            <a:spLocks noGrp="1"/>
          </p:cNvSpPr>
          <p:nvPr>
            <p:ph type="ctrTitle"/>
          </p:nvPr>
        </p:nvSpPr>
        <p:spPr>
          <a:xfrm>
            <a:off x="643466" y="643467"/>
            <a:ext cx="5452529" cy="3569242"/>
          </a:xfrm>
        </p:spPr>
        <p:txBody>
          <a:bodyPr anchor="t">
            <a:normAutofit/>
          </a:bodyPr>
          <a:lstStyle/>
          <a:p>
            <a:r>
              <a:rPr lang="en-US" sz="4800" dirty="0">
                <a:solidFill>
                  <a:schemeClr val="bg1"/>
                </a:solidFill>
              </a:rPr>
              <a:t>Decision </a:t>
            </a:r>
            <a:br>
              <a:rPr lang="en-US" sz="4800" dirty="0">
                <a:solidFill>
                  <a:schemeClr val="bg1"/>
                </a:solidFill>
              </a:rPr>
            </a:br>
            <a:r>
              <a:rPr lang="en-US" sz="4800" dirty="0">
                <a:solidFill>
                  <a:schemeClr val="bg1"/>
                </a:solidFill>
              </a:rPr>
              <a:t>Trees</a:t>
            </a:r>
          </a:p>
        </p:txBody>
      </p:sp>
      <p:sp>
        <p:nvSpPr>
          <p:cNvPr id="3" name="Subtitle 2">
            <a:extLst>
              <a:ext uri="{FF2B5EF4-FFF2-40B4-BE49-F238E27FC236}">
                <a16:creationId xmlns:a16="http://schemas.microsoft.com/office/drawing/2014/main" id="{840D6923-9B95-4DAC-BDAD-99826FE5D692}"/>
              </a:ext>
            </a:extLst>
          </p:cNvPr>
          <p:cNvSpPr>
            <a:spLocks noGrp="1"/>
          </p:cNvSpPr>
          <p:nvPr>
            <p:ph type="subTitle" idx="1"/>
          </p:nvPr>
        </p:nvSpPr>
        <p:spPr>
          <a:xfrm>
            <a:off x="643466" y="4551031"/>
            <a:ext cx="5449479" cy="1663493"/>
          </a:xfrm>
        </p:spPr>
        <p:txBody>
          <a:bodyPr anchor="b">
            <a:normAutofit/>
          </a:bodyPr>
          <a:lstStyle/>
          <a:p>
            <a:r>
              <a:rPr lang="en-US" sz="2400">
                <a:solidFill>
                  <a:schemeClr val="bg1"/>
                </a:solidFill>
              </a:rPr>
              <a:t>Justin Grosz</a:t>
            </a:r>
          </a:p>
        </p:txBody>
      </p:sp>
      <p:sp>
        <p:nvSpPr>
          <p:cNvPr id="27" name="Rectangle 2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21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150E02-932C-46EA-A9E1-EB9CF0BBAE0D}"/>
              </a:ext>
            </a:extLst>
          </p:cNvPr>
          <p:cNvSpPr>
            <a:spLocks noGrp="1"/>
          </p:cNvSpPr>
          <p:nvPr>
            <p:ph type="title"/>
          </p:nvPr>
        </p:nvSpPr>
        <p:spPr>
          <a:xfrm>
            <a:off x="672280" y="944752"/>
            <a:ext cx="3259016" cy="1462692"/>
          </a:xfrm>
        </p:spPr>
        <p:txBody>
          <a:bodyPr>
            <a:normAutofit/>
          </a:bodyPr>
          <a:lstStyle/>
          <a:p>
            <a:r>
              <a:rPr lang="en-US" sz="2300" dirty="0">
                <a:solidFill>
                  <a:srgbClr val="FFFFFF"/>
                </a:solidFill>
              </a:rPr>
              <a:t>C 4.5</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F1D870-68C4-4836-A327-96B8EC2CFDFA}"/>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Handles Categorical &amp; Numeric Values (C3 did not)</a:t>
            </a:r>
          </a:p>
          <a:p>
            <a:r>
              <a:rPr lang="en-US" dirty="0">
                <a:solidFill>
                  <a:srgbClr val="FFFFFF"/>
                </a:solidFill>
              </a:rPr>
              <a:t>Uses </a:t>
            </a:r>
            <a:r>
              <a:rPr lang="en-US" dirty="0" err="1">
                <a:solidFill>
                  <a:srgbClr val="FFFFFF"/>
                </a:solidFill>
              </a:rPr>
              <a:t>Entrophy</a:t>
            </a:r>
            <a:r>
              <a:rPr lang="en-US" dirty="0">
                <a:solidFill>
                  <a:srgbClr val="FFFFFF"/>
                </a:solidFill>
              </a:rPr>
              <a:t> As Max Function</a:t>
            </a:r>
          </a:p>
          <a:p>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endParaRPr lang="en-US" dirty="0">
              <a:solidFill>
                <a:srgbClr val="FFFFFF"/>
              </a:solidFill>
            </a:endParaRPr>
          </a:p>
        </p:txBody>
      </p:sp>
      <p:pic>
        <p:nvPicPr>
          <p:cNvPr id="5" name="Picture 4">
            <a:extLst>
              <a:ext uri="{FF2B5EF4-FFF2-40B4-BE49-F238E27FC236}">
                <a16:creationId xmlns:a16="http://schemas.microsoft.com/office/drawing/2014/main" id="{F21B8AA6-7CB8-4F40-AC8E-4E6973E264E9}"/>
              </a:ext>
            </a:extLst>
          </p:cNvPr>
          <p:cNvPicPr>
            <a:picLocks noChangeAspect="1"/>
          </p:cNvPicPr>
          <p:nvPr/>
        </p:nvPicPr>
        <p:blipFill>
          <a:blip r:embed="rId2"/>
          <a:stretch>
            <a:fillRect/>
          </a:stretch>
        </p:blipFill>
        <p:spPr>
          <a:xfrm>
            <a:off x="5127619" y="2260752"/>
            <a:ext cx="6392101" cy="3032653"/>
          </a:xfrm>
          <a:prstGeom prst="rect">
            <a:avLst/>
          </a:prstGeom>
        </p:spPr>
      </p:pic>
    </p:spTree>
    <p:extLst>
      <p:ext uri="{BB962C8B-B14F-4D97-AF65-F5344CB8AC3E}">
        <p14:creationId xmlns:p14="http://schemas.microsoft.com/office/powerpoint/2010/main" val="14984741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150E02-932C-46EA-A9E1-EB9CF0BBAE0D}"/>
              </a:ext>
            </a:extLst>
          </p:cNvPr>
          <p:cNvSpPr>
            <a:spLocks noGrp="1"/>
          </p:cNvSpPr>
          <p:nvPr>
            <p:ph type="title"/>
          </p:nvPr>
        </p:nvSpPr>
        <p:spPr>
          <a:xfrm>
            <a:off x="672280" y="944752"/>
            <a:ext cx="3259016" cy="1462692"/>
          </a:xfrm>
        </p:spPr>
        <p:txBody>
          <a:bodyPr>
            <a:normAutofit/>
          </a:bodyPr>
          <a:lstStyle/>
          <a:p>
            <a:r>
              <a:rPr lang="en-US" sz="2300" dirty="0">
                <a:solidFill>
                  <a:srgbClr val="FFFFFF"/>
                </a:solidFill>
              </a:rPr>
              <a:t>TREE PRUNING</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F1D870-68C4-4836-A327-96B8EC2CFDFA}"/>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Intro To Optimizing Decision Trees</a:t>
            </a:r>
          </a:p>
          <a:p>
            <a:r>
              <a:rPr lang="en-US" dirty="0">
                <a:solidFill>
                  <a:srgbClr val="FFFFFF"/>
                </a:solidFill>
              </a:rPr>
              <a:t>Reduce Overfitting</a:t>
            </a:r>
          </a:p>
          <a:p>
            <a:pPr lvl="1"/>
            <a:r>
              <a:rPr lang="en-US" dirty="0">
                <a:solidFill>
                  <a:srgbClr val="FFFFFF"/>
                </a:solidFill>
              </a:rPr>
              <a:t>Can Be Done Pre Or Post Of Running The Model</a:t>
            </a:r>
          </a:p>
          <a:p>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endParaRPr lang="en-US" dirty="0">
              <a:solidFill>
                <a:srgbClr val="FFFFFF"/>
              </a:solidFill>
            </a:endParaRPr>
          </a:p>
        </p:txBody>
      </p:sp>
      <p:pic>
        <p:nvPicPr>
          <p:cNvPr id="4" name="Picture 3">
            <a:extLst>
              <a:ext uri="{FF2B5EF4-FFF2-40B4-BE49-F238E27FC236}">
                <a16:creationId xmlns:a16="http://schemas.microsoft.com/office/drawing/2014/main" id="{70E0F578-2421-4C61-857A-EBD0974C6100}"/>
              </a:ext>
            </a:extLst>
          </p:cNvPr>
          <p:cNvPicPr>
            <a:picLocks noChangeAspect="1"/>
          </p:cNvPicPr>
          <p:nvPr/>
        </p:nvPicPr>
        <p:blipFill>
          <a:blip r:embed="rId2"/>
          <a:stretch>
            <a:fillRect/>
          </a:stretch>
        </p:blipFill>
        <p:spPr>
          <a:xfrm>
            <a:off x="4725541" y="1775377"/>
            <a:ext cx="7019925" cy="2724150"/>
          </a:xfrm>
          <a:prstGeom prst="rect">
            <a:avLst/>
          </a:prstGeom>
        </p:spPr>
      </p:pic>
    </p:spTree>
    <p:extLst>
      <p:ext uri="{BB962C8B-B14F-4D97-AF65-F5344CB8AC3E}">
        <p14:creationId xmlns:p14="http://schemas.microsoft.com/office/powerpoint/2010/main" val="23464587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Random Forest</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408589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a:xfrm>
            <a:off x="581192" y="702156"/>
            <a:ext cx="11029616" cy="604130"/>
          </a:xfrm>
        </p:spPr>
        <p:txBody>
          <a:bodyPr/>
          <a:lstStyle/>
          <a:p>
            <a:r>
              <a:rPr lang="en-US" dirty="0"/>
              <a:t>Random Forest</a:t>
            </a:r>
          </a:p>
        </p:txBody>
      </p:sp>
      <p:pic>
        <p:nvPicPr>
          <p:cNvPr id="5" name="Picture 4">
            <a:extLst>
              <a:ext uri="{FF2B5EF4-FFF2-40B4-BE49-F238E27FC236}">
                <a16:creationId xmlns:a16="http://schemas.microsoft.com/office/drawing/2014/main" id="{1C29E902-EDB3-4B4B-AFA3-4DC871626685}"/>
              </a:ext>
            </a:extLst>
          </p:cNvPr>
          <p:cNvPicPr>
            <a:picLocks noChangeAspect="1"/>
          </p:cNvPicPr>
          <p:nvPr/>
        </p:nvPicPr>
        <p:blipFill>
          <a:blip r:embed="rId2"/>
          <a:stretch>
            <a:fillRect/>
          </a:stretch>
        </p:blipFill>
        <p:spPr>
          <a:xfrm>
            <a:off x="2431645" y="1437497"/>
            <a:ext cx="7691457" cy="4718347"/>
          </a:xfrm>
          <a:prstGeom prst="rect">
            <a:avLst/>
          </a:prstGeom>
        </p:spPr>
      </p:pic>
    </p:spTree>
    <p:extLst>
      <p:ext uri="{BB962C8B-B14F-4D97-AF65-F5344CB8AC3E}">
        <p14:creationId xmlns:p14="http://schemas.microsoft.com/office/powerpoint/2010/main" val="150237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p:txBody>
          <a:bodyPr/>
          <a:lstStyle/>
          <a:p>
            <a:r>
              <a:rPr lang="en-US" dirty="0"/>
              <a:t>Advantages of Random Forest</a:t>
            </a:r>
          </a:p>
        </p:txBody>
      </p:sp>
      <p:sp>
        <p:nvSpPr>
          <p:cNvPr id="3" name="Content Placeholder 2">
            <a:extLst>
              <a:ext uri="{FF2B5EF4-FFF2-40B4-BE49-F238E27FC236}">
                <a16:creationId xmlns:a16="http://schemas.microsoft.com/office/drawing/2014/main" id="{297AF37C-794F-4322-8494-FDD523187374}"/>
              </a:ext>
            </a:extLst>
          </p:cNvPr>
          <p:cNvSpPr>
            <a:spLocks noGrp="1"/>
          </p:cNvSpPr>
          <p:nvPr>
            <p:ph idx="1"/>
          </p:nvPr>
        </p:nvSpPr>
        <p:spPr>
          <a:xfrm>
            <a:off x="581192" y="2835815"/>
            <a:ext cx="11029615" cy="3634486"/>
          </a:xfrm>
        </p:spPr>
        <p:txBody>
          <a:bodyPr>
            <a:normAutofit/>
          </a:bodyPr>
          <a:lstStyle/>
          <a:p>
            <a:r>
              <a:rPr lang="en-US" dirty="0"/>
              <a:t>Ensemble Model -&gt; Strength of Multiple Models (Multiple Trees)</a:t>
            </a:r>
          </a:p>
          <a:p>
            <a:r>
              <a:rPr lang="en-US" dirty="0"/>
              <a:t>Takes Care Of Overfitting &amp; Outliers</a:t>
            </a:r>
          </a:p>
          <a:p>
            <a:r>
              <a:rPr lang="en-US" dirty="0"/>
              <a:t>Improved Accuracy</a:t>
            </a:r>
          </a:p>
          <a:p>
            <a:endParaRPr lang="en-US" dirty="0"/>
          </a:p>
          <a:p>
            <a:pPr marL="0" indent="0">
              <a:buNone/>
            </a:pPr>
            <a:r>
              <a:rPr lang="en-US" dirty="0"/>
              <a:t>Only downfall -&gt; Not Good With Classification Data</a:t>
            </a:r>
          </a:p>
          <a:p>
            <a:pPr lvl="1"/>
            <a:endParaRPr lang="en-US" dirty="0"/>
          </a:p>
          <a:p>
            <a:pPr lvl="1"/>
            <a:endParaRPr lang="en-US" dirty="0"/>
          </a:p>
          <a:p>
            <a:pPr marL="324000" lvl="1" indent="0">
              <a:buNone/>
            </a:pPr>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0972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Gradient Boosting</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86822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9ACC-F9F1-4A6A-A286-0D34F94A8267}"/>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5DDFF43D-8F08-4E84-A77A-291E842F16C0}"/>
              </a:ext>
            </a:extLst>
          </p:cNvPr>
          <p:cNvSpPr>
            <a:spLocks noGrp="1"/>
          </p:cNvSpPr>
          <p:nvPr>
            <p:ph idx="1"/>
          </p:nvPr>
        </p:nvSpPr>
        <p:spPr>
          <a:xfrm>
            <a:off x="581193" y="1890876"/>
            <a:ext cx="11029615" cy="3634486"/>
          </a:xfrm>
        </p:spPr>
        <p:txBody>
          <a:bodyPr/>
          <a:lstStyle/>
          <a:p>
            <a:r>
              <a:rPr lang="en-US" dirty="0"/>
              <a:t>Another Ensemble Model But Known As Possibly One Of The Best</a:t>
            </a:r>
          </a:p>
          <a:p>
            <a:r>
              <a:rPr lang="en-US" dirty="0"/>
              <a:t>Typically Associated With CART Decision Trees</a:t>
            </a:r>
          </a:p>
          <a:p>
            <a:r>
              <a:rPr lang="en-US" dirty="0"/>
              <a:t>Used For Regression &amp; Classification</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33AED976-034A-4906-B382-50F7CDD7AF28}"/>
              </a:ext>
            </a:extLst>
          </p:cNvPr>
          <p:cNvPicPr>
            <a:picLocks noChangeAspect="1"/>
          </p:cNvPicPr>
          <p:nvPr/>
        </p:nvPicPr>
        <p:blipFill>
          <a:blip r:embed="rId2"/>
          <a:stretch>
            <a:fillRect/>
          </a:stretch>
        </p:blipFill>
        <p:spPr>
          <a:xfrm>
            <a:off x="2323892" y="4451350"/>
            <a:ext cx="7305675" cy="1524000"/>
          </a:xfrm>
          <a:prstGeom prst="rect">
            <a:avLst/>
          </a:prstGeom>
        </p:spPr>
      </p:pic>
    </p:spTree>
    <p:extLst>
      <p:ext uri="{BB962C8B-B14F-4D97-AF65-F5344CB8AC3E}">
        <p14:creationId xmlns:p14="http://schemas.microsoft.com/office/powerpoint/2010/main" val="156680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9ACC-F9F1-4A6A-A286-0D34F94A8267}"/>
              </a:ext>
            </a:extLst>
          </p:cNvPr>
          <p:cNvSpPr>
            <a:spLocks noGrp="1"/>
          </p:cNvSpPr>
          <p:nvPr>
            <p:ph type="title"/>
          </p:nvPr>
        </p:nvSpPr>
        <p:spPr/>
        <p:txBody>
          <a:bodyPr/>
          <a:lstStyle/>
          <a:p>
            <a:r>
              <a:rPr lang="en-US" dirty="0"/>
              <a:t>Gradient boosting: How Does It work</a:t>
            </a:r>
          </a:p>
        </p:txBody>
      </p:sp>
      <p:sp>
        <p:nvSpPr>
          <p:cNvPr id="3" name="Content Placeholder 2">
            <a:extLst>
              <a:ext uri="{FF2B5EF4-FFF2-40B4-BE49-F238E27FC236}">
                <a16:creationId xmlns:a16="http://schemas.microsoft.com/office/drawing/2014/main" id="{5DDFF43D-8F08-4E84-A77A-291E842F16C0}"/>
              </a:ext>
            </a:extLst>
          </p:cNvPr>
          <p:cNvSpPr>
            <a:spLocks noGrp="1"/>
          </p:cNvSpPr>
          <p:nvPr>
            <p:ph idx="1"/>
          </p:nvPr>
        </p:nvSpPr>
        <p:spPr/>
        <p:txBody>
          <a:bodyPr/>
          <a:lstStyle/>
          <a:p>
            <a:r>
              <a:rPr lang="en-US" dirty="0"/>
              <a:t>Takes An Ensemble Of Weak Learners -&gt; Decision Trees</a:t>
            </a:r>
          </a:p>
          <a:p>
            <a:r>
              <a:rPr lang="en-US" dirty="0"/>
              <a:t>Decision Tree On Its Own, Not Typically The Strongest Model</a:t>
            </a:r>
          </a:p>
          <a:p>
            <a:pPr lvl="1"/>
            <a:r>
              <a:rPr lang="en-US" dirty="0"/>
              <a:t>Needs Some Optimization</a:t>
            </a:r>
          </a:p>
          <a:p>
            <a:r>
              <a:rPr lang="en-US" dirty="0"/>
              <a:t>Technique Focuses On Errors From All Models To Self Correct</a:t>
            </a:r>
          </a:p>
          <a:p>
            <a:endParaRPr lang="en-US" dirty="0"/>
          </a:p>
          <a:p>
            <a:r>
              <a:rPr lang="en-US" dirty="0"/>
              <a:t>Used For Many Kaggle Grandmaster Wins</a:t>
            </a:r>
          </a:p>
          <a:p>
            <a:endParaRPr lang="en-US" dirty="0"/>
          </a:p>
          <a:p>
            <a:pPr marL="0" indent="0">
              <a:buNone/>
            </a:pPr>
            <a:endParaRPr lang="en-US" dirty="0"/>
          </a:p>
        </p:txBody>
      </p:sp>
      <p:pic>
        <p:nvPicPr>
          <p:cNvPr id="5" name="Picture 4">
            <a:extLst>
              <a:ext uri="{FF2B5EF4-FFF2-40B4-BE49-F238E27FC236}">
                <a16:creationId xmlns:a16="http://schemas.microsoft.com/office/drawing/2014/main" id="{E8F31692-8DF9-43F2-BFD4-D91623D1418A}"/>
              </a:ext>
            </a:extLst>
          </p:cNvPr>
          <p:cNvPicPr>
            <a:picLocks noChangeAspect="1"/>
          </p:cNvPicPr>
          <p:nvPr/>
        </p:nvPicPr>
        <p:blipFill>
          <a:blip r:embed="rId2"/>
          <a:stretch>
            <a:fillRect/>
          </a:stretch>
        </p:blipFill>
        <p:spPr>
          <a:xfrm>
            <a:off x="7366458" y="2723419"/>
            <a:ext cx="4328325" cy="2417748"/>
          </a:xfrm>
          <a:prstGeom prst="rect">
            <a:avLst/>
          </a:prstGeom>
        </p:spPr>
      </p:pic>
    </p:spTree>
    <p:extLst>
      <p:ext uri="{BB962C8B-B14F-4D97-AF65-F5344CB8AC3E}">
        <p14:creationId xmlns:p14="http://schemas.microsoft.com/office/powerpoint/2010/main" val="291852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Benchmarks</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78222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96D1-015A-4EC2-BF76-C07E18239030}"/>
              </a:ext>
            </a:extLst>
          </p:cNvPr>
          <p:cNvSpPr>
            <a:spLocks noGrp="1"/>
          </p:cNvSpPr>
          <p:nvPr>
            <p:ph type="title"/>
          </p:nvPr>
        </p:nvSpPr>
        <p:spPr/>
        <p:txBody>
          <a:bodyPr/>
          <a:lstStyle/>
          <a:p>
            <a:r>
              <a:rPr lang="en-US" dirty="0"/>
              <a:t>Benchmarking -&gt; Comparing Models</a:t>
            </a:r>
          </a:p>
        </p:txBody>
      </p:sp>
      <p:sp>
        <p:nvSpPr>
          <p:cNvPr id="3" name="Content Placeholder 2">
            <a:extLst>
              <a:ext uri="{FF2B5EF4-FFF2-40B4-BE49-F238E27FC236}">
                <a16:creationId xmlns:a16="http://schemas.microsoft.com/office/drawing/2014/main" id="{B5EC0D1B-0257-4E01-928A-B4137FD63835}"/>
              </a:ext>
            </a:extLst>
          </p:cNvPr>
          <p:cNvSpPr>
            <a:spLocks noGrp="1"/>
          </p:cNvSpPr>
          <p:nvPr>
            <p:ph idx="1"/>
          </p:nvPr>
        </p:nvSpPr>
        <p:spPr>
          <a:xfrm>
            <a:off x="581192" y="2340864"/>
            <a:ext cx="11029615" cy="1929132"/>
          </a:xfrm>
        </p:spPr>
        <p:txBody>
          <a:bodyPr/>
          <a:lstStyle/>
          <a:p>
            <a:pPr marL="0" indent="0">
              <a:buNone/>
            </a:pPr>
            <a:r>
              <a:rPr lang="en-US" dirty="0"/>
              <a:t>Three Key Elements</a:t>
            </a:r>
          </a:p>
          <a:p>
            <a:r>
              <a:rPr lang="en-US" dirty="0"/>
              <a:t>Accuracy</a:t>
            </a:r>
          </a:p>
          <a:p>
            <a:r>
              <a:rPr lang="en-US" dirty="0"/>
              <a:t>Fit</a:t>
            </a:r>
          </a:p>
          <a:p>
            <a:r>
              <a:rPr lang="en-US" dirty="0"/>
              <a:t>Speed</a:t>
            </a:r>
          </a:p>
        </p:txBody>
      </p:sp>
    </p:spTree>
    <p:extLst>
      <p:ext uri="{BB962C8B-B14F-4D97-AF65-F5344CB8AC3E}">
        <p14:creationId xmlns:p14="http://schemas.microsoft.com/office/powerpoint/2010/main" val="316538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9534-7111-437F-9B2D-6F78D7C24BE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6B111F5C-8DA6-4477-9533-5F3B2C024C34}"/>
              </a:ext>
            </a:extLst>
          </p:cNvPr>
          <p:cNvSpPr>
            <a:spLocks noGrp="1"/>
          </p:cNvSpPr>
          <p:nvPr>
            <p:ph idx="1"/>
          </p:nvPr>
        </p:nvSpPr>
        <p:spPr/>
        <p:txBody>
          <a:bodyPr/>
          <a:lstStyle/>
          <a:p>
            <a:r>
              <a:rPr lang="en-US" dirty="0"/>
              <a:t>Review Last Week’s Homework</a:t>
            </a:r>
          </a:p>
          <a:p>
            <a:r>
              <a:rPr lang="en-US" dirty="0"/>
              <a:t>Decision Trees</a:t>
            </a:r>
          </a:p>
          <a:p>
            <a:r>
              <a:rPr lang="en-US" dirty="0"/>
              <a:t>Random Forest</a:t>
            </a:r>
          </a:p>
          <a:p>
            <a:r>
              <a:rPr lang="en-US" dirty="0"/>
              <a:t>Gradient Boosting</a:t>
            </a:r>
          </a:p>
          <a:p>
            <a:r>
              <a:rPr lang="en-US" dirty="0"/>
              <a:t>In Class Work</a:t>
            </a:r>
          </a:p>
        </p:txBody>
      </p:sp>
    </p:spTree>
    <p:extLst>
      <p:ext uri="{BB962C8B-B14F-4D97-AF65-F5344CB8AC3E}">
        <p14:creationId xmlns:p14="http://schemas.microsoft.com/office/powerpoint/2010/main" val="40614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 Class Example:</a:t>
            </a:r>
            <a:br>
              <a:rPr lang="en-US" sz="3600" dirty="0">
                <a:solidFill>
                  <a:srgbClr val="FFFFFF"/>
                </a:solidFill>
              </a:rPr>
            </a:br>
            <a:r>
              <a:rPr lang="en-US" sz="3600" dirty="0">
                <a:solidFill>
                  <a:srgbClr val="FFFFFF"/>
                </a:solidFill>
              </a:rPr>
              <a:t>Decision Tree Vs Logistic Regression</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42201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E69-E1C9-4902-AB63-7DBCE2881E11}"/>
              </a:ext>
            </a:extLst>
          </p:cNvPr>
          <p:cNvSpPr>
            <a:spLocks noGrp="1"/>
          </p:cNvSpPr>
          <p:nvPr>
            <p:ph type="title"/>
          </p:nvPr>
        </p:nvSpPr>
        <p:spPr/>
        <p:txBody>
          <a:bodyPr/>
          <a:lstStyle/>
          <a:p>
            <a:r>
              <a:rPr lang="en-US" dirty="0"/>
              <a:t>Loading data</a:t>
            </a:r>
          </a:p>
        </p:txBody>
      </p:sp>
      <p:sp>
        <p:nvSpPr>
          <p:cNvPr id="3" name="Content Placeholder 2">
            <a:extLst>
              <a:ext uri="{FF2B5EF4-FFF2-40B4-BE49-F238E27FC236}">
                <a16:creationId xmlns:a16="http://schemas.microsoft.com/office/drawing/2014/main" id="{EDDDB72B-18BC-4CBA-BB7E-E3B5A53DC358}"/>
              </a:ext>
            </a:extLst>
          </p:cNvPr>
          <p:cNvSpPr>
            <a:spLocks noGrp="1"/>
          </p:cNvSpPr>
          <p:nvPr>
            <p:ph idx="1"/>
          </p:nvPr>
        </p:nvSpPr>
        <p:spPr>
          <a:xfrm>
            <a:off x="581192" y="1890876"/>
            <a:ext cx="11029615" cy="4084474"/>
          </a:xfrm>
        </p:spPr>
        <p:txBody>
          <a:bodyPr>
            <a:normAutofit fontScale="40000" lnSpcReduction="20000"/>
          </a:bodyPr>
          <a:lstStyle/>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from </a:t>
            </a:r>
            <a:r>
              <a:rPr lang="en-US" dirty="0" err="1"/>
              <a:t>sklearn</a:t>
            </a:r>
            <a:r>
              <a:rPr lang="en-US" dirty="0"/>
              <a:t> import datasets</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from </a:t>
            </a:r>
            <a:r>
              <a:rPr lang="en-US" dirty="0" err="1"/>
              <a:t>sklearn.linear_model</a:t>
            </a:r>
            <a:r>
              <a:rPr lang="en-US" dirty="0"/>
              <a:t> import </a:t>
            </a:r>
            <a:r>
              <a:rPr lang="en-US" dirty="0" err="1"/>
              <a:t>LogisticRegression</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a:p>
            <a:pPr marL="0" indent="0">
              <a:buNone/>
            </a:pPr>
            <a:r>
              <a:rPr lang="en-US" dirty="0"/>
              <a:t>from </a:t>
            </a:r>
            <a:r>
              <a:rPr lang="en-US" dirty="0" err="1"/>
              <a:t>sklearn.metrics</a:t>
            </a:r>
            <a:r>
              <a:rPr lang="en-US" dirty="0"/>
              <a:t> import </a:t>
            </a:r>
            <a:r>
              <a:rPr lang="en-US" dirty="0" err="1"/>
              <a:t>classification_report</a:t>
            </a:r>
            <a:r>
              <a:rPr lang="en-US" dirty="0"/>
              <a:t>, </a:t>
            </a:r>
            <a:r>
              <a:rPr lang="en-US" dirty="0" err="1"/>
              <a:t>confusion_matrix,accuracy_score</a:t>
            </a:r>
            <a:endParaRPr lang="en-US" dirty="0"/>
          </a:p>
          <a:p>
            <a:pPr marL="0" indent="0">
              <a:buNone/>
            </a:pPr>
            <a:r>
              <a:rPr lang="en-US" dirty="0"/>
              <a:t>from </a:t>
            </a:r>
            <a:r>
              <a:rPr lang="en-US" dirty="0" err="1"/>
              <a:t>sklearn.linear_model</a:t>
            </a:r>
            <a:r>
              <a:rPr lang="en-US" dirty="0"/>
              <a:t> import </a:t>
            </a:r>
            <a:r>
              <a:rPr lang="en-US" dirty="0" err="1"/>
              <a:t>LogisticRegression</a:t>
            </a:r>
            <a:endParaRPr lang="en-US" dirty="0"/>
          </a:p>
          <a:p>
            <a:pPr marL="0" indent="0">
              <a:buNone/>
            </a:pPr>
            <a:r>
              <a:rPr lang="en-US" dirty="0"/>
              <a:t>from </a:t>
            </a:r>
            <a:r>
              <a:rPr lang="en-US" dirty="0" err="1"/>
              <a:t>sklearn</a:t>
            </a:r>
            <a:r>
              <a:rPr lang="en-US" dirty="0"/>
              <a:t> import metrics</a:t>
            </a:r>
          </a:p>
          <a:p>
            <a:pPr marL="0" indent="0">
              <a:buNone/>
            </a:pPr>
            <a:r>
              <a:rPr lang="en-US" dirty="0"/>
              <a:t>from </a:t>
            </a:r>
            <a:r>
              <a:rPr lang="en-US" dirty="0" err="1"/>
              <a:t>sklearn.tree</a:t>
            </a:r>
            <a:r>
              <a:rPr lang="en-US" dirty="0"/>
              <a:t> import </a:t>
            </a:r>
            <a:r>
              <a:rPr lang="en-US" dirty="0" err="1"/>
              <a:t>DecisionTreeClassifier</a:t>
            </a:r>
            <a:endParaRPr lang="en-US" dirty="0"/>
          </a:p>
          <a:p>
            <a:pPr marL="0" indent="0">
              <a:buNone/>
            </a:pPr>
            <a:r>
              <a:rPr lang="en-US" dirty="0"/>
              <a:t>from </a:t>
            </a:r>
            <a:r>
              <a:rPr lang="en-US" dirty="0" err="1"/>
              <a:t>sklearn.ensemble</a:t>
            </a:r>
            <a:r>
              <a:rPr lang="en-US" dirty="0"/>
              <a:t> import </a:t>
            </a:r>
            <a:r>
              <a:rPr lang="en-US" dirty="0" err="1"/>
              <a:t>GradientBoostingClassifier</a:t>
            </a:r>
            <a:endParaRPr lang="en-US" dirty="0"/>
          </a:p>
          <a:p>
            <a:pPr marL="0" indent="0">
              <a:buNone/>
            </a:pPr>
            <a:r>
              <a:rPr lang="en-US" dirty="0"/>
              <a:t>from </a:t>
            </a:r>
            <a:r>
              <a:rPr lang="en-US" dirty="0" err="1"/>
              <a:t>sklearn</a:t>
            </a:r>
            <a:r>
              <a:rPr lang="en-US" dirty="0"/>
              <a:t> import tree</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matplotlib.image</a:t>
            </a:r>
            <a:r>
              <a:rPr lang="en-US" dirty="0"/>
              <a:t> as </a:t>
            </a:r>
            <a:r>
              <a:rPr lang="en-US" dirty="0" err="1"/>
              <a:t>pltimg</a:t>
            </a:r>
            <a:endParaRPr lang="en-US" dirty="0"/>
          </a:p>
          <a:p>
            <a:pPr marL="0" indent="0">
              <a:buNone/>
            </a:pPr>
            <a:r>
              <a:rPr lang="en-US" dirty="0"/>
              <a:t>import </a:t>
            </a:r>
            <a:r>
              <a:rPr lang="en-US" dirty="0" err="1"/>
              <a:t>statsmodels.api</a:t>
            </a:r>
            <a:r>
              <a:rPr lang="en-US" dirty="0"/>
              <a:t> as </a:t>
            </a:r>
            <a:r>
              <a:rPr lang="en-US" dirty="0" err="1"/>
              <a:t>smf</a:t>
            </a:r>
            <a:endParaRPr lang="en-US" dirty="0"/>
          </a:p>
          <a:p>
            <a:pPr marL="0" indent="0">
              <a:buNone/>
            </a:pPr>
            <a:r>
              <a:rPr lang="en-US" dirty="0"/>
              <a:t>from </a:t>
            </a:r>
            <a:r>
              <a:rPr lang="en-US" dirty="0" err="1"/>
              <a:t>sklearn.ensemble</a:t>
            </a:r>
            <a:r>
              <a:rPr lang="en-US" dirty="0"/>
              <a:t> import </a:t>
            </a:r>
            <a:r>
              <a:rPr lang="en-US" dirty="0" err="1"/>
              <a:t>RandomForestClassifier</a:t>
            </a:r>
            <a:endParaRPr lang="en-US" dirty="0"/>
          </a:p>
          <a:p>
            <a:pPr marL="0" indent="0">
              <a:buNone/>
            </a:pPr>
            <a:endParaRPr lang="en-US" dirty="0"/>
          </a:p>
          <a:p>
            <a:pPr marL="0" indent="0">
              <a:buNone/>
            </a:pPr>
            <a:r>
              <a:rPr lang="en-US" dirty="0"/>
              <a:t>#load dataset, using logistic regression to detect malignant tumors which is represented in target</a:t>
            </a:r>
          </a:p>
          <a:p>
            <a:pPr marL="0" indent="0">
              <a:buNone/>
            </a:pPr>
            <a:r>
              <a:rPr lang="en-US" dirty="0" err="1"/>
              <a:t>bc</a:t>
            </a:r>
            <a:r>
              <a:rPr lang="en-US" dirty="0"/>
              <a:t> = </a:t>
            </a:r>
            <a:r>
              <a:rPr lang="en-US" dirty="0" err="1"/>
              <a:t>datasets.load_breast_cancer</a:t>
            </a:r>
            <a:r>
              <a:rPr lang="en-US" dirty="0"/>
              <a:t>()</a:t>
            </a:r>
          </a:p>
          <a:p>
            <a:pPr marL="0" indent="0">
              <a:buNone/>
            </a:pPr>
            <a:r>
              <a:rPr lang="en-US" dirty="0"/>
              <a:t>df = </a:t>
            </a:r>
            <a:r>
              <a:rPr lang="en-US" dirty="0" err="1"/>
              <a:t>pd.DataFrame</a:t>
            </a:r>
            <a:r>
              <a:rPr lang="en-US" dirty="0"/>
              <a:t>(</a:t>
            </a:r>
            <a:r>
              <a:rPr lang="en-US" dirty="0" err="1"/>
              <a:t>np.c</a:t>
            </a:r>
            <a:r>
              <a:rPr lang="en-US" dirty="0"/>
              <a:t>_[</a:t>
            </a:r>
            <a:r>
              <a:rPr lang="en-US" dirty="0" err="1"/>
              <a:t>bc</a:t>
            </a:r>
            <a:r>
              <a:rPr lang="en-US" dirty="0"/>
              <a:t>['data'], </a:t>
            </a:r>
            <a:r>
              <a:rPr lang="en-US" dirty="0" err="1"/>
              <a:t>bc</a:t>
            </a:r>
            <a:r>
              <a:rPr lang="en-US" dirty="0"/>
              <a:t>['target']],</a:t>
            </a:r>
          </a:p>
          <a:p>
            <a:pPr marL="0" indent="0">
              <a:buNone/>
            </a:pPr>
            <a:r>
              <a:rPr lang="en-US" dirty="0"/>
              <a:t>                  columns= </a:t>
            </a:r>
            <a:r>
              <a:rPr lang="en-US" dirty="0" err="1"/>
              <a:t>np.append</a:t>
            </a:r>
            <a:r>
              <a:rPr lang="en-US" dirty="0"/>
              <a:t>(</a:t>
            </a:r>
            <a:r>
              <a:rPr lang="en-US" dirty="0" err="1"/>
              <a:t>bc</a:t>
            </a:r>
            <a:r>
              <a:rPr lang="en-US" dirty="0"/>
              <a:t>['</a:t>
            </a:r>
            <a:r>
              <a:rPr lang="en-US" dirty="0" err="1"/>
              <a:t>feature_names</a:t>
            </a:r>
            <a:r>
              <a:rPr lang="en-US" dirty="0"/>
              <a:t>'], ['target']))</a:t>
            </a:r>
          </a:p>
        </p:txBody>
      </p:sp>
    </p:spTree>
    <p:extLst>
      <p:ext uri="{BB962C8B-B14F-4D97-AF65-F5344CB8AC3E}">
        <p14:creationId xmlns:p14="http://schemas.microsoft.com/office/powerpoint/2010/main" val="388401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B72F-8F71-456B-8C9F-C17B3A6F893F}"/>
              </a:ext>
            </a:extLst>
          </p:cNvPr>
          <p:cNvSpPr>
            <a:spLocks noGrp="1"/>
          </p:cNvSpPr>
          <p:nvPr>
            <p:ph type="title"/>
          </p:nvPr>
        </p:nvSpPr>
        <p:spPr/>
        <p:txBody>
          <a:bodyPr/>
          <a:lstStyle/>
          <a:p>
            <a:r>
              <a:rPr lang="en-US" dirty="0"/>
              <a:t>Data Dictionary</a:t>
            </a:r>
          </a:p>
        </p:txBody>
      </p:sp>
      <p:sp>
        <p:nvSpPr>
          <p:cNvPr id="3" name="Content Placeholder 2">
            <a:extLst>
              <a:ext uri="{FF2B5EF4-FFF2-40B4-BE49-F238E27FC236}">
                <a16:creationId xmlns:a16="http://schemas.microsoft.com/office/drawing/2014/main" id="{32734433-C39B-4817-870B-B9B0159F4BD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12529"/>
                </a:solidFill>
                <a:effectLst/>
                <a:latin typeface="-apple-system"/>
              </a:rPr>
              <a:t>radius (mean of distances from center to points on the perimeter)</a:t>
            </a:r>
          </a:p>
          <a:p>
            <a:pPr algn="l">
              <a:buFont typeface="Arial" panose="020B0604020202020204" pitchFamily="34" charset="0"/>
              <a:buChar char="•"/>
            </a:pPr>
            <a:r>
              <a:rPr lang="en-US" b="0" i="0" dirty="0">
                <a:solidFill>
                  <a:srgbClr val="212529"/>
                </a:solidFill>
                <a:effectLst/>
                <a:latin typeface="-apple-system"/>
              </a:rPr>
              <a:t>texture (standard deviation of gray-scale values)</a:t>
            </a:r>
          </a:p>
          <a:p>
            <a:pPr algn="l">
              <a:buFont typeface="Arial" panose="020B0604020202020204" pitchFamily="34" charset="0"/>
              <a:buChar char="•"/>
            </a:pPr>
            <a:r>
              <a:rPr lang="en-US" b="0" i="0" dirty="0">
                <a:solidFill>
                  <a:srgbClr val="212529"/>
                </a:solidFill>
                <a:effectLst/>
                <a:latin typeface="-apple-system"/>
              </a:rPr>
              <a:t>perimeter</a:t>
            </a:r>
          </a:p>
          <a:p>
            <a:pPr algn="l">
              <a:buFont typeface="Arial" panose="020B0604020202020204" pitchFamily="34" charset="0"/>
              <a:buChar char="•"/>
            </a:pPr>
            <a:r>
              <a:rPr lang="en-US" b="0" i="0" dirty="0">
                <a:solidFill>
                  <a:srgbClr val="212529"/>
                </a:solidFill>
                <a:effectLst/>
                <a:latin typeface="-apple-system"/>
              </a:rPr>
              <a:t>area</a:t>
            </a:r>
          </a:p>
          <a:p>
            <a:pPr algn="l">
              <a:buFont typeface="Arial" panose="020B0604020202020204" pitchFamily="34" charset="0"/>
              <a:buChar char="•"/>
            </a:pPr>
            <a:r>
              <a:rPr lang="en-US" b="0" i="0" dirty="0">
                <a:solidFill>
                  <a:srgbClr val="212529"/>
                </a:solidFill>
                <a:effectLst/>
                <a:latin typeface="-apple-system"/>
              </a:rPr>
              <a:t>smoothness (local variation in radius lengths)</a:t>
            </a:r>
          </a:p>
          <a:p>
            <a:pPr algn="l">
              <a:buFont typeface="Arial" panose="020B0604020202020204" pitchFamily="34" charset="0"/>
              <a:buChar char="•"/>
            </a:pPr>
            <a:r>
              <a:rPr lang="en-US" b="0" i="0" dirty="0">
                <a:solidFill>
                  <a:srgbClr val="212529"/>
                </a:solidFill>
                <a:effectLst/>
                <a:latin typeface="-apple-system"/>
              </a:rPr>
              <a:t>compactness (perimeter^2 / area - 1.0)</a:t>
            </a:r>
          </a:p>
          <a:p>
            <a:pPr algn="l">
              <a:buFont typeface="Arial" panose="020B0604020202020204" pitchFamily="34" charset="0"/>
              <a:buChar char="•"/>
            </a:pPr>
            <a:r>
              <a:rPr lang="en-US" b="0" i="0" dirty="0">
                <a:solidFill>
                  <a:srgbClr val="212529"/>
                </a:solidFill>
                <a:effectLst/>
                <a:latin typeface="-apple-system"/>
              </a:rPr>
              <a:t>concavity (severity of concave portions of the contour)</a:t>
            </a:r>
          </a:p>
          <a:p>
            <a:pPr algn="l">
              <a:buFont typeface="Arial" panose="020B0604020202020204" pitchFamily="34" charset="0"/>
              <a:buChar char="•"/>
            </a:pPr>
            <a:r>
              <a:rPr lang="en-US" b="0" i="0" dirty="0">
                <a:solidFill>
                  <a:srgbClr val="212529"/>
                </a:solidFill>
                <a:effectLst/>
                <a:latin typeface="-apple-system"/>
              </a:rPr>
              <a:t>concave points (number of concave portions of the contour)</a:t>
            </a:r>
          </a:p>
          <a:p>
            <a:pPr algn="l">
              <a:buFont typeface="Arial" panose="020B0604020202020204" pitchFamily="34" charset="0"/>
              <a:buChar char="•"/>
            </a:pPr>
            <a:r>
              <a:rPr lang="en-US" b="0" i="0" dirty="0">
                <a:solidFill>
                  <a:srgbClr val="212529"/>
                </a:solidFill>
                <a:effectLst/>
                <a:latin typeface="-apple-system"/>
              </a:rPr>
              <a:t>symmetry</a:t>
            </a:r>
          </a:p>
          <a:p>
            <a:pPr algn="l">
              <a:buFont typeface="Arial" panose="020B0604020202020204" pitchFamily="34" charset="0"/>
              <a:buChar char="•"/>
            </a:pPr>
            <a:r>
              <a:rPr lang="en-US" b="0" i="0" dirty="0">
                <a:solidFill>
                  <a:srgbClr val="212529"/>
                </a:solidFill>
                <a:effectLst/>
                <a:latin typeface="-apple-system"/>
              </a:rPr>
              <a:t>fractal dimension (“coastline approximation” - 1)</a:t>
            </a:r>
          </a:p>
          <a:p>
            <a:endParaRPr lang="en-US" dirty="0"/>
          </a:p>
        </p:txBody>
      </p:sp>
    </p:spTree>
    <p:extLst>
      <p:ext uri="{BB962C8B-B14F-4D97-AF65-F5344CB8AC3E}">
        <p14:creationId xmlns:p14="http://schemas.microsoft.com/office/powerpoint/2010/main" val="104782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12E-2BDD-4C0A-95BA-85B321D96F30}"/>
              </a:ext>
            </a:extLst>
          </p:cNvPr>
          <p:cNvSpPr>
            <a:spLocks noGrp="1"/>
          </p:cNvSpPr>
          <p:nvPr>
            <p:ph type="title"/>
          </p:nvPr>
        </p:nvSpPr>
        <p:spPr/>
        <p:txBody>
          <a:bodyPr/>
          <a:lstStyle/>
          <a:p>
            <a:r>
              <a:rPr lang="en-US" dirty="0"/>
              <a:t>Build Initial Model</a:t>
            </a:r>
          </a:p>
        </p:txBody>
      </p:sp>
      <p:sp>
        <p:nvSpPr>
          <p:cNvPr id="3" name="Content Placeholder 2">
            <a:extLst>
              <a:ext uri="{FF2B5EF4-FFF2-40B4-BE49-F238E27FC236}">
                <a16:creationId xmlns:a16="http://schemas.microsoft.com/office/drawing/2014/main" id="{8CB04D14-6814-435C-AA9A-E42669BAB235}"/>
              </a:ext>
            </a:extLst>
          </p:cNvPr>
          <p:cNvSpPr>
            <a:spLocks noGrp="1"/>
          </p:cNvSpPr>
          <p:nvPr>
            <p:ph idx="1"/>
          </p:nvPr>
        </p:nvSpPr>
        <p:spPr/>
        <p:txBody>
          <a:bodyPr/>
          <a:lstStyle/>
          <a:p>
            <a:pPr marL="0" indent="0">
              <a:buNone/>
            </a:pPr>
            <a:r>
              <a:rPr lang="en-US" dirty="0"/>
              <a:t>y=df[['target']]</a:t>
            </a:r>
          </a:p>
          <a:p>
            <a:pPr marL="0" indent="0">
              <a:buNone/>
            </a:pPr>
            <a:r>
              <a:rPr lang="en-US" dirty="0"/>
              <a:t>x=</a:t>
            </a:r>
            <a:r>
              <a:rPr lang="en-US" dirty="0" err="1"/>
              <a:t>df.iloc</a:t>
            </a:r>
            <a:r>
              <a:rPr lang="en-US" dirty="0"/>
              <a:t>[:, list(range(10))] #there are 30 variables so I limited it</a:t>
            </a:r>
          </a:p>
          <a:p>
            <a:pPr marL="0" indent="0">
              <a:buNone/>
            </a:pPr>
            <a:r>
              <a:rPr lang="en-US" dirty="0" err="1"/>
              <a:t>x_train,x_test,y_train,y_test</a:t>
            </a:r>
            <a:r>
              <a:rPr lang="en-US" dirty="0"/>
              <a:t>=</a:t>
            </a:r>
            <a:r>
              <a:rPr lang="en-US" dirty="0" err="1"/>
              <a:t>train_test_split</a:t>
            </a:r>
            <a:r>
              <a:rPr lang="en-US" dirty="0"/>
              <a:t>(</a:t>
            </a:r>
            <a:r>
              <a:rPr lang="en-US" dirty="0" err="1"/>
              <a:t>x,y,test_size</a:t>
            </a:r>
            <a:r>
              <a:rPr lang="en-US" dirty="0"/>
              <a:t>=0.2)</a:t>
            </a:r>
          </a:p>
          <a:p>
            <a:pPr marL="0" indent="0">
              <a:buNone/>
            </a:pPr>
            <a:r>
              <a:rPr lang="en-US" dirty="0"/>
              <a:t>model = </a:t>
            </a:r>
            <a:r>
              <a:rPr lang="en-US" dirty="0" err="1"/>
              <a:t>LogisticRegression</a:t>
            </a:r>
            <a:r>
              <a:rPr lang="en-US" dirty="0"/>
              <a:t>(solver='</a:t>
            </a:r>
            <a:r>
              <a:rPr lang="en-US" dirty="0" err="1"/>
              <a:t>liblinear</a:t>
            </a:r>
            <a:r>
              <a:rPr lang="en-US" dirty="0"/>
              <a:t>', </a:t>
            </a:r>
            <a:r>
              <a:rPr lang="en-US" dirty="0" err="1"/>
              <a:t>random_state</a:t>
            </a:r>
            <a:r>
              <a:rPr lang="en-US" dirty="0"/>
              <a:t>=0).fit(</a:t>
            </a:r>
            <a:r>
              <a:rPr lang="en-US" dirty="0" err="1"/>
              <a:t>x_train</a:t>
            </a:r>
            <a:r>
              <a:rPr lang="en-US" dirty="0"/>
              <a:t>, </a:t>
            </a:r>
            <a:r>
              <a:rPr lang="en-US" dirty="0" err="1"/>
              <a:t>y_train</a:t>
            </a:r>
            <a:r>
              <a:rPr lang="en-US" dirty="0"/>
              <a:t>)</a:t>
            </a:r>
          </a:p>
          <a:p>
            <a:pPr marL="0" indent="0">
              <a:buNone/>
            </a:pPr>
            <a:r>
              <a:rPr lang="en-US" dirty="0" err="1"/>
              <a:t>model.score</a:t>
            </a:r>
            <a:r>
              <a:rPr lang="en-US" dirty="0"/>
              <a:t>(</a:t>
            </a:r>
            <a:r>
              <a:rPr lang="en-US" dirty="0" err="1"/>
              <a:t>x_train</a:t>
            </a:r>
            <a:r>
              <a:rPr lang="en-US" dirty="0"/>
              <a:t>, </a:t>
            </a:r>
            <a:r>
              <a:rPr lang="en-US" dirty="0" err="1"/>
              <a:t>y_train</a:t>
            </a:r>
            <a:r>
              <a:rPr lang="en-US" dirty="0"/>
              <a:t>)</a:t>
            </a:r>
          </a:p>
          <a:p>
            <a:pPr marL="0" indent="0">
              <a:buNone/>
            </a:pPr>
            <a:endParaRPr lang="en-US" dirty="0"/>
          </a:p>
          <a:p>
            <a:pPr marL="0" indent="0">
              <a:buNone/>
            </a:pPr>
            <a:r>
              <a:rPr lang="en-US" dirty="0"/>
              <a:t>Score??</a:t>
            </a:r>
          </a:p>
        </p:txBody>
      </p:sp>
    </p:spTree>
    <p:extLst>
      <p:ext uri="{BB962C8B-B14F-4D97-AF65-F5344CB8AC3E}">
        <p14:creationId xmlns:p14="http://schemas.microsoft.com/office/powerpoint/2010/main" val="128281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E69-E1C9-4902-AB63-7DBCE2881E11}"/>
              </a:ext>
            </a:extLst>
          </p:cNvPr>
          <p:cNvSpPr>
            <a:spLocks noGrp="1"/>
          </p:cNvSpPr>
          <p:nvPr>
            <p:ph type="title"/>
          </p:nvPr>
        </p:nvSpPr>
        <p:spPr/>
        <p:txBody>
          <a:bodyPr/>
          <a:lstStyle/>
          <a:p>
            <a:r>
              <a:rPr lang="en-US" dirty="0"/>
              <a:t>Now Decision Tree (Use </a:t>
            </a:r>
            <a:r>
              <a:rPr lang="en-US" dirty="0" err="1"/>
              <a:t>CarT</a:t>
            </a:r>
            <a:r>
              <a:rPr lang="en-US" dirty="0"/>
              <a:t>)</a:t>
            </a:r>
          </a:p>
        </p:txBody>
      </p:sp>
      <p:sp>
        <p:nvSpPr>
          <p:cNvPr id="4" name="Rectangle 1">
            <a:extLst>
              <a:ext uri="{FF2B5EF4-FFF2-40B4-BE49-F238E27FC236}">
                <a16:creationId xmlns:a16="http://schemas.microsoft.com/office/drawing/2014/main" id="{EBBC7F8A-C237-406F-A7A4-4E65C2D4F9C0}"/>
              </a:ext>
            </a:extLst>
          </p:cNvPr>
          <p:cNvSpPr>
            <a:spLocks noGrp="1" noChangeArrowheads="1"/>
          </p:cNvSpPr>
          <p:nvPr>
            <p:ph idx="1"/>
          </p:nvPr>
        </p:nvSpPr>
        <p:spPr bwMode="auto">
          <a:xfrm>
            <a:off x="581192" y="2356018"/>
            <a:ext cx="939494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rPr>
              <a:t>from </a:t>
            </a:r>
            <a:r>
              <a:rPr kumimoji="0" lang="en-US" altLang="en-US" sz="1200" b="0" i="0" u="none" strike="noStrike" cap="none" normalizeH="0" baseline="0" dirty="0" err="1">
                <a:ln>
                  <a:noFill/>
                </a:ln>
                <a:solidFill>
                  <a:srgbClr val="212529"/>
                </a:solidFill>
                <a:effectLst/>
              </a:rPr>
              <a:t>sklearn.tree</a:t>
            </a:r>
            <a:r>
              <a:rPr kumimoji="0" lang="en-US" altLang="en-US" sz="1200" b="0" i="0" u="none" strike="noStrike" cap="none" normalizeH="0" baseline="0" dirty="0">
                <a:ln>
                  <a:noFill/>
                </a:ln>
                <a:solidFill>
                  <a:srgbClr val="212529"/>
                </a:solidFill>
                <a:effectLst/>
              </a:rPr>
              <a:t> import </a:t>
            </a:r>
            <a:r>
              <a:rPr kumimoji="0" lang="en-US" altLang="en-US" sz="1200" b="0" i="0" u="none" strike="noStrike" cap="none" normalizeH="0" baseline="0" dirty="0" err="1">
                <a:ln>
                  <a:noFill/>
                </a:ln>
                <a:solidFill>
                  <a:srgbClr val="212529"/>
                </a:solidFill>
                <a:effectLst/>
              </a:rPr>
              <a:t>DecisionTreeClassifier</a:t>
            </a:r>
            <a:endParaRPr kumimoji="0" lang="en-US" altLang="en-US" sz="1200" b="0" i="0" u="none" strike="noStrike" cap="none" normalizeH="0" baseline="0" dirty="0">
              <a:ln>
                <a:noFill/>
              </a:ln>
              <a:solidFill>
                <a:srgbClr val="212529"/>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529"/>
                </a:solidFill>
                <a:effectLst/>
              </a:rPr>
              <a:t>treemodel</a:t>
            </a:r>
            <a:r>
              <a:rPr kumimoji="0" lang="en-US" altLang="en-US" sz="1200" b="0" i="0" u="none" strike="noStrike" cap="none" normalizeH="0" baseline="0" dirty="0">
                <a:ln>
                  <a:noFill/>
                </a:ln>
                <a:solidFill>
                  <a:srgbClr val="212529"/>
                </a:solidFill>
                <a:effectLst/>
              </a:rPr>
              <a:t> = </a:t>
            </a:r>
            <a:r>
              <a:rPr kumimoji="0" lang="en-US" altLang="en-US" sz="1200" b="0" i="0" u="none" strike="noStrike" cap="none" normalizeH="0" baseline="0" dirty="0" err="1">
                <a:ln>
                  <a:noFill/>
                </a:ln>
                <a:solidFill>
                  <a:srgbClr val="212529"/>
                </a:solidFill>
                <a:effectLst/>
              </a:rPr>
              <a:t>DecisionTreeClassifier</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max_depth</a:t>
            </a:r>
            <a:r>
              <a:rPr kumimoji="0" lang="en-US" altLang="en-US" sz="1200" b="0" i="0" u="none" strike="noStrike" cap="none" normalizeH="0" baseline="0" dirty="0">
                <a:ln>
                  <a:noFill/>
                </a:ln>
                <a:solidFill>
                  <a:srgbClr val="212529"/>
                </a:solidFill>
                <a:effectLst/>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529"/>
                </a:solidFill>
                <a:effectLst/>
              </a:rPr>
              <a:t>treemodel.fit</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x_train,y_train</a:t>
            </a:r>
            <a:r>
              <a:rPr kumimoji="0" lang="en-US" altLang="en-US" sz="1200" b="0" i="0" u="none" strike="noStrike" cap="none" normalizeH="0" baseline="0" dirty="0">
                <a:ln>
                  <a:noFill/>
                </a:ln>
                <a:solidFill>
                  <a:srgbClr val="212529"/>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529"/>
                </a:solidFill>
                <a:effectLst/>
              </a:rPr>
              <a:t>plt.figure</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figsize</a:t>
            </a:r>
            <a:r>
              <a:rPr kumimoji="0" lang="en-US" altLang="en-US" sz="1200" b="0" i="0" u="none" strike="noStrike" cap="none" normalizeH="0" baseline="0" dirty="0">
                <a:ln>
                  <a:noFill/>
                </a:ln>
                <a:solidFill>
                  <a:srgbClr val="212529"/>
                </a:solidFill>
                <a:effectLst/>
              </a:rPr>
              <a:t>=(25,10))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rPr>
              <a:t>plot=</a:t>
            </a:r>
            <a:r>
              <a:rPr kumimoji="0" lang="en-US" altLang="en-US" sz="1200" b="0" i="0" u="none" strike="noStrike" cap="none" normalizeH="0" baseline="0" dirty="0" err="1">
                <a:ln>
                  <a:noFill/>
                </a:ln>
                <a:solidFill>
                  <a:srgbClr val="212529"/>
                </a:solidFill>
                <a:effectLst/>
              </a:rPr>
              <a:t>tree.plot_tree</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treemodel,feature_names</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x.columns.values.tolist</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class_names</a:t>
            </a:r>
            <a:r>
              <a:rPr kumimoji="0" lang="en-US" altLang="en-US" sz="1200" b="0" i="0" u="none" strike="noStrike" cap="none" normalizeH="0" baseline="0" dirty="0">
                <a:ln>
                  <a:noFill/>
                </a:ln>
                <a:solidFill>
                  <a:srgbClr val="212529"/>
                </a:solidFill>
                <a:effectLst/>
              </a:rPr>
              <a:t>=['0','1'],filled=</a:t>
            </a:r>
            <a:r>
              <a:rPr kumimoji="0" lang="en-US" altLang="en-US" sz="1200" b="0" i="0" u="none" strike="noStrike" cap="none" normalizeH="0" baseline="0" dirty="0" err="1">
                <a:ln>
                  <a:noFill/>
                </a:ln>
                <a:solidFill>
                  <a:srgbClr val="212529"/>
                </a:solidFill>
                <a:effectLst/>
              </a:rPr>
              <a:t>True,rounded</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True,fontsize</a:t>
            </a:r>
            <a:r>
              <a:rPr kumimoji="0" lang="en-US" altLang="en-US" sz="1200" b="0" i="0" u="none" strike="noStrike" cap="none" normalizeH="0" baseline="0" dirty="0">
                <a:ln>
                  <a:noFill/>
                </a:ln>
                <a:solidFill>
                  <a:srgbClr val="212529"/>
                </a:solidFill>
                <a:effectLst/>
              </a:rPr>
              <a:t>=14)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rPr>
              <a:t>#Predict the response for test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529"/>
                </a:solidFill>
                <a:effectLst/>
              </a:rPr>
              <a:t>y_pred</a:t>
            </a:r>
            <a:r>
              <a:rPr kumimoji="0" lang="en-US" altLang="en-US" sz="1200" b="0" i="0" u="none" strike="noStrike" cap="none" normalizeH="0" baseline="0" dirty="0">
                <a:ln>
                  <a:noFill/>
                </a:ln>
                <a:solidFill>
                  <a:srgbClr val="212529"/>
                </a:solidFill>
                <a:effectLst/>
              </a:rPr>
              <a:t> = </a:t>
            </a:r>
            <a:r>
              <a:rPr kumimoji="0" lang="en-US" altLang="en-US" sz="1200" b="0" i="0" u="none" strike="noStrike" cap="none" normalizeH="0" baseline="0" dirty="0" err="1">
                <a:ln>
                  <a:noFill/>
                </a:ln>
                <a:solidFill>
                  <a:srgbClr val="212529"/>
                </a:solidFill>
                <a:effectLst/>
              </a:rPr>
              <a:t>model.predict</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x_test</a:t>
            </a:r>
            <a:r>
              <a:rPr kumimoji="0" lang="en-US" altLang="en-US" sz="1200" b="0" i="0" u="none" strike="noStrike" cap="none" normalizeH="0" baseline="0" dirty="0">
                <a:ln>
                  <a:noFill/>
                </a:ln>
                <a:solidFill>
                  <a:srgbClr val="212529"/>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rPr>
              <a:t>print("Accuracy:",</a:t>
            </a:r>
            <a:r>
              <a:rPr kumimoji="0" lang="en-US" altLang="en-US" sz="1200" b="0" i="0" u="none" strike="noStrike" cap="none" normalizeH="0" baseline="0" dirty="0" err="1">
                <a:ln>
                  <a:noFill/>
                </a:ln>
                <a:solidFill>
                  <a:srgbClr val="212529"/>
                </a:solidFill>
                <a:effectLst/>
              </a:rPr>
              <a:t>metrics.accuracy_score</a:t>
            </a:r>
            <a:r>
              <a:rPr kumimoji="0" lang="en-US" altLang="en-US" sz="1200" b="0" i="0" u="none" strike="noStrike" cap="none" normalizeH="0" baseline="0" dirty="0">
                <a:ln>
                  <a:noFill/>
                </a:ln>
                <a:solidFill>
                  <a:srgbClr val="212529"/>
                </a:solidFill>
                <a:effectLst/>
              </a:rPr>
              <a:t>(</a:t>
            </a:r>
            <a:r>
              <a:rPr kumimoji="0" lang="en-US" altLang="en-US" sz="1200" b="0" i="0" u="none" strike="noStrike" cap="none" normalizeH="0" baseline="0" dirty="0" err="1">
                <a:ln>
                  <a:noFill/>
                </a:ln>
                <a:solidFill>
                  <a:srgbClr val="212529"/>
                </a:solidFill>
                <a:effectLst/>
              </a:rPr>
              <a:t>y_test</a:t>
            </a:r>
            <a:r>
              <a:rPr kumimoji="0" lang="en-US" altLang="en-US" sz="1200" b="0" i="0" u="none" strike="noStrike" cap="none" normalizeH="0" baseline="0" dirty="0">
                <a:ln>
                  <a:noFill/>
                </a:ln>
                <a:solidFill>
                  <a:srgbClr val="212529"/>
                </a:solidFill>
                <a:effectLst/>
              </a:rPr>
              <a:t>, </a:t>
            </a:r>
            <a:r>
              <a:rPr kumimoji="0" lang="en-US" altLang="en-US" sz="1200" b="0" i="0" u="none" strike="noStrike" cap="none" normalizeH="0" baseline="0" dirty="0" err="1">
                <a:ln>
                  <a:noFill/>
                </a:ln>
                <a:solidFill>
                  <a:srgbClr val="212529"/>
                </a:solidFill>
                <a:effectLst/>
              </a:rPr>
              <a:t>y_pred</a:t>
            </a:r>
            <a:r>
              <a:rPr kumimoji="0" lang="en-US" altLang="en-US" sz="1200" b="0" i="0" u="none" strike="noStrike" cap="none" normalizeH="0" baseline="0" dirty="0">
                <a:ln>
                  <a:noFill/>
                </a:ln>
                <a:solidFill>
                  <a:srgbClr val="212529"/>
                </a:solidFill>
                <a:effectLst/>
              </a:rPr>
              <a:t>))</a:t>
            </a:r>
            <a:endParaRPr kumimoji="0" lang="en-US" altLang="en-US" sz="18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D4BD0E6C-1C2B-450D-8520-9F48A925D25F}"/>
              </a:ext>
            </a:extLst>
          </p:cNvPr>
          <p:cNvPicPr>
            <a:picLocks noChangeAspect="1"/>
          </p:cNvPicPr>
          <p:nvPr/>
        </p:nvPicPr>
        <p:blipFill>
          <a:blip r:embed="rId2"/>
          <a:stretch>
            <a:fillRect/>
          </a:stretch>
        </p:blipFill>
        <p:spPr>
          <a:xfrm>
            <a:off x="4814596" y="3748568"/>
            <a:ext cx="7316758" cy="2800350"/>
          </a:xfrm>
          <a:prstGeom prst="rect">
            <a:avLst/>
          </a:prstGeom>
        </p:spPr>
      </p:pic>
    </p:spTree>
    <p:extLst>
      <p:ext uri="{BB962C8B-B14F-4D97-AF65-F5344CB8AC3E}">
        <p14:creationId xmlns:p14="http://schemas.microsoft.com/office/powerpoint/2010/main" val="394611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 Class Example: Random Forest  Vs Decision Trees</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381894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E69-E1C9-4902-AB63-7DBCE2881E11}"/>
              </a:ext>
            </a:extLst>
          </p:cNvPr>
          <p:cNvSpPr>
            <a:spLocks noGrp="1"/>
          </p:cNvSpPr>
          <p:nvPr>
            <p:ph type="title"/>
          </p:nvPr>
        </p:nvSpPr>
        <p:spPr/>
        <p:txBody>
          <a:bodyPr/>
          <a:lstStyle/>
          <a:p>
            <a:r>
              <a:rPr lang="en-US" dirty="0"/>
              <a:t>Random Forest Code</a:t>
            </a:r>
          </a:p>
        </p:txBody>
      </p:sp>
      <p:sp>
        <p:nvSpPr>
          <p:cNvPr id="3" name="Content Placeholder 2">
            <a:extLst>
              <a:ext uri="{FF2B5EF4-FFF2-40B4-BE49-F238E27FC236}">
                <a16:creationId xmlns:a16="http://schemas.microsoft.com/office/drawing/2014/main" id="{EDDDB72B-18BC-4CBA-BB7E-E3B5A53DC358}"/>
              </a:ext>
            </a:extLst>
          </p:cNvPr>
          <p:cNvSpPr>
            <a:spLocks noGrp="1"/>
          </p:cNvSpPr>
          <p:nvPr>
            <p:ph idx="1"/>
          </p:nvPr>
        </p:nvSpPr>
        <p:spPr/>
        <p:txBody>
          <a:bodyPr>
            <a:normAutofit/>
          </a:bodyPr>
          <a:lstStyle/>
          <a:p>
            <a:pPr marL="0" indent="0">
              <a:buNone/>
            </a:pPr>
            <a:r>
              <a:rPr lang="en-US" dirty="0"/>
              <a:t>from </a:t>
            </a:r>
            <a:r>
              <a:rPr lang="en-US" dirty="0" err="1"/>
              <a:t>sklearn.ensemble</a:t>
            </a:r>
            <a:r>
              <a:rPr lang="en-US" dirty="0"/>
              <a:t> import </a:t>
            </a:r>
            <a:r>
              <a:rPr lang="en-US" dirty="0" err="1"/>
              <a:t>RandomForestRegressor</a:t>
            </a:r>
            <a:endParaRPr lang="en-US" dirty="0"/>
          </a:p>
          <a:p>
            <a:pPr marL="0" indent="0">
              <a:buNone/>
            </a:pPr>
            <a:endParaRPr lang="en-US" dirty="0"/>
          </a:p>
          <a:p>
            <a:pPr marL="0" indent="0">
              <a:buNone/>
            </a:pPr>
            <a:r>
              <a:rPr lang="en-US" dirty="0" err="1"/>
              <a:t>rfclass</a:t>
            </a:r>
            <a:r>
              <a:rPr lang="en-US" dirty="0"/>
              <a:t>=</a:t>
            </a:r>
            <a:r>
              <a:rPr lang="en-US" dirty="0" err="1"/>
              <a:t>RandomForestClassifier</a:t>
            </a:r>
            <a:r>
              <a:rPr lang="en-US" dirty="0"/>
              <a:t>(</a:t>
            </a:r>
            <a:r>
              <a:rPr lang="en-US" dirty="0" err="1"/>
              <a:t>n_estimators</a:t>
            </a:r>
            <a:r>
              <a:rPr lang="en-US" dirty="0"/>
              <a:t>=20,random_state=0)</a:t>
            </a:r>
          </a:p>
          <a:p>
            <a:pPr marL="0" indent="0">
              <a:buNone/>
            </a:pPr>
            <a:r>
              <a:rPr lang="en-US" dirty="0" err="1"/>
              <a:t>rfclass.fit</a:t>
            </a:r>
            <a:r>
              <a:rPr lang="en-US" dirty="0"/>
              <a:t>(</a:t>
            </a:r>
            <a:r>
              <a:rPr lang="en-US" dirty="0" err="1"/>
              <a:t>x_train,y_train</a:t>
            </a:r>
            <a:r>
              <a:rPr lang="en-US" dirty="0"/>
              <a:t>)</a:t>
            </a:r>
          </a:p>
          <a:p>
            <a:pPr marL="0" indent="0">
              <a:buNone/>
            </a:pPr>
            <a:r>
              <a:rPr lang="en-US" dirty="0" err="1"/>
              <a:t>rfypred</a:t>
            </a:r>
            <a:r>
              <a:rPr lang="en-US" dirty="0"/>
              <a:t>=</a:t>
            </a:r>
            <a:r>
              <a:rPr lang="en-US" dirty="0" err="1"/>
              <a:t>rfclass.predict</a:t>
            </a:r>
            <a:r>
              <a:rPr lang="en-US" dirty="0"/>
              <a:t>(</a:t>
            </a:r>
            <a:r>
              <a:rPr lang="en-US" dirty="0" err="1"/>
              <a:t>x_test</a:t>
            </a:r>
            <a:r>
              <a:rPr lang="en-US" dirty="0"/>
              <a:t>)</a:t>
            </a:r>
          </a:p>
          <a:p>
            <a:pPr marL="0" indent="0">
              <a:buNone/>
            </a:pPr>
            <a:endParaRPr lang="en-US" dirty="0"/>
          </a:p>
          <a:p>
            <a:pPr marL="0" indent="0">
              <a:buNone/>
            </a:pPr>
            <a:r>
              <a:rPr lang="en-US" dirty="0" err="1"/>
              <a:t>rfclass.score</a:t>
            </a:r>
            <a:r>
              <a:rPr lang="en-US" dirty="0"/>
              <a:t>(</a:t>
            </a:r>
            <a:r>
              <a:rPr lang="en-US" dirty="0" err="1"/>
              <a:t>x_test</a:t>
            </a:r>
            <a:r>
              <a:rPr lang="en-US" dirty="0"/>
              <a:t>, </a:t>
            </a:r>
            <a:r>
              <a:rPr lang="en-US" dirty="0" err="1"/>
              <a:t>y_test</a:t>
            </a:r>
            <a:r>
              <a:rPr lang="en-US" dirty="0"/>
              <a:t>)</a:t>
            </a:r>
          </a:p>
        </p:txBody>
      </p:sp>
    </p:spTree>
    <p:extLst>
      <p:ext uri="{BB962C8B-B14F-4D97-AF65-F5344CB8AC3E}">
        <p14:creationId xmlns:p14="http://schemas.microsoft.com/office/powerpoint/2010/main" val="180962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 Class Example: Gradient Boosting</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74463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E69-E1C9-4902-AB63-7DBCE2881E11}"/>
              </a:ext>
            </a:extLst>
          </p:cNvPr>
          <p:cNvSpPr>
            <a:spLocks noGrp="1"/>
          </p:cNvSpPr>
          <p:nvPr>
            <p:ph type="title"/>
          </p:nvPr>
        </p:nvSpPr>
        <p:spPr/>
        <p:txBody>
          <a:bodyPr/>
          <a:lstStyle/>
          <a:p>
            <a:r>
              <a:rPr lang="en-US" dirty="0"/>
              <a:t>Gradient Boosting Code</a:t>
            </a:r>
          </a:p>
        </p:txBody>
      </p:sp>
      <p:sp>
        <p:nvSpPr>
          <p:cNvPr id="3" name="Content Placeholder 2">
            <a:extLst>
              <a:ext uri="{FF2B5EF4-FFF2-40B4-BE49-F238E27FC236}">
                <a16:creationId xmlns:a16="http://schemas.microsoft.com/office/drawing/2014/main" id="{EDDDB72B-18BC-4CBA-BB7E-E3B5A53DC358}"/>
              </a:ext>
            </a:extLst>
          </p:cNvPr>
          <p:cNvSpPr>
            <a:spLocks noGrp="1"/>
          </p:cNvSpPr>
          <p:nvPr>
            <p:ph idx="1"/>
          </p:nvPr>
        </p:nvSpPr>
        <p:spPr/>
        <p:txBody>
          <a:bodyPr>
            <a:normAutofit/>
          </a:bodyPr>
          <a:lstStyle/>
          <a:p>
            <a:pPr marL="0" indent="0">
              <a:buNone/>
            </a:pPr>
            <a:r>
              <a:rPr lang="en-US" dirty="0"/>
              <a:t>from </a:t>
            </a:r>
            <a:r>
              <a:rPr lang="en-US" dirty="0" err="1"/>
              <a:t>sklearn.ensemble</a:t>
            </a:r>
            <a:r>
              <a:rPr lang="en-US" dirty="0"/>
              <a:t> import </a:t>
            </a:r>
            <a:r>
              <a:rPr lang="en-US" dirty="0" err="1"/>
              <a:t>GradientBoostingClassifier</a:t>
            </a:r>
            <a:endParaRPr lang="en-US" dirty="0"/>
          </a:p>
          <a:p>
            <a:pPr marL="0" indent="0">
              <a:buNone/>
            </a:pPr>
            <a:endParaRPr lang="en-US" dirty="0"/>
          </a:p>
          <a:p>
            <a:pPr marL="0" indent="0">
              <a:buNone/>
            </a:pPr>
            <a:r>
              <a:rPr lang="en-US" dirty="0" err="1"/>
              <a:t>gbclass</a:t>
            </a:r>
            <a:r>
              <a:rPr lang="en-US" dirty="0"/>
              <a:t>=</a:t>
            </a:r>
            <a:r>
              <a:rPr lang="en-US" dirty="0" err="1"/>
              <a:t>GradientBoostingClassifier</a:t>
            </a:r>
            <a:r>
              <a:rPr lang="en-US" dirty="0"/>
              <a:t>(</a:t>
            </a:r>
            <a:r>
              <a:rPr lang="en-US" dirty="0" err="1"/>
              <a:t>random_state</a:t>
            </a:r>
            <a:r>
              <a:rPr lang="en-US" dirty="0"/>
              <a:t>=0)</a:t>
            </a:r>
          </a:p>
          <a:p>
            <a:pPr marL="0" indent="0">
              <a:buNone/>
            </a:pPr>
            <a:r>
              <a:rPr lang="en-US" dirty="0" err="1"/>
              <a:t>gbclass.fit</a:t>
            </a:r>
            <a:r>
              <a:rPr lang="en-US" dirty="0"/>
              <a:t>(</a:t>
            </a:r>
            <a:r>
              <a:rPr lang="en-US" dirty="0" err="1"/>
              <a:t>x_train,y_train</a:t>
            </a:r>
            <a:r>
              <a:rPr lang="en-US" dirty="0"/>
              <a:t>)</a:t>
            </a:r>
          </a:p>
          <a:p>
            <a:pPr marL="0" indent="0">
              <a:buNone/>
            </a:pPr>
            <a:r>
              <a:rPr lang="en-US" dirty="0" err="1"/>
              <a:t>gbypred</a:t>
            </a:r>
            <a:r>
              <a:rPr lang="en-US" dirty="0"/>
              <a:t>=</a:t>
            </a:r>
            <a:r>
              <a:rPr lang="en-US" dirty="0" err="1"/>
              <a:t>gbclass.predict</a:t>
            </a:r>
            <a:r>
              <a:rPr lang="en-US" dirty="0"/>
              <a:t>(</a:t>
            </a:r>
            <a:r>
              <a:rPr lang="en-US" dirty="0" err="1"/>
              <a:t>x_test</a:t>
            </a:r>
            <a:r>
              <a:rPr lang="en-US" dirty="0"/>
              <a:t>)</a:t>
            </a:r>
          </a:p>
          <a:p>
            <a:pPr marL="0" indent="0">
              <a:buNone/>
            </a:pPr>
            <a:endParaRPr lang="en-US" dirty="0"/>
          </a:p>
          <a:p>
            <a:pPr marL="0" indent="0">
              <a:buNone/>
            </a:pPr>
            <a:r>
              <a:rPr lang="en-US" dirty="0" err="1"/>
              <a:t>gbclass.score</a:t>
            </a:r>
            <a:r>
              <a:rPr lang="en-US" dirty="0"/>
              <a:t>(</a:t>
            </a:r>
            <a:r>
              <a:rPr lang="en-US" dirty="0" err="1"/>
              <a:t>x_test</a:t>
            </a:r>
            <a:r>
              <a:rPr lang="en-US" dirty="0"/>
              <a:t>, </a:t>
            </a:r>
            <a:r>
              <a:rPr lang="en-US" dirty="0" err="1"/>
              <a:t>y_test</a:t>
            </a:r>
            <a:r>
              <a:rPr lang="en-US"/>
              <a:t>)</a:t>
            </a:r>
            <a:endParaRPr lang="en-US" dirty="0"/>
          </a:p>
          <a:p>
            <a:pPr marL="0" indent="0">
              <a:buNone/>
            </a:pPr>
            <a:endParaRPr lang="en-US" dirty="0"/>
          </a:p>
        </p:txBody>
      </p:sp>
    </p:spTree>
    <p:extLst>
      <p:ext uri="{BB962C8B-B14F-4D97-AF65-F5344CB8AC3E}">
        <p14:creationId xmlns:p14="http://schemas.microsoft.com/office/powerpoint/2010/main" val="180079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GLM</a:t>
            </a:r>
            <a:br>
              <a:rPr lang="en-US" sz="3600" dirty="0">
                <a:solidFill>
                  <a:srgbClr val="FFFFFF"/>
                </a:solidFill>
              </a:rPr>
            </a:br>
            <a:r>
              <a:rPr lang="en-US" sz="3600" dirty="0">
                <a:solidFill>
                  <a:srgbClr val="FFFFFF"/>
                </a:solidFill>
              </a:rPr>
              <a:t>HW</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65351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A09C-0D41-47D6-9960-5CA855D03C22}"/>
              </a:ext>
            </a:extLst>
          </p:cNvPr>
          <p:cNvSpPr>
            <a:spLocks noGrp="1"/>
          </p:cNvSpPr>
          <p:nvPr>
            <p:ph type="title"/>
          </p:nvPr>
        </p:nvSpPr>
        <p:spPr/>
        <p:txBody>
          <a:bodyPr/>
          <a:lstStyle/>
          <a:p>
            <a:r>
              <a:rPr lang="en-US" dirty="0"/>
              <a:t>Review Of week 3</a:t>
            </a:r>
          </a:p>
        </p:txBody>
      </p:sp>
      <p:sp>
        <p:nvSpPr>
          <p:cNvPr id="3" name="Content Placeholder 2">
            <a:extLst>
              <a:ext uri="{FF2B5EF4-FFF2-40B4-BE49-F238E27FC236}">
                <a16:creationId xmlns:a16="http://schemas.microsoft.com/office/drawing/2014/main" id="{49FBFE73-DB6E-42D7-970A-1780B83FEC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837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Decision Trees</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33355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297AF37C-794F-4322-8494-FDD523187374}"/>
              </a:ext>
            </a:extLst>
          </p:cNvPr>
          <p:cNvSpPr>
            <a:spLocks noGrp="1"/>
          </p:cNvSpPr>
          <p:nvPr>
            <p:ph idx="1"/>
          </p:nvPr>
        </p:nvSpPr>
        <p:spPr>
          <a:xfrm>
            <a:off x="581192" y="1890876"/>
            <a:ext cx="11029615" cy="3634486"/>
          </a:xfrm>
        </p:spPr>
        <p:txBody>
          <a:bodyPr/>
          <a:lstStyle/>
          <a:p>
            <a:r>
              <a:rPr lang="en-US" b="0" i="0" dirty="0">
                <a:solidFill>
                  <a:srgbClr val="000000"/>
                </a:solidFill>
                <a:effectLst/>
                <a:latin typeface="Lato Extended"/>
              </a:rPr>
              <a:t>Decision Trees are popular because they offer a high level overview of what is important when solving a predictive analytics problem, and that helps facilitate prioritizing. These rule-based models are also popular because techniques have been developed to create ensemble models, models made up of multiple algorithms.</a:t>
            </a:r>
          </a:p>
          <a:p>
            <a:r>
              <a:rPr lang="en-US" b="0" i="0" u="sng" dirty="0">
                <a:effectLst/>
                <a:latin typeface="Lato Extended"/>
                <a:hlinkClick r:id="rId2"/>
              </a:rPr>
              <a:t>A decision tree, as the name implies, helps make informed decisions by breaking a problem down into a series of questions (Links to an external site.)</a:t>
            </a:r>
            <a:r>
              <a:rPr lang="en-US" b="0" i="0" dirty="0">
                <a:solidFill>
                  <a:srgbClr val="000000"/>
                </a:solidFill>
                <a:effectLst/>
                <a:latin typeface="Lato Extended"/>
              </a:rPr>
              <a:t>. For example, to determine if an applicant should be granted a loan, a simplified decision tree might work as follows.</a:t>
            </a:r>
            <a:endParaRPr lang="en-US" dirty="0"/>
          </a:p>
          <a:p>
            <a:pPr marL="324000" lvl="1" indent="0">
              <a:buNone/>
            </a:pPr>
            <a:endParaRPr lang="en-US" dirty="0"/>
          </a:p>
          <a:p>
            <a:pPr lvl="1"/>
            <a:endParaRPr lang="en-US" dirty="0"/>
          </a:p>
        </p:txBody>
      </p:sp>
      <p:pic>
        <p:nvPicPr>
          <p:cNvPr id="8" name="Picture 7">
            <a:extLst>
              <a:ext uri="{FF2B5EF4-FFF2-40B4-BE49-F238E27FC236}">
                <a16:creationId xmlns:a16="http://schemas.microsoft.com/office/drawing/2014/main" id="{03BC1B37-7D83-407A-AD41-5DF4681B33FA}"/>
              </a:ext>
            </a:extLst>
          </p:cNvPr>
          <p:cNvPicPr>
            <a:picLocks noChangeAspect="1"/>
          </p:cNvPicPr>
          <p:nvPr/>
        </p:nvPicPr>
        <p:blipFill>
          <a:blip r:embed="rId3"/>
          <a:stretch>
            <a:fillRect/>
          </a:stretch>
        </p:blipFill>
        <p:spPr>
          <a:xfrm>
            <a:off x="3522160" y="4380999"/>
            <a:ext cx="5147679" cy="2288725"/>
          </a:xfrm>
          <a:prstGeom prst="rect">
            <a:avLst/>
          </a:prstGeom>
        </p:spPr>
      </p:pic>
    </p:spTree>
    <p:extLst>
      <p:ext uri="{BB962C8B-B14F-4D97-AF65-F5344CB8AC3E}">
        <p14:creationId xmlns:p14="http://schemas.microsoft.com/office/powerpoint/2010/main" val="48625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a:xfrm>
            <a:off x="581192" y="702156"/>
            <a:ext cx="11029616" cy="623305"/>
          </a:xfrm>
        </p:spPr>
        <p:txBody>
          <a:bodyPr/>
          <a:lstStyle/>
          <a:p>
            <a:r>
              <a:rPr lang="en-US" dirty="0"/>
              <a:t>Understanding Of How Decision Trees Are Built Part 1</a:t>
            </a:r>
          </a:p>
        </p:txBody>
      </p:sp>
      <p:sp>
        <p:nvSpPr>
          <p:cNvPr id="3" name="Content Placeholder 2">
            <a:extLst>
              <a:ext uri="{FF2B5EF4-FFF2-40B4-BE49-F238E27FC236}">
                <a16:creationId xmlns:a16="http://schemas.microsoft.com/office/drawing/2014/main" id="{297AF37C-794F-4322-8494-FDD523187374}"/>
              </a:ext>
            </a:extLst>
          </p:cNvPr>
          <p:cNvSpPr>
            <a:spLocks noGrp="1"/>
          </p:cNvSpPr>
          <p:nvPr>
            <p:ph idx="1"/>
          </p:nvPr>
        </p:nvSpPr>
        <p:spPr>
          <a:xfrm>
            <a:off x="581192" y="2835815"/>
            <a:ext cx="11029615" cy="3634486"/>
          </a:xfrm>
        </p:spPr>
        <p:txBody>
          <a:bodyPr>
            <a:normAutofit fontScale="92500" lnSpcReduction="10000"/>
          </a:bodyPr>
          <a:lstStyle/>
          <a:p>
            <a:pPr algn="l"/>
            <a:r>
              <a:rPr lang="en-US" b="0" i="0" dirty="0">
                <a:solidFill>
                  <a:srgbClr val="000000"/>
                </a:solidFill>
                <a:effectLst/>
                <a:latin typeface="Lato Extended"/>
              </a:rPr>
              <a:t>Decision trees can help solve more complex problems by creating an ensemble, or combination, of trees and by adding probabilities and values to outcomes of decisions. For example, a decision tree can be used to decide whether </a:t>
            </a:r>
            <a:r>
              <a:rPr lang="en-US" b="0" i="0" u="sng" dirty="0">
                <a:solidFill>
                  <a:srgbClr val="000000"/>
                </a:solidFill>
                <a:effectLst/>
                <a:latin typeface="Lato Extended"/>
                <a:hlinkClick r:id="rId2"/>
              </a:rPr>
              <a:t>a company should build a large or a small processing plant to manufacture a new product whose marketability is unknown (Links to an external site.)</a:t>
            </a:r>
            <a:r>
              <a:rPr lang="en-US" b="0" i="0" dirty="0">
                <a:solidFill>
                  <a:srgbClr val="000000"/>
                </a:solidFill>
                <a:effectLst/>
                <a:latin typeface="Lato Extended"/>
              </a:rPr>
              <a:t>.</a:t>
            </a:r>
          </a:p>
          <a:p>
            <a:pPr algn="l"/>
            <a:r>
              <a:rPr lang="en-US" b="0" i="0" dirty="0">
                <a:solidFill>
                  <a:srgbClr val="000000"/>
                </a:solidFill>
                <a:effectLst/>
                <a:latin typeface="Lato Extended"/>
              </a:rPr>
              <a:t>It is important to understand how decision trees are composed. Questions to answer when building a decision tree include what questions, or decisions, should form the nodes, in what order should those decisions be posed, and how reliable is the data we are basing our decision on? Let’s look at two methodologies to assist us, entropy and the Gini Index.</a:t>
            </a:r>
          </a:p>
          <a:p>
            <a:pPr algn="l"/>
            <a:r>
              <a:rPr lang="en-US" b="0" i="0" dirty="0">
                <a:solidFill>
                  <a:srgbClr val="000000"/>
                </a:solidFill>
                <a:effectLst/>
                <a:latin typeface="Lato Extended"/>
              </a:rPr>
              <a:t>Entropy, which is a measure of disorder and uncertainty, helps describe the sample. Since our goal is to make a decision, we want to minimize uncertainty, hence the lower the entropy, the better. Entropy applies to how nonuniform the data set is. If all the data in the set is the same, we would have a uniform set and low entropy. The more the dataset is varied, the higher the entropy. Higher entropy would imply higher impurity as the data is not uniform, or “pure.”</a:t>
            </a:r>
          </a:p>
          <a:p>
            <a:pPr lvl="1"/>
            <a:endParaRPr lang="en-US" dirty="0"/>
          </a:p>
          <a:p>
            <a:pPr lvl="1"/>
            <a:endParaRPr lang="en-US" dirty="0"/>
          </a:p>
          <a:p>
            <a:pPr marL="324000" lvl="1" indent="0">
              <a:buNone/>
            </a:pPr>
            <a:endParaRPr lang="en-US" dirty="0"/>
          </a:p>
          <a:p>
            <a:endParaRPr lang="en-US" dirty="0"/>
          </a:p>
          <a:p>
            <a:pPr lvl="1"/>
            <a:endParaRPr lang="en-US" dirty="0"/>
          </a:p>
          <a:p>
            <a:pPr lvl="1"/>
            <a:endParaRPr lang="en-US" dirty="0"/>
          </a:p>
          <a:p>
            <a:pPr lvl="1"/>
            <a:endParaRPr lang="en-US" dirty="0"/>
          </a:p>
        </p:txBody>
      </p:sp>
      <p:pic>
        <p:nvPicPr>
          <p:cNvPr id="7" name="Picture 6">
            <a:extLst>
              <a:ext uri="{FF2B5EF4-FFF2-40B4-BE49-F238E27FC236}">
                <a16:creationId xmlns:a16="http://schemas.microsoft.com/office/drawing/2014/main" id="{57F42CBC-7353-46ED-96B5-5986150315FB}"/>
              </a:ext>
            </a:extLst>
          </p:cNvPr>
          <p:cNvPicPr>
            <a:picLocks noChangeAspect="1"/>
          </p:cNvPicPr>
          <p:nvPr/>
        </p:nvPicPr>
        <p:blipFill>
          <a:blip r:embed="rId3"/>
          <a:stretch>
            <a:fillRect/>
          </a:stretch>
        </p:blipFill>
        <p:spPr>
          <a:xfrm>
            <a:off x="2239346" y="5209341"/>
            <a:ext cx="6825056" cy="1260960"/>
          </a:xfrm>
          <a:prstGeom prst="rect">
            <a:avLst/>
          </a:prstGeom>
        </p:spPr>
      </p:pic>
    </p:spTree>
    <p:extLst>
      <p:ext uri="{BB962C8B-B14F-4D97-AF65-F5344CB8AC3E}">
        <p14:creationId xmlns:p14="http://schemas.microsoft.com/office/powerpoint/2010/main" val="6016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p:txBody>
          <a:bodyPr/>
          <a:lstStyle/>
          <a:p>
            <a:r>
              <a:rPr lang="en-US" dirty="0"/>
              <a:t>Calculating Decision Trees</a:t>
            </a:r>
          </a:p>
        </p:txBody>
      </p:sp>
      <p:pic>
        <p:nvPicPr>
          <p:cNvPr id="5" name="Picture 4">
            <a:extLst>
              <a:ext uri="{FF2B5EF4-FFF2-40B4-BE49-F238E27FC236}">
                <a16:creationId xmlns:a16="http://schemas.microsoft.com/office/drawing/2014/main" id="{FDC84EAF-ABDF-4AB3-AAA2-6A58B3853729}"/>
              </a:ext>
            </a:extLst>
          </p:cNvPr>
          <p:cNvPicPr>
            <a:picLocks noChangeAspect="1"/>
          </p:cNvPicPr>
          <p:nvPr/>
        </p:nvPicPr>
        <p:blipFill>
          <a:blip r:embed="rId2"/>
          <a:stretch>
            <a:fillRect/>
          </a:stretch>
        </p:blipFill>
        <p:spPr>
          <a:xfrm>
            <a:off x="1950098" y="2157868"/>
            <a:ext cx="7473820" cy="4413324"/>
          </a:xfrm>
          <a:prstGeom prst="rect">
            <a:avLst/>
          </a:prstGeom>
        </p:spPr>
      </p:pic>
    </p:spTree>
    <p:extLst>
      <p:ext uri="{BB962C8B-B14F-4D97-AF65-F5344CB8AC3E}">
        <p14:creationId xmlns:p14="http://schemas.microsoft.com/office/powerpoint/2010/main" val="46101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150E02-932C-46EA-A9E1-EB9CF0BBAE0D}"/>
              </a:ext>
            </a:extLst>
          </p:cNvPr>
          <p:cNvSpPr>
            <a:spLocks noGrp="1"/>
          </p:cNvSpPr>
          <p:nvPr>
            <p:ph type="title"/>
          </p:nvPr>
        </p:nvSpPr>
        <p:spPr>
          <a:xfrm>
            <a:off x="672280" y="944752"/>
            <a:ext cx="3259016" cy="1462692"/>
          </a:xfrm>
        </p:spPr>
        <p:txBody>
          <a:bodyPr>
            <a:normAutofit/>
          </a:bodyPr>
          <a:lstStyle/>
          <a:p>
            <a:r>
              <a:rPr lang="en-US" sz="2300" dirty="0">
                <a:solidFill>
                  <a:srgbClr val="FFFFFF"/>
                </a:solidFill>
              </a:rPr>
              <a:t>CART</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F1D870-68C4-4836-A327-96B8EC2CFDFA}"/>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Used For Regression &amp; Logistic Problems</a:t>
            </a:r>
          </a:p>
          <a:p>
            <a:r>
              <a:rPr lang="en-US" dirty="0">
                <a:solidFill>
                  <a:srgbClr val="FFFFFF"/>
                </a:solidFill>
              </a:rPr>
              <a:t>Binomial Tree Splits</a:t>
            </a:r>
          </a:p>
          <a:p>
            <a:r>
              <a:rPr lang="en-US" dirty="0">
                <a:solidFill>
                  <a:srgbClr val="FFFFFF"/>
                </a:solidFill>
              </a:rPr>
              <a:t>Uses Gini Index As Max Function</a:t>
            </a:r>
          </a:p>
          <a:p>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endParaRPr lang="en-US" dirty="0">
              <a:solidFill>
                <a:srgbClr val="FFFFFF"/>
              </a:solidFill>
            </a:endParaRPr>
          </a:p>
        </p:txBody>
      </p:sp>
      <p:pic>
        <p:nvPicPr>
          <p:cNvPr id="4" name="Picture 3">
            <a:extLst>
              <a:ext uri="{FF2B5EF4-FFF2-40B4-BE49-F238E27FC236}">
                <a16:creationId xmlns:a16="http://schemas.microsoft.com/office/drawing/2014/main" id="{ABA9F826-084D-4491-A0DB-A2D2D3C56D77}"/>
              </a:ext>
            </a:extLst>
          </p:cNvPr>
          <p:cNvPicPr>
            <a:picLocks noChangeAspect="1"/>
          </p:cNvPicPr>
          <p:nvPr/>
        </p:nvPicPr>
        <p:blipFill>
          <a:blip r:embed="rId2"/>
          <a:stretch>
            <a:fillRect/>
          </a:stretch>
        </p:blipFill>
        <p:spPr>
          <a:xfrm>
            <a:off x="5425600" y="2005220"/>
            <a:ext cx="6214985" cy="3083615"/>
          </a:xfrm>
          <a:prstGeom prst="rect">
            <a:avLst/>
          </a:prstGeom>
        </p:spPr>
      </p:pic>
    </p:spTree>
    <p:extLst>
      <p:ext uri="{BB962C8B-B14F-4D97-AF65-F5344CB8AC3E}">
        <p14:creationId xmlns:p14="http://schemas.microsoft.com/office/powerpoint/2010/main" val="2148121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2F24"/>
      </a:dk2>
      <a:lt2>
        <a:srgbClr val="E4E2E8"/>
      </a:lt2>
      <a:accent1>
        <a:srgbClr val="97A67E"/>
      </a:accent1>
      <a:accent2>
        <a:srgbClr val="A5A471"/>
      </a:accent2>
      <a:accent3>
        <a:srgbClr val="B89D7B"/>
      </a:accent3>
      <a:accent4>
        <a:srgbClr val="BA877F"/>
      </a:accent4>
      <a:accent5>
        <a:srgbClr val="C492A0"/>
      </a:accent5>
      <a:accent6>
        <a:srgbClr val="BA7FA8"/>
      </a:accent6>
      <a:hlink>
        <a:srgbClr val="8970B2"/>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1098</TotalTime>
  <Words>1154</Words>
  <Application>Microsoft Office PowerPoint</Application>
  <PresentationFormat>Widescreen</PresentationFormat>
  <Paragraphs>150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Avenir Next LT Pro</vt:lpstr>
      <vt:lpstr>Lato Extended</vt:lpstr>
      <vt:lpstr>Wingdings 2</vt:lpstr>
      <vt:lpstr>DividendVTI</vt:lpstr>
      <vt:lpstr>Decision  Trees</vt:lpstr>
      <vt:lpstr>Today’s Agenda</vt:lpstr>
      <vt:lpstr>GLM HW</vt:lpstr>
      <vt:lpstr>Review Of week 3</vt:lpstr>
      <vt:lpstr>Decision Trees</vt:lpstr>
      <vt:lpstr>Decision Trees</vt:lpstr>
      <vt:lpstr>Understanding Of How Decision Trees Are Built Part 1</vt:lpstr>
      <vt:lpstr>Calculating Decision Trees</vt:lpstr>
      <vt:lpstr>CART</vt:lpstr>
      <vt:lpstr>C 4.5</vt:lpstr>
      <vt:lpstr>TREE PRUNING</vt:lpstr>
      <vt:lpstr>Random Forest</vt:lpstr>
      <vt:lpstr>Random Forest</vt:lpstr>
      <vt:lpstr>Advantages of Random Forest</vt:lpstr>
      <vt:lpstr>Gradient Boosting</vt:lpstr>
      <vt:lpstr>Gradient boosting</vt:lpstr>
      <vt:lpstr>Gradient boosting: How Does It work</vt:lpstr>
      <vt:lpstr>Benchmarks</vt:lpstr>
      <vt:lpstr>Benchmarking -&gt; Comparing Models</vt:lpstr>
      <vt:lpstr>In Class Example: Decision Tree Vs Logistic Regression</vt:lpstr>
      <vt:lpstr>Loading data</vt:lpstr>
      <vt:lpstr>Data Dictionary</vt:lpstr>
      <vt:lpstr>Build Initial Model</vt:lpstr>
      <vt:lpstr>Now Decision Tree (Use CarT)</vt:lpstr>
      <vt:lpstr>In Class Example: Random Forest  Vs Decision Trees</vt:lpstr>
      <vt:lpstr>Random Forest Code</vt:lpstr>
      <vt:lpstr>In Class Example: Gradient Boosting</vt:lpstr>
      <vt:lpstr>Gradient Boosting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Predictive Analytics</dc:title>
  <dc:creator>Justin Grosz</dc:creator>
  <cp:lastModifiedBy>Justin Grosz</cp:lastModifiedBy>
  <cp:revision>52</cp:revision>
  <dcterms:created xsi:type="dcterms:W3CDTF">2020-09-10T23:52:22Z</dcterms:created>
  <dcterms:modified xsi:type="dcterms:W3CDTF">2021-03-23T20:29:23Z</dcterms:modified>
</cp:coreProperties>
</file>