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81" r:id="rId4"/>
    <p:sldId id="290" r:id="rId5"/>
    <p:sldId id="289" r:id="rId6"/>
    <p:sldId id="266" r:id="rId7"/>
    <p:sldId id="291" r:id="rId8"/>
    <p:sldId id="269" r:id="rId9"/>
    <p:sldId id="293" r:id="rId10"/>
    <p:sldId id="270" r:id="rId11"/>
    <p:sldId id="296" r:id="rId12"/>
    <p:sldId id="308" r:id="rId13"/>
    <p:sldId id="297" r:id="rId14"/>
    <p:sldId id="298" r:id="rId15"/>
    <p:sldId id="299" r:id="rId16"/>
    <p:sldId id="309" r:id="rId17"/>
    <p:sldId id="310" r:id="rId18"/>
    <p:sldId id="311" r:id="rId19"/>
    <p:sldId id="312" r:id="rId20"/>
    <p:sldId id="313" r:id="rId21"/>
    <p:sldId id="295" r:id="rId22"/>
    <p:sldId id="273" r:id="rId23"/>
    <p:sldId id="274" r:id="rId24"/>
    <p:sldId id="275" r:id="rId25"/>
    <p:sldId id="276" r:id="rId26"/>
    <p:sldId id="30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2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23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6A581-5729-4D07-A2D5-D7A434E2E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6" b="5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320D-8B9A-483E-A698-EB2D3EB38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6923-9B95-4DAC-BDAD-99826FE5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Justin Grosz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Reading </a:t>
            </a:r>
            <a:r>
              <a:rPr lang="en-US" sz="3600">
                <a:solidFill>
                  <a:srgbClr val="FFFFFF"/>
                </a:solidFill>
              </a:rPr>
              <a:t>GLM Results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9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Example To Keep In Mind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259016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Time Watched Per Individual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Genre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Release Year</a:t>
            </a:r>
            <a:endParaRPr lang="en-US" sz="1800" b="0" i="0" dirty="0">
              <a:solidFill>
                <a:schemeClr val="tx1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he time of day you watch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he devices you are watching Netflix 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Completion</a:t>
            </a:r>
          </a:p>
          <a:p>
            <a:pPr marL="324000" lvl="1" indent="0" fontAlgn="base">
              <a:buNone/>
            </a:pPr>
            <a:endParaRPr lang="en-US" sz="1800" dirty="0">
              <a:solidFill>
                <a:srgbClr val="FFFFFF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7644A-2F02-49C5-ABF5-BA49338055FE}"/>
              </a:ext>
            </a:extLst>
          </p:cNvPr>
          <p:cNvSpPr txBox="1"/>
          <p:nvPr/>
        </p:nvSpPr>
        <p:spPr>
          <a:xfrm>
            <a:off x="4520953" y="22748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1F1F"/>
              </a:solidFill>
              <a:effectLst/>
              <a:latin typeface="inherit"/>
            </a:endParaRPr>
          </a:p>
        </p:txBody>
      </p:sp>
      <p:pic>
        <p:nvPicPr>
          <p:cNvPr id="1026" name="Picture 2" descr="Download Netflix Logo in SVG Vector or PNG File Format - Logo.wine">
            <a:extLst>
              <a:ext uri="{FF2B5EF4-FFF2-40B4-BE49-F238E27FC236}">
                <a16:creationId xmlns:a16="http://schemas.microsoft.com/office/drawing/2014/main" id="{6E4FBE08-C7D9-4003-9BE3-7D3659E5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74" y="240744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64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Key Points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Any Regression Model, The Two Most Important Statistics Are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 Value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Coefficients</a:t>
            </a:r>
          </a:p>
          <a:p>
            <a:r>
              <a:rPr lang="en-US" dirty="0">
                <a:solidFill>
                  <a:srgbClr val="FFFFFF"/>
                </a:solidFill>
              </a:rPr>
              <a:t>This will help us indicate which levers we can use for the business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B2828-A09D-4864-8DA3-B2364801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63" y="900319"/>
            <a:ext cx="5448300" cy="51911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E1DA56-9F6E-4FD1-96D7-FC9A5180F0E3}"/>
              </a:ext>
            </a:extLst>
          </p:cNvPr>
          <p:cNvSpPr/>
          <p:nvPr/>
        </p:nvSpPr>
        <p:spPr>
          <a:xfrm>
            <a:off x="5792702" y="2768367"/>
            <a:ext cx="1057011" cy="2390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4A2DEA-A4E5-4043-AE54-685BACA242C8}"/>
              </a:ext>
            </a:extLst>
          </p:cNvPr>
          <p:cNvSpPr/>
          <p:nvPr/>
        </p:nvSpPr>
        <p:spPr>
          <a:xfrm>
            <a:off x="8042147" y="2751589"/>
            <a:ext cx="1127020" cy="23992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974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866293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860047"/>
            <a:ext cx="3123783" cy="413237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Simply Tells Us Which Variables Are Significant &amp; Which Ones Are Not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Starting Point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Helps Us Narrow Down Our Base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Could Netflix Influence Time Watched If They Knew…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Series # was important and…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Type of device were important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BFF4E-76FC-4220-9B78-596933F5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63" y="900319"/>
            <a:ext cx="5448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Coefficients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For Understanding Variable Impact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Positive/Negative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Which Variables Have More Impact Than Others</a:t>
            </a:r>
          </a:p>
          <a:p>
            <a:r>
              <a:rPr lang="en-US" dirty="0">
                <a:solidFill>
                  <a:srgbClr val="FFFFFF"/>
                </a:solidFill>
              </a:rPr>
              <a:t>If Netflix finds out that Series # and Device Type Mobile has a negative coefficient (in relation to time watched), what could they do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BFF4E-76FC-4220-9B78-596933F5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63" y="900319"/>
            <a:ext cx="5448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Other Key Points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R^2</a:t>
            </a:r>
          </a:p>
          <a:p>
            <a:r>
              <a:rPr lang="en-US" dirty="0">
                <a:solidFill>
                  <a:srgbClr val="FFFFFF"/>
                </a:solidFill>
              </a:rPr>
              <a:t>All Models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MSE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AIC</a:t>
            </a:r>
          </a:p>
          <a:p>
            <a:pPr marL="3240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BFF4E-76FC-4220-9B78-596933F5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7" y="984807"/>
            <a:ext cx="5553908" cy="529174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761C68E-D53A-44F1-BEAA-C316198F60B8}"/>
              </a:ext>
            </a:extLst>
          </p:cNvPr>
          <p:cNvSpPr/>
          <p:nvPr/>
        </p:nvSpPr>
        <p:spPr>
          <a:xfrm>
            <a:off x="8042147" y="2122449"/>
            <a:ext cx="1882044" cy="348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11CFA0-23F6-49EB-ABD6-5CDE88161CDD}"/>
              </a:ext>
            </a:extLst>
          </p:cNvPr>
          <p:cNvSpPr/>
          <p:nvPr/>
        </p:nvSpPr>
        <p:spPr>
          <a:xfrm>
            <a:off x="8042147" y="1501812"/>
            <a:ext cx="1882044" cy="348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Optimizing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Common mistakes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Selecting Your Own Variables</a:t>
            </a:r>
          </a:p>
          <a:p>
            <a:r>
              <a:rPr lang="en-US" dirty="0">
                <a:solidFill>
                  <a:srgbClr val="FFFFFF"/>
                </a:solidFill>
              </a:rPr>
              <a:t>Not Converting Categorical Variables Ahead Of Time</a:t>
            </a:r>
          </a:p>
          <a:p>
            <a:r>
              <a:rPr lang="en-US" dirty="0">
                <a:solidFill>
                  <a:srgbClr val="FFFFFF"/>
                </a:solidFill>
              </a:rPr>
              <a:t>Focusing On Too Many Variables</a:t>
            </a:r>
          </a:p>
          <a:p>
            <a:pPr marL="3240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9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Selection 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Forward</a:t>
            </a:r>
          </a:p>
          <a:p>
            <a:r>
              <a:rPr lang="en-US" dirty="0">
                <a:solidFill>
                  <a:srgbClr val="FFFFFF"/>
                </a:solidFill>
              </a:rPr>
              <a:t>Backward</a:t>
            </a:r>
          </a:p>
          <a:p>
            <a:pPr marL="3240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F1E54-0FDA-4186-9108-BAD2F045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31" y="1729600"/>
            <a:ext cx="5314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Selection Model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Mathematically eliminate unnecessary variables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Using a statistic such as AIC or MSE</a:t>
            </a:r>
          </a:p>
          <a:p>
            <a:r>
              <a:rPr lang="en-US" dirty="0">
                <a:solidFill>
                  <a:srgbClr val="FFFFFF"/>
                </a:solidFill>
              </a:rPr>
              <a:t>Find optimal amount by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Going forward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Going backward</a:t>
            </a:r>
          </a:p>
          <a:p>
            <a:pPr marL="3240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 descr="Understand Forward and Backward Stepwise Regression – Quantifying Health">
            <a:extLst>
              <a:ext uri="{FF2B5EF4-FFF2-40B4-BE49-F238E27FC236}">
                <a16:creationId xmlns:a16="http://schemas.microsoft.com/office/drawing/2014/main" id="{BA30517A-8327-4C68-8160-C252A34C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6" y="1323367"/>
            <a:ext cx="4333300" cy="457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20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9534-7111-437F-9B2D-6F78D7C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1F5C-8DA6-4477-9533-5F3B2C02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Last Week’s Homework</a:t>
            </a:r>
          </a:p>
          <a:p>
            <a:r>
              <a:rPr lang="en-US" dirty="0"/>
              <a:t>GLM (General Linear Model Vs. Generalized Linear Models)</a:t>
            </a:r>
          </a:p>
          <a:p>
            <a:r>
              <a:rPr lang="en-US" dirty="0"/>
              <a:t>Key Outputs From GLM</a:t>
            </a:r>
          </a:p>
          <a:p>
            <a:r>
              <a:rPr lang="en-US" dirty="0"/>
              <a:t>In Class Work</a:t>
            </a:r>
          </a:p>
        </p:txBody>
      </p:sp>
    </p:spTree>
    <p:extLst>
      <p:ext uri="{BB962C8B-B14F-4D97-AF65-F5344CB8AC3E}">
        <p14:creationId xmlns:p14="http://schemas.microsoft.com/office/powerpoint/2010/main" val="406141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Netflix model had these five variables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Value next to them is p-value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Here is how the model would select</a:t>
            </a:r>
          </a:p>
          <a:p>
            <a:pPr marL="3240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3200-F60F-40A4-93F2-844E6AD8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80" y="3083008"/>
            <a:ext cx="7434603" cy="242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C0CEC-D47B-4107-9DBE-42E89B27D06E}"/>
              </a:ext>
            </a:extLst>
          </p:cNvPr>
          <p:cNvSpPr txBox="1"/>
          <p:nvPr/>
        </p:nvSpPr>
        <p:spPr>
          <a:xfrm>
            <a:off x="9679021" y="3910519"/>
            <a:ext cx="2066445" cy="13326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 Class Example: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Linear regression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236-B1EC-447A-B8F9-CCFFA2BF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3293-6C69-45C5-AE64-5353F945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/>
              <a:t>linear_model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r>
              <a:rPr lang="en-US" dirty="0"/>
              <a:t>, r2_score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bst</a:t>
            </a:r>
            <a:r>
              <a:rPr lang="en-US" dirty="0"/>
              <a:t>=</a:t>
            </a:r>
            <a:r>
              <a:rPr lang="en-US" dirty="0" err="1"/>
              <a:t>datasets.load_boston</a:t>
            </a:r>
            <a:r>
              <a:rPr lang="en-US" dirty="0"/>
              <a:t>() #Looking at house prices in Boston </a:t>
            </a:r>
          </a:p>
        </p:txBody>
      </p:sp>
    </p:spTree>
    <p:extLst>
      <p:ext uri="{BB962C8B-B14F-4D97-AF65-F5344CB8AC3E}">
        <p14:creationId xmlns:p14="http://schemas.microsoft.com/office/powerpoint/2010/main" val="100133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7FE0-496E-4943-9759-B3498624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5974-E3C8-401A-89CB-37DEBFD0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CRIM per capita crime rate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ZN proportion of residential land zoned for lots over 25,000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sq.ft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INDUS proportion of non-retail business acres per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CHAS Charles River dummy variable (= 1 if tract bounds river; 0 otherwise)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NOX nitric oxides concentration (parts per 10 million)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RM average number of rooms per dwelling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AGE proportion of owner-occupied units built prior to 1940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DIS weighted distances to five Boston employment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centres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RAD index of accessibility to radial highways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TAX full-value property-tax rate per $10,000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PTRATIO pupil-teacher ratio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 1000(Bk - 0.63)^2 where Bk is the proportion of blacks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LSTAT % lower status of the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MEDV Median value of owner-occupied homes in $10000’s</a:t>
            </a:r>
          </a:p>
        </p:txBody>
      </p:sp>
    </p:spTree>
    <p:extLst>
      <p:ext uri="{BB962C8B-B14F-4D97-AF65-F5344CB8AC3E}">
        <p14:creationId xmlns:p14="http://schemas.microsoft.com/office/powerpoint/2010/main" val="290007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9025-53B8-4FDD-A265-FF8BB4FD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1418"/>
          </a:xfrm>
        </p:spPr>
        <p:txBody>
          <a:bodyPr/>
          <a:lstStyle/>
          <a:p>
            <a:r>
              <a:rPr lang="en-US" dirty="0"/>
              <a:t>Convert To </a:t>
            </a:r>
            <a:r>
              <a:rPr lang="en-US" dirty="0" err="1"/>
              <a:t>dataframe</a:t>
            </a:r>
            <a:r>
              <a:rPr lang="en-US" dirty="0"/>
              <a:t> &amp; Split Training/Test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0D0-76CC-426F-A947-20D3E8B1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df = </a:t>
            </a:r>
            <a:r>
              <a:rPr lang="en-US" sz="900" dirty="0" err="1"/>
              <a:t>pd.DataFrame</a:t>
            </a:r>
            <a:r>
              <a:rPr lang="en-US" sz="900" dirty="0"/>
              <a:t>(</a:t>
            </a:r>
            <a:r>
              <a:rPr lang="en-US" sz="900" dirty="0" err="1"/>
              <a:t>np.c</a:t>
            </a:r>
            <a:r>
              <a:rPr lang="en-US" sz="900" dirty="0"/>
              <a:t>_[</a:t>
            </a:r>
            <a:r>
              <a:rPr lang="en-US" sz="900" dirty="0" err="1"/>
              <a:t>bst</a:t>
            </a:r>
            <a:r>
              <a:rPr lang="en-US" sz="900" dirty="0"/>
              <a:t>['data'], </a:t>
            </a:r>
            <a:r>
              <a:rPr lang="en-US" sz="900" dirty="0" err="1"/>
              <a:t>bst</a:t>
            </a:r>
            <a:r>
              <a:rPr lang="en-US" sz="900" dirty="0"/>
              <a:t>['target']],</a:t>
            </a:r>
          </a:p>
          <a:p>
            <a:pPr marL="0" indent="0">
              <a:buNone/>
            </a:pPr>
            <a:r>
              <a:rPr lang="en-US" sz="900" dirty="0"/>
              <a:t>                  columns= </a:t>
            </a:r>
            <a:r>
              <a:rPr lang="en-US" sz="900" dirty="0" err="1"/>
              <a:t>np.append</a:t>
            </a:r>
            <a:r>
              <a:rPr lang="en-US" sz="900" dirty="0"/>
              <a:t>(</a:t>
            </a:r>
            <a:r>
              <a:rPr lang="en-US" sz="900" dirty="0" err="1"/>
              <a:t>bst</a:t>
            </a:r>
            <a:r>
              <a:rPr lang="en-US" sz="900" dirty="0"/>
              <a:t>['</a:t>
            </a:r>
            <a:r>
              <a:rPr lang="en-US" sz="900" dirty="0" err="1"/>
              <a:t>feature_names</a:t>
            </a:r>
            <a:r>
              <a:rPr lang="en-US" sz="900" dirty="0"/>
              <a:t>'], ['target’])</a:t>
            </a:r>
          </a:p>
          <a:p>
            <a:pPr marL="0" indent="0">
              <a:buNone/>
            </a:pPr>
            <a:r>
              <a:rPr lang="en-US" sz="900" dirty="0" err="1"/>
              <a:t>df.head</a:t>
            </a:r>
            <a:r>
              <a:rPr lang="en-US" sz="900" dirty="0"/>
              <a:t>()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#Split independent from dependent variables (</a:t>
            </a:r>
            <a:r>
              <a:rPr lang="en-US" sz="900" dirty="0" err="1"/>
              <a:t>x,y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y=df[['target']]</a:t>
            </a:r>
          </a:p>
          <a:p>
            <a:pPr marL="0" indent="0">
              <a:buNone/>
            </a:pPr>
            <a:r>
              <a:rPr lang="en-US" sz="900" dirty="0"/>
              <a:t>x=</a:t>
            </a:r>
            <a:r>
              <a:rPr lang="en-US" sz="900" dirty="0" err="1"/>
              <a:t>df.iloc</a:t>
            </a:r>
            <a:r>
              <a:rPr lang="en-US" sz="900" dirty="0"/>
              <a:t>[:, list(range(13))]</a:t>
            </a:r>
          </a:p>
          <a:p>
            <a:pPr marL="0" indent="0">
              <a:buNone/>
            </a:pPr>
            <a:r>
              <a:rPr lang="en-US" sz="900" dirty="0" err="1"/>
              <a:t>x_train,x_test,y_train,y_test</a:t>
            </a:r>
            <a:r>
              <a:rPr lang="en-US" sz="900" dirty="0"/>
              <a:t>=</a:t>
            </a:r>
            <a:r>
              <a:rPr lang="en-US" sz="900" dirty="0" err="1"/>
              <a:t>train_test_split</a:t>
            </a:r>
            <a:r>
              <a:rPr lang="en-US" sz="900" dirty="0"/>
              <a:t>(</a:t>
            </a:r>
            <a:r>
              <a:rPr lang="en-US" sz="900" dirty="0" err="1"/>
              <a:t>x,y,test_size</a:t>
            </a:r>
            <a:r>
              <a:rPr lang="en-US" sz="900" dirty="0"/>
              <a:t>=0.2)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68398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97EA-E2C6-4703-8D02-1B7E80BA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StatsModels.api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ECEB-3D6B-4DC8-B5C3-A832940D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To SK Learn But Produces Clean Results</a:t>
            </a:r>
          </a:p>
          <a:p>
            <a:r>
              <a:rPr lang="en-US" dirty="0"/>
              <a:t>Tables Of All Important Stats (See Slides 13-16)</a:t>
            </a:r>
          </a:p>
          <a:p>
            <a:pPr marL="0" indent="0">
              <a:buNone/>
            </a:pPr>
            <a:r>
              <a:rPr lang="fr-FR" dirty="0"/>
              <a:t>X2 = </a:t>
            </a:r>
            <a:r>
              <a:rPr lang="fr-FR" dirty="0" err="1"/>
              <a:t>sm.add_constant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) #this </a:t>
            </a:r>
            <a:r>
              <a:rPr lang="fr-FR" dirty="0" err="1"/>
              <a:t>ensures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adds</a:t>
            </a:r>
            <a:r>
              <a:rPr lang="fr-FR" dirty="0"/>
              <a:t> a constant line to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  <a:p>
            <a:pPr marL="0" indent="0">
              <a:buNone/>
            </a:pPr>
            <a:r>
              <a:rPr lang="fr-FR" dirty="0"/>
              <a:t>est = </a:t>
            </a:r>
            <a:r>
              <a:rPr lang="fr-FR" dirty="0" err="1"/>
              <a:t>sm.OLS</a:t>
            </a:r>
            <a:r>
              <a:rPr lang="fr-FR" dirty="0"/>
              <a:t>(</a:t>
            </a:r>
            <a:r>
              <a:rPr lang="fr-FR" dirty="0" err="1"/>
              <a:t>y_train</a:t>
            </a:r>
            <a:r>
              <a:rPr lang="fr-FR" dirty="0"/>
              <a:t>, X2)</a:t>
            </a:r>
          </a:p>
          <a:p>
            <a:pPr marL="0" indent="0">
              <a:buNone/>
            </a:pPr>
            <a:r>
              <a:rPr lang="fr-FR" dirty="0"/>
              <a:t>est2 = </a:t>
            </a:r>
            <a:r>
              <a:rPr lang="fr-FR" dirty="0" err="1"/>
              <a:t>est.fit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(est2.summary())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7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97EA-E2C6-4703-8D02-1B7E80BA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E5B63-61FF-403D-98CC-E080F501F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167" y="2249284"/>
            <a:ext cx="433166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2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 Class Example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Nearest Neighbors HW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</a:t>
            </a:r>
            <a:r>
              <a:rPr lang="en-US" dirty="0" err="1"/>
              <a:t>hw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each week </a:t>
            </a:r>
            <a:r>
              <a:rPr lang="en-US" b="1" dirty="0"/>
              <a:t>isn’t</a:t>
            </a:r>
            <a:r>
              <a:rPr lang="en-US" dirty="0"/>
              <a:t> building a model, it is how we can use the model to solve the problem</a:t>
            </a:r>
          </a:p>
          <a:p>
            <a:r>
              <a:rPr lang="en-US" dirty="0"/>
              <a:t>Finding the optimal model isn’t your end point</a:t>
            </a:r>
          </a:p>
        </p:txBody>
      </p:sp>
    </p:spTree>
    <p:extLst>
      <p:ext uri="{BB962C8B-B14F-4D97-AF65-F5344CB8AC3E}">
        <p14:creationId xmlns:p14="http://schemas.microsoft.com/office/powerpoint/2010/main" val="77076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GLM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Model Vs </a:t>
            </a:r>
            <a:r>
              <a:rPr lang="en-US" dirty="0" err="1"/>
              <a:t>Generaliz</a:t>
            </a:r>
            <a:r>
              <a:rPr lang="en-US" b="1" dirty="0" err="1"/>
              <a:t>ED</a:t>
            </a:r>
            <a:r>
              <a:rPr lang="en-US" dirty="0"/>
              <a:t>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Linear Model</a:t>
            </a:r>
          </a:p>
          <a:p>
            <a:pPr lvl="1"/>
            <a:r>
              <a:rPr lang="en-US" dirty="0"/>
              <a:t>More Commonly Referred To As Linear Regression</a:t>
            </a:r>
          </a:p>
          <a:p>
            <a:pPr lvl="1"/>
            <a:r>
              <a:rPr lang="en-US" dirty="0"/>
              <a:t>One Independent &amp; One Dependent Variable</a:t>
            </a:r>
          </a:p>
          <a:p>
            <a:r>
              <a:rPr lang="en-US" dirty="0"/>
              <a:t>Typical Intro To Predictive Analytics  -&gt;</a:t>
            </a:r>
          </a:p>
          <a:p>
            <a:pPr lvl="1"/>
            <a:r>
              <a:rPr lang="en-US" dirty="0"/>
              <a:t>Example: Is There A Relationship Between Movies Shown &amp; Seats Sold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C66700-269E-4B05-A320-993111D3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653" y="3728989"/>
            <a:ext cx="11576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β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βx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ϵ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imes New Roman" panose="02020603050405020304" pitchFamily="18" charset="0"/>
              </a:rPr>
              <a:t>i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EF151-677F-4684-B9F1-A95D922F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65" y="4570829"/>
            <a:ext cx="2465140" cy="18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Generaliz</a:t>
            </a:r>
            <a:r>
              <a:rPr lang="en-US" b="1" dirty="0" err="1"/>
              <a:t>ED</a:t>
            </a:r>
            <a:r>
              <a:rPr lang="en-US" dirty="0"/>
              <a:t>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35815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Generalized Linear Models</a:t>
            </a:r>
          </a:p>
          <a:p>
            <a:pPr lvl="1"/>
            <a:r>
              <a:rPr lang="en-US" dirty="0"/>
              <a:t>Based Off Assumptions Of A General Linear Model</a:t>
            </a:r>
          </a:p>
          <a:p>
            <a:pPr lvl="2"/>
            <a:r>
              <a:rPr lang="en-US" dirty="0"/>
              <a:t>Dependent Variable Is Random But Has Normal Distribution</a:t>
            </a:r>
          </a:p>
          <a:p>
            <a:pPr lvl="2"/>
            <a:r>
              <a:rPr lang="en-US" dirty="0"/>
              <a:t>Explanatory Variables</a:t>
            </a:r>
          </a:p>
          <a:p>
            <a:pPr lvl="2"/>
            <a:r>
              <a:rPr lang="en-US" dirty="0"/>
              <a:t>Link Function -&gt; Ties Step 1 &amp; 2 Together</a:t>
            </a:r>
          </a:p>
          <a:p>
            <a:r>
              <a:rPr lang="en-US" dirty="0"/>
              <a:t>Examples of Generalized Linear Models</a:t>
            </a:r>
          </a:p>
          <a:p>
            <a:pPr lvl="1"/>
            <a:r>
              <a:rPr lang="en-US" dirty="0"/>
              <a:t>Multiple Regression Analysis</a:t>
            </a:r>
          </a:p>
          <a:p>
            <a:pPr lvl="1"/>
            <a:r>
              <a:rPr lang="en-US" dirty="0"/>
              <a:t>Logistic Regression (Cover Next Week)</a:t>
            </a:r>
          </a:p>
          <a:p>
            <a:pPr lvl="1"/>
            <a:r>
              <a:rPr lang="en-US" dirty="0"/>
              <a:t>ANOVA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Multiple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Similar To Linear Regression But Dealing W/ 2 or More Independent Variables</a:t>
            </a:r>
          </a:p>
          <a:p>
            <a:r>
              <a:rPr lang="en-US" dirty="0">
                <a:solidFill>
                  <a:srgbClr val="FFFFFF"/>
                </a:solidFill>
              </a:rPr>
              <a:t>Goal is to predict a </a:t>
            </a:r>
            <a:r>
              <a:rPr lang="en-US" i="1" dirty="0">
                <a:solidFill>
                  <a:srgbClr val="FFFFFF"/>
                </a:solidFill>
              </a:rPr>
              <a:t>value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Examples: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Moneyball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Stock Prices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Inventory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A3EAD-48C0-47CD-AC90-36A360A2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27" y="1614487"/>
            <a:ext cx="5105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0E02-932C-46EA-A9E1-EB9CF0BB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493431"/>
          </a:xfrm>
        </p:spPr>
        <p:txBody>
          <a:bodyPr>
            <a:normAutofit/>
          </a:bodyPr>
          <a:lstStyle/>
          <a:p>
            <a:r>
              <a:rPr lang="en-US" sz="2300" dirty="0" err="1">
                <a:solidFill>
                  <a:srgbClr val="FFFFFF"/>
                </a:solidFill>
              </a:rPr>
              <a:t>ANOVa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D870-68C4-4836-A327-96B8EC2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583814"/>
            <a:ext cx="3331549" cy="4541778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Finding Significant Changes Between Groups</a:t>
            </a:r>
          </a:p>
          <a:p>
            <a:r>
              <a:rPr lang="en-US" dirty="0">
                <a:solidFill>
                  <a:srgbClr val="FFFFFF"/>
                </a:solidFill>
              </a:rPr>
              <a:t>One Way Vs Two 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How Many Independent Variables Are You Using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1 variable -&gt;One 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Multi -&gt; Two Way</a:t>
            </a:r>
          </a:p>
          <a:p>
            <a:r>
              <a:rPr lang="en-US" dirty="0">
                <a:solidFill>
                  <a:srgbClr val="FFFFFF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Do Any Age Groups Purchase Products Than Others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Do millennials and baby boomers buy toothpaste the same way</a:t>
            </a:r>
          </a:p>
          <a:p>
            <a:r>
              <a:rPr lang="en-US" dirty="0">
                <a:solidFill>
                  <a:srgbClr val="FFFFFF"/>
                </a:solidFill>
              </a:rPr>
              <a:t>Used A Lot In Marketing/Healthcare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8BF9B-CB81-4D02-982E-5A526811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7" y="1804987"/>
            <a:ext cx="6629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4E2E8"/>
      </a:lt2>
      <a:accent1>
        <a:srgbClr val="97A67E"/>
      </a:accent1>
      <a:accent2>
        <a:srgbClr val="A5A471"/>
      </a:accent2>
      <a:accent3>
        <a:srgbClr val="B89D7B"/>
      </a:accent3>
      <a:accent4>
        <a:srgbClr val="BA877F"/>
      </a:accent4>
      <a:accent5>
        <a:srgbClr val="C492A0"/>
      </a:accent5>
      <a:accent6>
        <a:srgbClr val="BA7FA8"/>
      </a:accent6>
      <a:hlink>
        <a:srgbClr val="8970B2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860</Words>
  <Application>Microsoft Office PowerPoint</Application>
  <PresentationFormat>Widescreen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Aldhabi</vt:lpstr>
      <vt:lpstr>-apple-system</vt:lpstr>
      <vt:lpstr>Arial</vt:lpstr>
      <vt:lpstr>Avenir Next LT Pro</vt:lpstr>
      <vt:lpstr>inherit</vt:lpstr>
      <vt:lpstr>MathJax_Main</vt:lpstr>
      <vt:lpstr>MathJax_Math-italic</vt:lpstr>
      <vt:lpstr>Wingdings 2</vt:lpstr>
      <vt:lpstr>DividendVTI</vt:lpstr>
      <vt:lpstr>GLM</vt:lpstr>
      <vt:lpstr>Today’s Agenda</vt:lpstr>
      <vt:lpstr>Nearest Neighbors HW</vt:lpstr>
      <vt:lpstr>Nearest neighbors hw review</vt:lpstr>
      <vt:lpstr>GLM</vt:lpstr>
      <vt:lpstr>General Linear Model Vs GeneralizED Linear Models</vt:lpstr>
      <vt:lpstr>GeneralizED Linear Models</vt:lpstr>
      <vt:lpstr>Multiple Regression</vt:lpstr>
      <vt:lpstr>ANOVa</vt:lpstr>
      <vt:lpstr>Reading GLM Results</vt:lpstr>
      <vt:lpstr>Example To Keep In Mind</vt:lpstr>
      <vt:lpstr>Key Points</vt:lpstr>
      <vt:lpstr>P Value</vt:lpstr>
      <vt:lpstr>Coefficients</vt:lpstr>
      <vt:lpstr>Other Key Points</vt:lpstr>
      <vt:lpstr>Optimizing</vt:lpstr>
      <vt:lpstr>Common mistakes</vt:lpstr>
      <vt:lpstr>Selection Methods</vt:lpstr>
      <vt:lpstr>Selection Model Process</vt:lpstr>
      <vt:lpstr>Example</vt:lpstr>
      <vt:lpstr>In Class Example: Linear regression</vt:lpstr>
      <vt:lpstr>Loading data</vt:lpstr>
      <vt:lpstr>Data dictionary</vt:lpstr>
      <vt:lpstr>Convert To dataframe &amp; Split Training/Test</vt:lpstr>
      <vt:lpstr>Use StatsModels.api</vt:lpstr>
      <vt:lpstr>Results</vt:lpstr>
      <vt:lpstr>In Class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Predictive Analytics</dc:title>
  <dc:creator>Justin Grosz</dc:creator>
  <cp:lastModifiedBy>Justin Grosz</cp:lastModifiedBy>
  <cp:revision>34</cp:revision>
  <dcterms:created xsi:type="dcterms:W3CDTF">2020-09-10T23:52:22Z</dcterms:created>
  <dcterms:modified xsi:type="dcterms:W3CDTF">2021-07-20T21:31:21Z</dcterms:modified>
</cp:coreProperties>
</file>