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81" r:id="rId4"/>
    <p:sldId id="289" r:id="rId5"/>
    <p:sldId id="266" r:id="rId6"/>
    <p:sldId id="322" r:id="rId7"/>
    <p:sldId id="332" r:id="rId8"/>
    <p:sldId id="323" r:id="rId9"/>
    <p:sldId id="324" r:id="rId10"/>
    <p:sldId id="325" r:id="rId11"/>
    <p:sldId id="326" r:id="rId12"/>
    <p:sldId id="295" r:id="rId13"/>
    <p:sldId id="327" r:id="rId14"/>
    <p:sldId id="319" r:id="rId15"/>
    <p:sldId id="304" r:id="rId16"/>
    <p:sldId id="328" r:id="rId17"/>
    <p:sldId id="329" r:id="rId18"/>
    <p:sldId id="33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7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8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2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2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23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06A581-5729-4D07-A2D5-D7A434E2E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6" b="50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320D-8B9A-483E-A698-EB2D3EB38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Neural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D6923-9B95-4DAC-BDAD-99826FE5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1"/>
            <a:ext cx="5449479" cy="1663493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Justin Grosz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1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Curvature To Sigmoid….</a:t>
            </a:r>
          </a:p>
          <a:p>
            <a:pPr lvl="1"/>
            <a:r>
              <a:rPr lang="en-US" dirty="0"/>
              <a:t>Look At The Y-Axis</a:t>
            </a:r>
          </a:p>
          <a:p>
            <a:r>
              <a:rPr lang="en-US" dirty="0"/>
              <a:t>Better Than Sigmoid If Inputs Are Negative</a:t>
            </a:r>
          </a:p>
          <a:p>
            <a:pPr lvl="1"/>
            <a:r>
              <a:rPr lang="en-US" dirty="0"/>
              <a:t>Latitude &amp; Longitude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69167-A19A-4219-81BB-6E7E1A52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311" y="2200099"/>
            <a:ext cx="4746496" cy="318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Function</a:t>
            </a:r>
          </a:p>
          <a:p>
            <a:r>
              <a:rPr lang="en-US" dirty="0"/>
              <a:t>Weighing Pros &amp; Cons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Function Calculates Fastest &amp; One Reason For Popularity</a:t>
            </a:r>
          </a:p>
          <a:p>
            <a:pPr lvl="2"/>
            <a:r>
              <a:rPr lang="en-US" dirty="0"/>
              <a:t>No diminishing gradient </a:t>
            </a:r>
          </a:p>
          <a:p>
            <a:pPr lvl="1"/>
            <a:r>
              <a:rPr lang="en-US" dirty="0"/>
              <a:t>Con</a:t>
            </a:r>
          </a:p>
          <a:p>
            <a:pPr lvl="2"/>
            <a:r>
              <a:rPr lang="en-US" dirty="0"/>
              <a:t>Too Many Inputs Are Zero -&gt; Maps To 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671C2-D8D6-408C-B8BF-7019E289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94" y="2051049"/>
            <a:ext cx="4176713" cy="30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Tesla video discussion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Neural network code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E69-E1C9-4902-AB63-7DBCE288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B72B-18BC-4CBA-BB7E-E3B5A53D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statsmodels.api</a:t>
            </a:r>
            <a:r>
              <a:rPr lang="en-US" dirty="0"/>
              <a:t> as </a:t>
            </a:r>
            <a:r>
              <a:rPr lang="en-US" dirty="0" err="1"/>
              <a:t>sm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pPr marL="0" indent="0">
              <a:buNone/>
            </a:pPr>
            <a:r>
              <a:rPr lang="en-US" dirty="0"/>
              <a:t>import seaborn as </a:t>
            </a:r>
            <a:r>
              <a:rPr lang="en-US" dirty="0" err="1"/>
              <a:t>sns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LabelEncoder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iris=</a:t>
            </a:r>
            <a:r>
              <a:rPr lang="en-US" dirty="0" err="1"/>
              <a:t>datasets.load_iris</a:t>
            </a:r>
            <a:r>
              <a:rPr lang="en-US" dirty="0"/>
              <a:t>() #Looking at house prices in Boston </a:t>
            </a:r>
          </a:p>
          <a:p>
            <a:pPr marL="0" indent="0">
              <a:buNone/>
            </a:pPr>
            <a:r>
              <a:rPr lang="en-US" dirty="0"/>
              <a:t>df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_[iris['data'], iris['target']],</a:t>
            </a:r>
          </a:p>
          <a:p>
            <a:pPr marL="0" indent="0">
              <a:buNone/>
            </a:pPr>
            <a:r>
              <a:rPr lang="en-US" dirty="0"/>
              <a:t>                  columns= </a:t>
            </a:r>
            <a:r>
              <a:rPr lang="en-US" dirty="0" err="1"/>
              <a:t>np.append</a:t>
            </a:r>
            <a:r>
              <a:rPr lang="en-US" dirty="0"/>
              <a:t>(iris['</a:t>
            </a:r>
            <a:r>
              <a:rPr lang="en-US" dirty="0" err="1"/>
              <a:t>feature_names</a:t>
            </a:r>
            <a:r>
              <a:rPr lang="en-US" dirty="0"/>
              <a:t>'], ['target’]))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sns.pairplot</a:t>
            </a:r>
            <a:r>
              <a:rPr lang="en-US" dirty="0"/>
              <a:t>(</a:t>
            </a:r>
            <a:r>
              <a:rPr lang="en-US" dirty="0" err="1"/>
              <a:t>df,hue</a:t>
            </a:r>
            <a:r>
              <a:rPr lang="en-US" dirty="0"/>
              <a:t>="target", size=3, </a:t>
            </a:r>
            <a:r>
              <a:rPr lang="en-US" dirty="0" err="1"/>
              <a:t>diag_kind</a:t>
            </a:r>
            <a:r>
              <a:rPr lang="en-US" dirty="0"/>
              <a:t>="</a:t>
            </a:r>
            <a:r>
              <a:rPr lang="en-US" dirty="0" err="1"/>
              <a:t>kde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88401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E12E-2BDD-4C0A-95BA-85B321D9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4D14-6814-435C-AA9A-E42669BA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df.iloc</a:t>
            </a:r>
            <a:r>
              <a:rPr lang="en-US" dirty="0"/>
              <a:t>[:, list(range(4))]</a:t>
            </a:r>
          </a:p>
          <a:p>
            <a:pPr marL="0" indent="0">
              <a:buNone/>
            </a:pPr>
            <a:r>
              <a:rPr lang="en-US" dirty="0"/>
              <a:t>y = df['target']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labelencoder</a:t>
            </a:r>
            <a:r>
              <a:rPr lang="en-US" dirty="0"/>
              <a:t>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df["target"] = </a:t>
            </a:r>
            <a:r>
              <a:rPr lang="en-US" dirty="0" err="1"/>
              <a:t>labelencoder.fit_transform</a:t>
            </a:r>
            <a:r>
              <a:rPr lang="en-US" dirty="0"/>
              <a:t>(df["target"])</a:t>
            </a:r>
          </a:p>
          <a:p>
            <a:pPr marL="0" indent="0">
              <a:buNone/>
            </a:pPr>
            <a:r>
              <a:rPr lang="en-US" dirty="0"/>
              <a:t>species = </a:t>
            </a:r>
            <a:r>
              <a:rPr lang="en-US" dirty="0" err="1"/>
              <a:t>pd.DataFrame</a:t>
            </a:r>
            <a:r>
              <a:rPr lang="en-US" dirty="0"/>
              <a:t>({'target': ['Iris-</a:t>
            </a:r>
            <a:r>
              <a:rPr lang="en-US" dirty="0" err="1"/>
              <a:t>setosa</a:t>
            </a:r>
            <a:r>
              <a:rPr lang="en-US" dirty="0"/>
              <a:t>', 'Iris-versicolor', 'Iris-virginica']})</a:t>
            </a:r>
          </a:p>
        </p:txBody>
      </p:sp>
    </p:spTree>
    <p:extLst>
      <p:ext uri="{BB962C8B-B14F-4D97-AF65-F5344CB8AC3E}">
        <p14:creationId xmlns:p14="http://schemas.microsoft.com/office/powerpoint/2010/main" val="12828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E12E-2BDD-4C0A-95BA-85B321D9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4D14-6814-435C-AA9A-E42669BA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create_dummies</a:t>
            </a:r>
            <a:r>
              <a:rPr lang="en-US" dirty="0"/>
              <a:t>(</a:t>
            </a:r>
            <a:r>
              <a:rPr lang="en-US" dirty="0" err="1"/>
              <a:t>df,column_name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dummies = </a:t>
            </a:r>
            <a:r>
              <a:rPr lang="en-US" dirty="0" err="1"/>
              <a:t>pd.get_dummies</a:t>
            </a:r>
            <a:r>
              <a:rPr lang="en-US" dirty="0"/>
              <a:t>(df[</a:t>
            </a:r>
            <a:r>
              <a:rPr lang="en-US" dirty="0" err="1"/>
              <a:t>column_name</a:t>
            </a:r>
            <a:r>
              <a:rPr lang="en-US" dirty="0"/>
              <a:t>],prefix=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df = </a:t>
            </a:r>
            <a:r>
              <a:rPr lang="en-US" dirty="0" err="1"/>
              <a:t>pd.concat</a:t>
            </a:r>
            <a:r>
              <a:rPr lang="en-US" dirty="0"/>
              <a:t>([</a:t>
            </a:r>
            <a:r>
              <a:rPr lang="en-US" dirty="0" err="1"/>
              <a:t>df,dummies</a:t>
            </a:r>
            <a:r>
              <a:rPr lang="en-US" dirty="0"/>
              <a:t>],axis=1)</a:t>
            </a:r>
          </a:p>
          <a:p>
            <a:pPr marL="0" indent="0">
              <a:buNone/>
            </a:pPr>
            <a:r>
              <a:rPr lang="en-US" dirty="0"/>
              <a:t>    return df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create_dummies</a:t>
            </a:r>
            <a:r>
              <a:rPr lang="en-US" dirty="0"/>
              <a:t>(</a:t>
            </a:r>
            <a:r>
              <a:rPr lang="en-US" dirty="0" err="1"/>
              <a:t>df,"target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7285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E12E-2BDD-4C0A-95BA-85B321D9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4D14-6814-435C-AA9A-E42669BA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Features before mean normalization</a:t>
            </a:r>
          </a:p>
          <a:p>
            <a:pPr marL="0" indent="0">
              <a:buNone/>
            </a:pPr>
            <a:r>
              <a:rPr lang="en-US" dirty="0" err="1"/>
              <a:t>unscaled_features</a:t>
            </a:r>
            <a:r>
              <a:rPr lang="en-US" dirty="0"/>
              <a:t> = </a:t>
            </a:r>
            <a:r>
              <a:rPr lang="en-US" dirty="0" err="1"/>
              <a:t>x_train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x_train_array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x_train.values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Assign the scaled data to a </a:t>
            </a:r>
            <a:r>
              <a:rPr lang="en-US" dirty="0" err="1"/>
              <a:t>DataFrame</a:t>
            </a:r>
            <a:r>
              <a:rPr lang="en-US" dirty="0"/>
              <a:t> &amp; use the index and columns arguments to keep your original indices and column names: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x_train_array</a:t>
            </a:r>
            <a:r>
              <a:rPr lang="en-US" dirty="0"/>
              <a:t>, index=</a:t>
            </a:r>
            <a:r>
              <a:rPr lang="en-US" dirty="0" err="1"/>
              <a:t>x_train.index</a:t>
            </a:r>
            <a:r>
              <a:rPr lang="en-US" dirty="0"/>
              <a:t>, columns=</a:t>
            </a:r>
            <a:r>
              <a:rPr lang="en-US" dirty="0" err="1"/>
              <a:t>x_train.columns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x_test_array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x_test.values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x_test_array</a:t>
            </a:r>
            <a:r>
              <a:rPr lang="en-US" dirty="0"/>
              <a:t>, index=</a:t>
            </a:r>
            <a:r>
              <a:rPr lang="en-US" dirty="0" err="1"/>
              <a:t>x_test.index</a:t>
            </a:r>
            <a:r>
              <a:rPr lang="en-US" dirty="0"/>
              <a:t>, columns=</a:t>
            </a:r>
            <a:r>
              <a:rPr lang="en-US" dirty="0" err="1"/>
              <a:t>x_test.columns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83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E12E-2BDD-4C0A-95BA-85B321D9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4D14-6814-435C-AA9A-E42669BA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sklearn.neural_network</a:t>
            </a:r>
            <a:r>
              <a:rPr lang="en-US" dirty="0"/>
              <a:t> import </a:t>
            </a:r>
            <a:r>
              <a:rPr lang="en-US" dirty="0" err="1"/>
              <a:t>MLPClassifier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Initializing the multilayer perceptron</a:t>
            </a:r>
          </a:p>
          <a:p>
            <a:pPr marL="0" indent="0">
              <a:buNone/>
            </a:pPr>
            <a:r>
              <a:rPr lang="en-US" dirty="0" err="1"/>
              <a:t>mlp</a:t>
            </a:r>
            <a:r>
              <a:rPr lang="en-US" dirty="0"/>
              <a:t> = </a:t>
            </a:r>
            <a:r>
              <a:rPr lang="en-US" dirty="0" err="1"/>
              <a:t>MLPClassifier</a:t>
            </a:r>
            <a:r>
              <a:rPr lang="en-US" dirty="0"/>
              <a:t>(3,solver='</a:t>
            </a:r>
            <a:r>
              <a:rPr lang="en-US" dirty="0" err="1"/>
              <a:t>sgd</a:t>
            </a:r>
            <a:r>
              <a:rPr lang="en-US" dirty="0"/>
              <a:t>',</a:t>
            </a:r>
            <a:r>
              <a:rPr lang="en-US" dirty="0" err="1"/>
              <a:t>learning_rate_init</a:t>
            </a:r>
            <a:r>
              <a:rPr lang="en-US" dirty="0"/>
              <a:t>= 0.01, </a:t>
            </a:r>
            <a:r>
              <a:rPr lang="en-US" dirty="0" err="1"/>
              <a:t>max_iter</a:t>
            </a:r>
            <a:r>
              <a:rPr lang="en-US" dirty="0"/>
              <a:t>=100)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mlp.fit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mlp.score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7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E69-E1C9-4902-AB63-7DBCE288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BC7F8A-C237-406F-A7A4-4E65C2D4F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524" y="2084050"/>
            <a:ext cx="4218463" cy="3443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200" dirty="0"/>
              <a:t>from </a:t>
            </a:r>
            <a:r>
              <a:rPr lang="en-US" sz="1200" dirty="0" err="1"/>
              <a:t>sklearn.ensemble</a:t>
            </a:r>
            <a:r>
              <a:rPr lang="en-US" sz="1200" dirty="0"/>
              <a:t> import </a:t>
            </a:r>
            <a:r>
              <a:rPr lang="en-US" sz="1200" dirty="0" err="1"/>
              <a:t>GradientBoostingClassifier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gbclass</a:t>
            </a:r>
            <a:r>
              <a:rPr lang="en-US" sz="1200" dirty="0"/>
              <a:t>=</a:t>
            </a:r>
            <a:r>
              <a:rPr lang="en-US" sz="1200" dirty="0" err="1"/>
              <a:t>GradientBoostingClassifier</a:t>
            </a:r>
            <a:r>
              <a:rPr lang="en-US" sz="1200" dirty="0"/>
              <a:t>(</a:t>
            </a:r>
            <a:r>
              <a:rPr lang="en-US" sz="1200" dirty="0" err="1"/>
              <a:t>random_state</a:t>
            </a:r>
            <a:r>
              <a:rPr lang="en-US" sz="1200" dirty="0"/>
              <a:t>=0)</a:t>
            </a:r>
          </a:p>
          <a:p>
            <a:pPr marL="0" indent="0">
              <a:buNone/>
            </a:pPr>
            <a:r>
              <a:rPr lang="en-US" sz="1200" dirty="0" err="1"/>
              <a:t>gbclass.fit</a:t>
            </a:r>
            <a:r>
              <a:rPr lang="en-US" sz="1200" dirty="0"/>
              <a:t>(</a:t>
            </a:r>
            <a:r>
              <a:rPr lang="en-US" sz="1200" dirty="0" err="1"/>
              <a:t>x_train,y_train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gbypred</a:t>
            </a:r>
            <a:r>
              <a:rPr lang="en-US" sz="1200" dirty="0"/>
              <a:t>=</a:t>
            </a:r>
            <a:r>
              <a:rPr lang="en-US" sz="1200" dirty="0" err="1"/>
              <a:t>gbclass.predict</a:t>
            </a:r>
            <a:r>
              <a:rPr lang="en-US" sz="1200" dirty="0"/>
              <a:t>(</a:t>
            </a:r>
            <a:r>
              <a:rPr lang="en-US" sz="1200" dirty="0" err="1"/>
              <a:t>x_test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gbclass.score</a:t>
            </a:r>
            <a:r>
              <a:rPr lang="en-US" sz="1200" dirty="0"/>
              <a:t>(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Difference??</a:t>
            </a:r>
          </a:p>
        </p:txBody>
      </p:sp>
    </p:spTree>
    <p:extLst>
      <p:ext uri="{BB962C8B-B14F-4D97-AF65-F5344CB8AC3E}">
        <p14:creationId xmlns:p14="http://schemas.microsoft.com/office/powerpoint/2010/main" val="39461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9534-7111-437F-9B2D-6F78D7C2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1F5C-8DA6-4477-9533-5F3B2C02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Last Week’s Homework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Discussion Around Neural Network Video</a:t>
            </a:r>
          </a:p>
          <a:p>
            <a:r>
              <a:rPr lang="en-US" dirty="0"/>
              <a:t>Python Neural Network</a:t>
            </a:r>
          </a:p>
          <a:p>
            <a:r>
              <a:rPr lang="en-US" dirty="0"/>
              <a:t>Week </a:t>
            </a:r>
            <a:r>
              <a:rPr lang="en-US"/>
              <a:t>5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Decision Tree </a:t>
            </a:r>
            <a:r>
              <a:rPr lang="en-US" sz="3600" dirty="0" err="1">
                <a:solidFill>
                  <a:srgbClr val="FFFFFF"/>
                </a:solidFill>
              </a:rPr>
              <a:t>Hw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93B92-8FB8-4219-B712-C74CC9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Neural Networks</a:t>
            </a:r>
          </a:p>
        </p:txBody>
      </p:sp>
      <p:pic>
        <p:nvPicPr>
          <p:cNvPr id="7" name="Graphic 6" descr="Zip Folder">
            <a:extLst>
              <a:ext uri="{FF2B5EF4-FFF2-40B4-BE49-F238E27FC236}">
                <a16:creationId xmlns:a16="http://schemas.microsoft.com/office/drawing/2014/main" id="{B902B7AE-8F3A-4D10-B1A1-9AF1FA96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8406" y="618067"/>
            <a:ext cx="559815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Math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A Function Just Like Logistic &amp; Linear Regression</a:t>
            </a:r>
          </a:p>
          <a:p>
            <a:pPr lvl="1"/>
            <a:r>
              <a:rPr lang="en-US" dirty="0"/>
              <a:t>Remember A GLM Must Have A Linking Function -&gt; Neural Network The Same</a:t>
            </a:r>
          </a:p>
          <a:p>
            <a:r>
              <a:rPr lang="en-US" dirty="0"/>
              <a:t>Broken Into …..</a:t>
            </a:r>
          </a:p>
          <a:p>
            <a:pPr lvl="1"/>
            <a:r>
              <a:rPr lang="en-US" dirty="0"/>
              <a:t>Neuron -&gt; Pass Input Values</a:t>
            </a:r>
          </a:p>
          <a:p>
            <a:pPr lvl="1"/>
            <a:r>
              <a:rPr lang="en-US" dirty="0"/>
              <a:t>Weights -&gt; Additive Value In Motion</a:t>
            </a:r>
          </a:p>
          <a:p>
            <a:r>
              <a:rPr lang="en-US" dirty="0"/>
              <a:t>Neurons Are Then Connected By…</a:t>
            </a:r>
          </a:p>
          <a:p>
            <a:pPr lvl="1"/>
            <a:r>
              <a:rPr lang="en-US" dirty="0"/>
              <a:t>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40B3F-73AF-4D36-A8F4-281DCD39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10" y="3290310"/>
            <a:ext cx="5724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5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40B3F-73AF-4D36-A8F4-281DCD39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99" y="2087936"/>
            <a:ext cx="7821214" cy="37609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ABB7BD-B47C-45A3-8DBC-1A35494B4DBC}"/>
              </a:ext>
            </a:extLst>
          </p:cNvPr>
          <p:cNvCxnSpPr/>
          <p:nvPr/>
        </p:nvCxnSpPr>
        <p:spPr>
          <a:xfrm>
            <a:off x="3872089" y="1975556"/>
            <a:ext cx="654755" cy="8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59D621-660B-4A22-906F-42E15503FCE4}"/>
              </a:ext>
            </a:extLst>
          </p:cNvPr>
          <p:cNvCxnSpPr>
            <a:cxnSpLocks/>
          </p:cNvCxnSpPr>
          <p:nvPr/>
        </p:nvCxnSpPr>
        <p:spPr>
          <a:xfrm>
            <a:off x="2223398" y="4527723"/>
            <a:ext cx="889256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FFA97B-0766-425B-AD18-DB298E777C15}"/>
              </a:ext>
            </a:extLst>
          </p:cNvPr>
          <p:cNvSpPr txBox="1"/>
          <p:nvPr/>
        </p:nvSpPr>
        <p:spPr>
          <a:xfrm>
            <a:off x="3509818" y="15215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403A4-CE72-4B03-825D-F1D7EBD150F0}"/>
              </a:ext>
            </a:extLst>
          </p:cNvPr>
          <p:cNvSpPr txBox="1"/>
          <p:nvPr/>
        </p:nvSpPr>
        <p:spPr>
          <a:xfrm>
            <a:off x="1089701" y="434305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44004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EACED-7013-423A-8EA8-2365C3225EBF}"/>
              </a:ext>
            </a:extLst>
          </p:cNvPr>
          <p:cNvSpPr txBox="1"/>
          <p:nvPr/>
        </p:nvSpPr>
        <p:spPr>
          <a:xfrm>
            <a:off x="581192" y="2256639"/>
            <a:ext cx="1117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Neurons There Are Actually Three Layers, Before It Hits The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Collector -&gt; Gathers Calculations From Previous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Activator -&gt; Function (Coming In Upcoming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Distributor -&gt; Pass Through To </a:t>
            </a:r>
            <a:r>
              <a:rPr lang="en-US"/>
              <a:t>Next Layer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2774AB-3E97-4A66-B77E-F05044EED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85" t="47566"/>
          <a:stretch/>
        </p:blipFill>
        <p:spPr>
          <a:xfrm>
            <a:off x="3980918" y="3732284"/>
            <a:ext cx="4689226" cy="2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4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Function(s) Behind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One Function That A Neural Network Could Be Composed Of</a:t>
            </a:r>
          </a:p>
          <a:p>
            <a:pPr lvl="1"/>
            <a:r>
              <a:rPr lang="en-US" dirty="0"/>
              <a:t>Sigmoid -&gt; Most Common</a:t>
            </a:r>
          </a:p>
          <a:p>
            <a:pPr lvl="1"/>
            <a:r>
              <a:rPr lang="en-US" dirty="0" err="1"/>
              <a:t>TanH</a:t>
            </a:r>
            <a:endParaRPr lang="en-US" dirty="0"/>
          </a:p>
          <a:p>
            <a:pPr lvl="1"/>
            <a:r>
              <a:rPr lang="en-US" dirty="0" err="1"/>
              <a:t>ReLU</a:t>
            </a:r>
            <a:r>
              <a:rPr lang="en-US" dirty="0"/>
              <a:t> -&gt; Very Popular In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112-B037-4E3F-AB08-EE16BB1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F37C-794F-4322-8494-FDD52318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Very Similar To Logistic Regression (it is)</a:t>
            </a:r>
          </a:p>
          <a:p>
            <a:pPr lvl="1"/>
            <a:r>
              <a:rPr lang="en-US" dirty="0"/>
              <a:t>Similar Curvature</a:t>
            </a:r>
          </a:p>
          <a:p>
            <a:pPr lvl="1"/>
            <a:r>
              <a:rPr lang="en-US" dirty="0"/>
              <a:t>0 – 1</a:t>
            </a:r>
          </a:p>
          <a:p>
            <a:r>
              <a:rPr lang="en-US" dirty="0"/>
              <a:t>Introduces That Neural Network Isn’t Linear</a:t>
            </a:r>
          </a:p>
          <a:p>
            <a:r>
              <a:rPr lang="en-US" dirty="0"/>
              <a:t>Diminishing Gradient Problem</a:t>
            </a:r>
          </a:p>
          <a:p>
            <a:pPr lvl="1"/>
            <a:r>
              <a:rPr lang="en-US" dirty="0"/>
              <a:t>Squeezed Range of Derivative between 0 and 1</a:t>
            </a:r>
          </a:p>
          <a:p>
            <a:pPr lvl="1"/>
            <a:r>
              <a:rPr lang="en-US" dirty="0"/>
              <a:t>We Will See This Is A Big Downfall Compared To Others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D2826-2861-4D1B-9AD4-6A236015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44" y="1612723"/>
            <a:ext cx="5756451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26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2F24"/>
      </a:dk2>
      <a:lt2>
        <a:srgbClr val="E4E2E8"/>
      </a:lt2>
      <a:accent1>
        <a:srgbClr val="97A67E"/>
      </a:accent1>
      <a:accent2>
        <a:srgbClr val="A5A471"/>
      </a:accent2>
      <a:accent3>
        <a:srgbClr val="B89D7B"/>
      </a:accent3>
      <a:accent4>
        <a:srgbClr val="BA877F"/>
      </a:accent4>
      <a:accent5>
        <a:srgbClr val="C492A0"/>
      </a:accent5>
      <a:accent6>
        <a:srgbClr val="BA7FA8"/>
      </a:accent6>
      <a:hlink>
        <a:srgbClr val="8970B2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798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Wingdings 2</vt:lpstr>
      <vt:lpstr>DividendVTI</vt:lpstr>
      <vt:lpstr>Neural  network</vt:lpstr>
      <vt:lpstr>Today’s Agenda</vt:lpstr>
      <vt:lpstr>Decision Tree Hw</vt:lpstr>
      <vt:lpstr>Neural Networks</vt:lpstr>
      <vt:lpstr>A Bit Of Math today</vt:lpstr>
      <vt:lpstr>Terminology</vt:lpstr>
      <vt:lpstr>Neurons</vt:lpstr>
      <vt:lpstr>Understanding The Function(s) Behind Neural network</vt:lpstr>
      <vt:lpstr>Sigmoid</vt:lpstr>
      <vt:lpstr>tanh</vt:lpstr>
      <vt:lpstr>ReLu</vt:lpstr>
      <vt:lpstr>Tesla video discussion</vt:lpstr>
      <vt:lpstr>Neural network code</vt:lpstr>
      <vt:lpstr>Loading data</vt:lpstr>
      <vt:lpstr>Build Initial Model</vt:lpstr>
      <vt:lpstr>Build Initial Model</vt:lpstr>
      <vt:lpstr>Build Initial Model</vt:lpstr>
      <vt:lpstr>Build Initial Model</vt:lpstr>
      <vt:lpstr>Gradient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Predictive Analytics</dc:title>
  <dc:creator>Justin Grosz</dc:creator>
  <cp:lastModifiedBy>Justin Grosz</cp:lastModifiedBy>
  <cp:revision>59</cp:revision>
  <dcterms:created xsi:type="dcterms:W3CDTF">2020-09-10T23:52:22Z</dcterms:created>
  <dcterms:modified xsi:type="dcterms:W3CDTF">2021-07-27T20:26:49Z</dcterms:modified>
</cp:coreProperties>
</file>