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1" r:id="rId4"/>
    <p:sldId id="258" r:id="rId5"/>
    <p:sldId id="259" r:id="rId6"/>
    <p:sldId id="260" r:id="rId7"/>
    <p:sldId id="262" r:id="rId8"/>
    <p:sldId id="263" r:id="rId9"/>
    <p:sldId id="264" r:id="rId10"/>
    <p:sldId id="265" r:id="rId11"/>
    <p:sldId id="271" r:id="rId12"/>
    <p:sldId id="283" r:id="rId13"/>
    <p:sldId id="282" r:id="rId14"/>
    <p:sldId id="281" r:id="rId15"/>
    <p:sldId id="290" r:id="rId16"/>
    <p:sldId id="291" r:id="rId17"/>
    <p:sldId id="266" r:id="rId18"/>
    <p:sldId id="267" r:id="rId19"/>
    <p:sldId id="292" r:id="rId20"/>
    <p:sldId id="269" r:id="rId21"/>
    <p:sldId id="284" r:id="rId22"/>
    <p:sldId id="285" r:id="rId23"/>
    <p:sldId id="293" r:id="rId24"/>
    <p:sldId id="270" r:id="rId25"/>
    <p:sldId id="273" r:id="rId26"/>
    <p:sldId id="274" r:id="rId27"/>
    <p:sldId id="275" r:id="rId28"/>
    <p:sldId id="276" r:id="rId29"/>
    <p:sldId id="277" r:id="rId30"/>
    <p:sldId id="278" r:id="rId31"/>
    <p:sldId id="279"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9/20/2021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177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025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9/20/2021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9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9/20/2021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698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9/20/2021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3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796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172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77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180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9/20/2021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9131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812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9/20/2021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4236717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cikit-learn.org/stable/modules/imput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06A581-5729-4D07-A2D5-D7A434E2E15E}"/>
              </a:ext>
            </a:extLst>
          </p:cNvPr>
          <p:cNvPicPr>
            <a:picLocks noChangeAspect="1"/>
          </p:cNvPicPr>
          <p:nvPr/>
        </p:nvPicPr>
        <p:blipFill rotWithShape="1">
          <a:blip r:embed="rId2"/>
          <a:srcRect t="11016" b="5029"/>
          <a:stretch/>
        </p:blipFill>
        <p:spPr>
          <a:xfrm>
            <a:off x="20" y="10"/>
            <a:ext cx="12191980" cy="6857990"/>
          </a:xfrm>
          <a:prstGeom prst="rect">
            <a:avLst/>
          </a:prstGeom>
        </p:spPr>
      </p:pic>
      <p:sp>
        <p:nvSpPr>
          <p:cNvPr id="26" name="Rectangle 21">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7320D-8B9A-483E-A698-EB2D3EB387F2}"/>
              </a:ext>
            </a:extLst>
          </p:cNvPr>
          <p:cNvSpPr>
            <a:spLocks noGrp="1"/>
          </p:cNvSpPr>
          <p:nvPr>
            <p:ph type="ctrTitle"/>
          </p:nvPr>
        </p:nvSpPr>
        <p:spPr>
          <a:xfrm>
            <a:off x="643466" y="643467"/>
            <a:ext cx="5452529" cy="3569242"/>
          </a:xfrm>
        </p:spPr>
        <p:txBody>
          <a:bodyPr anchor="t">
            <a:normAutofit/>
          </a:bodyPr>
          <a:lstStyle/>
          <a:p>
            <a:r>
              <a:rPr lang="en-US" sz="4800">
                <a:solidFill>
                  <a:schemeClr val="bg1"/>
                </a:solidFill>
              </a:rPr>
              <a:t>Welcome To Predictive Analytics </a:t>
            </a:r>
          </a:p>
        </p:txBody>
      </p:sp>
      <p:sp>
        <p:nvSpPr>
          <p:cNvPr id="3" name="Subtitle 2">
            <a:extLst>
              <a:ext uri="{FF2B5EF4-FFF2-40B4-BE49-F238E27FC236}">
                <a16:creationId xmlns:a16="http://schemas.microsoft.com/office/drawing/2014/main" id="{840D6923-9B95-4DAC-BDAD-99826FE5D692}"/>
              </a:ext>
            </a:extLst>
          </p:cNvPr>
          <p:cNvSpPr>
            <a:spLocks noGrp="1"/>
          </p:cNvSpPr>
          <p:nvPr>
            <p:ph type="subTitle" idx="1"/>
          </p:nvPr>
        </p:nvSpPr>
        <p:spPr>
          <a:xfrm>
            <a:off x="643466" y="4551031"/>
            <a:ext cx="5449479" cy="1663493"/>
          </a:xfrm>
        </p:spPr>
        <p:txBody>
          <a:bodyPr anchor="b">
            <a:normAutofit/>
          </a:bodyPr>
          <a:lstStyle/>
          <a:p>
            <a:r>
              <a:rPr lang="en-US" sz="2400">
                <a:solidFill>
                  <a:schemeClr val="bg1"/>
                </a:solidFill>
              </a:rPr>
              <a:t>Justin Grosz</a:t>
            </a:r>
          </a:p>
        </p:txBody>
      </p:sp>
      <p:sp>
        <p:nvSpPr>
          <p:cNvPr id="27" name="Rectangle 23">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821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Data Prep</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33103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0B52-CEA5-4E1A-8A29-77297A5E434D}"/>
              </a:ext>
            </a:extLst>
          </p:cNvPr>
          <p:cNvSpPr>
            <a:spLocks noGrp="1"/>
          </p:cNvSpPr>
          <p:nvPr>
            <p:ph type="title"/>
          </p:nvPr>
        </p:nvSpPr>
        <p:spPr/>
        <p:txBody>
          <a:bodyPr/>
          <a:lstStyle/>
          <a:p>
            <a:r>
              <a:rPr lang="en-US" dirty="0"/>
              <a:t>Modeling Basics – Data Cleansing</a:t>
            </a:r>
          </a:p>
        </p:txBody>
      </p:sp>
      <p:sp>
        <p:nvSpPr>
          <p:cNvPr id="3" name="Content Placeholder 2">
            <a:extLst>
              <a:ext uri="{FF2B5EF4-FFF2-40B4-BE49-F238E27FC236}">
                <a16:creationId xmlns:a16="http://schemas.microsoft.com/office/drawing/2014/main" id="{DBC4F66A-8F5D-4929-A515-61E91AD8CFB2}"/>
              </a:ext>
            </a:extLst>
          </p:cNvPr>
          <p:cNvSpPr>
            <a:spLocks noGrp="1"/>
          </p:cNvSpPr>
          <p:nvPr>
            <p:ph idx="1"/>
          </p:nvPr>
        </p:nvSpPr>
        <p:spPr/>
        <p:txBody>
          <a:bodyPr>
            <a:normAutofit fontScale="92500" lnSpcReduction="10000"/>
          </a:bodyPr>
          <a:lstStyle/>
          <a:p>
            <a:r>
              <a:rPr lang="en-US" dirty="0"/>
              <a:t>Data Cleansing</a:t>
            </a:r>
          </a:p>
          <a:p>
            <a:pPr lvl="1"/>
            <a:r>
              <a:rPr lang="en-US" dirty="0"/>
              <a:t>Before We Model We Must Make Sure That Are Data Is Clean</a:t>
            </a:r>
          </a:p>
          <a:p>
            <a:pPr lvl="2"/>
            <a:r>
              <a:rPr lang="en-US" dirty="0"/>
              <a:t>Take Care Of Missing Values</a:t>
            </a:r>
          </a:p>
          <a:p>
            <a:pPr lvl="3"/>
            <a:r>
              <a:rPr lang="en-US" dirty="0"/>
              <a:t>Just Getting Rid Of Them </a:t>
            </a:r>
            <a:r>
              <a:rPr lang="en-US" b="1" dirty="0"/>
              <a:t>IS NOT AN OPTION WITHOUT INVESTIGATION</a:t>
            </a:r>
          </a:p>
          <a:p>
            <a:pPr marL="1278900" lvl="3" indent="-342900">
              <a:buAutoNum type="arabicPeriod"/>
            </a:pPr>
            <a:r>
              <a:rPr lang="en-US" dirty="0">
                <a:latin typeface="Georgia" panose="02040502050405020303" pitchFamily="18" charset="0"/>
              </a:rPr>
              <a:t>Mean</a:t>
            </a:r>
          </a:p>
          <a:p>
            <a:pPr marL="1278900" lvl="3" indent="-342900">
              <a:buAutoNum type="arabicPeriod"/>
            </a:pPr>
            <a:r>
              <a:rPr lang="en-US" dirty="0">
                <a:latin typeface="Georgia" panose="02040502050405020303" pitchFamily="18" charset="0"/>
              </a:rPr>
              <a:t>Median</a:t>
            </a:r>
          </a:p>
          <a:p>
            <a:pPr marL="1278900" lvl="3" indent="-342900">
              <a:buAutoNum type="arabicPeriod"/>
            </a:pPr>
            <a:r>
              <a:rPr lang="en-US" dirty="0">
                <a:latin typeface="Georgia" panose="02040502050405020303" pitchFamily="18" charset="0"/>
              </a:rPr>
              <a:t>Mode (tricky and not ideal for numerical values)</a:t>
            </a:r>
          </a:p>
          <a:p>
            <a:pPr marL="1278900" lvl="3" indent="-342900">
              <a:buAutoNum type="arabicPeriod"/>
            </a:pPr>
            <a:r>
              <a:rPr lang="en-US" dirty="0">
                <a:latin typeface="Georgia" panose="02040502050405020303" pitchFamily="18" charset="0"/>
              </a:rPr>
              <a:t>Imputation (such as </a:t>
            </a:r>
            <a:r>
              <a:rPr lang="en-US" dirty="0">
                <a:latin typeface="Georgia" panose="02040502050405020303" pitchFamily="18" charset="0"/>
                <a:hlinkClick r:id="rId2"/>
              </a:rPr>
              <a:t>Nearest Neighbors Imputation</a:t>
            </a:r>
            <a:r>
              <a:rPr lang="en-US" dirty="0">
                <a:latin typeface="Georgia" panose="02040502050405020303" pitchFamily="18" charset="0"/>
              </a:rPr>
              <a:t>)</a:t>
            </a:r>
          </a:p>
          <a:p>
            <a:pPr lvl="3"/>
            <a:endParaRPr lang="en-US" dirty="0"/>
          </a:p>
          <a:p>
            <a:pPr lvl="2"/>
            <a:r>
              <a:rPr lang="en-US" dirty="0"/>
              <a:t>Make Sure Columns Are Clear (Or At Least You Understand What They Mean)</a:t>
            </a:r>
          </a:p>
          <a:p>
            <a:pPr lvl="2"/>
            <a:r>
              <a:rPr lang="en-US" dirty="0"/>
              <a:t>Use Data Dictionary (if available) To Clean Up Data</a:t>
            </a:r>
          </a:p>
          <a:p>
            <a:pPr lvl="3"/>
            <a:r>
              <a:rPr lang="en-US" dirty="0"/>
              <a:t>May Guide You To Whether You Can Delete Values Or Replace With Mean Value</a:t>
            </a:r>
          </a:p>
          <a:p>
            <a:pPr marL="630000" lvl="2" indent="0">
              <a:buNone/>
            </a:pPr>
            <a:endParaRPr lang="en-US" dirty="0"/>
          </a:p>
        </p:txBody>
      </p:sp>
    </p:spTree>
    <p:extLst>
      <p:ext uri="{BB962C8B-B14F-4D97-AF65-F5344CB8AC3E}">
        <p14:creationId xmlns:p14="http://schemas.microsoft.com/office/powerpoint/2010/main" val="182681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0B52-CEA5-4E1A-8A29-77297A5E434D}"/>
              </a:ext>
            </a:extLst>
          </p:cNvPr>
          <p:cNvSpPr>
            <a:spLocks noGrp="1"/>
          </p:cNvSpPr>
          <p:nvPr>
            <p:ph type="title"/>
          </p:nvPr>
        </p:nvSpPr>
        <p:spPr/>
        <p:txBody>
          <a:bodyPr/>
          <a:lstStyle/>
          <a:p>
            <a:r>
              <a:rPr lang="en-US" dirty="0"/>
              <a:t>Modeling Basics – Data Investigation</a:t>
            </a:r>
          </a:p>
        </p:txBody>
      </p:sp>
      <p:sp>
        <p:nvSpPr>
          <p:cNvPr id="3" name="Content Placeholder 2">
            <a:extLst>
              <a:ext uri="{FF2B5EF4-FFF2-40B4-BE49-F238E27FC236}">
                <a16:creationId xmlns:a16="http://schemas.microsoft.com/office/drawing/2014/main" id="{DBC4F66A-8F5D-4929-A515-61E91AD8CFB2}"/>
              </a:ext>
            </a:extLst>
          </p:cNvPr>
          <p:cNvSpPr>
            <a:spLocks noGrp="1"/>
          </p:cNvSpPr>
          <p:nvPr>
            <p:ph idx="1"/>
          </p:nvPr>
        </p:nvSpPr>
        <p:spPr/>
        <p:txBody>
          <a:bodyPr/>
          <a:lstStyle/>
          <a:p>
            <a:r>
              <a:rPr lang="en-US" dirty="0"/>
              <a:t>Data Investigation</a:t>
            </a:r>
          </a:p>
          <a:p>
            <a:pPr lvl="1"/>
            <a:r>
              <a:rPr lang="en-US" dirty="0"/>
              <a:t>We Should Investigate Our Variables Before Modeling. Here Are A Few Things To Check</a:t>
            </a:r>
          </a:p>
          <a:p>
            <a:pPr lvl="2"/>
            <a:r>
              <a:rPr lang="en-US" dirty="0"/>
              <a:t>Distribution of Values: Normal or Skewed</a:t>
            </a:r>
          </a:p>
          <a:p>
            <a:pPr lvl="2"/>
            <a:r>
              <a:rPr lang="en-US" dirty="0"/>
              <a:t>Outliers: Do we have values that are extraordinarily large/small</a:t>
            </a:r>
          </a:p>
          <a:p>
            <a:pPr lvl="2"/>
            <a:r>
              <a:rPr lang="en-US" dirty="0"/>
              <a:t>Data Types: Are my data points classified to the right “type”</a:t>
            </a:r>
          </a:p>
          <a:p>
            <a:pPr lvl="1"/>
            <a:r>
              <a:rPr lang="en-US" dirty="0"/>
              <a:t>This Is Crucial Since This May Lead You To More Data Cleansing To Get The Best Results</a:t>
            </a:r>
          </a:p>
          <a:p>
            <a:pPr marL="630000" lvl="2" indent="0">
              <a:buNone/>
            </a:pPr>
            <a:endParaRPr lang="en-US" dirty="0"/>
          </a:p>
        </p:txBody>
      </p:sp>
    </p:spTree>
    <p:extLst>
      <p:ext uri="{BB962C8B-B14F-4D97-AF65-F5344CB8AC3E}">
        <p14:creationId xmlns:p14="http://schemas.microsoft.com/office/powerpoint/2010/main" val="312834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0B52-CEA5-4E1A-8A29-77297A5E434D}"/>
              </a:ext>
            </a:extLst>
          </p:cNvPr>
          <p:cNvSpPr>
            <a:spLocks noGrp="1"/>
          </p:cNvSpPr>
          <p:nvPr>
            <p:ph type="title"/>
          </p:nvPr>
        </p:nvSpPr>
        <p:spPr/>
        <p:txBody>
          <a:bodyPr/>
          <a:lstStyle/>
          <a:p>
            <a:r>
              <a:rPr lang="en-US" dirty="0"/>
              <a:t>Modeling Basics: Data Split</a:t>
            </a:r>
          </a:p>
        </p:txBody>
      </p:sp>
      <p:sp>
        <p:nvSpPr>
          <p:cNvPr id="3" name="Content Placeholder 2">
            <a:extLst>
              <a:ext uri="{FF2B5EF4-FFF2-40B4-BE49-F238E27FC236}">
                <a16:creationId xmlns:a16="http://schemas.microsoft.com/office/drawing/2014/main" id="{DBC4F66A-8F5D-4929-A515-61E91AD8CFB2}"/>
              </a:ext>
            </a:extLst>
          </p:cNvPr>
          <p:cNvSpPr>
            <a:spLocks noGrp="1"/>
          </p:cNvSpPr>
          <p:nvPr>
            <p:ph idx="1"/>
          </p:nvPr>
        </p:nvSpPr>
        <p:spPr/>
        <p:txBody>
          <a:bodyPr/>
          <a:lstStyle/>
          <a:p>
            <a:r>
              <a:rPr lang="en-US" dirty="0"/>
              <a:t>Train/Test</a:t>
            </a:r>
          </a:p>
          <a:p>
            <a:pPr lvl="1"/>
            <a:r>
              <a:rPr lang="en-US" dirty="0"/>
              <a:t>Split Data Into Two Datasets</a:t>
            </a:r>
          </a:p>
          <a:p>
            <a:pPr lvl="2"/>
            <a:r>
              <a:rPr lang="en-US" dirty="0"/>
              <a:t>Need To Build The Model </a:t>
            </a:r>
            <a:r>
              <a:rPr lang="en-US" b="1" dirty="0"/>
              <a:t>Then </a:t>
            </a:r>
            <a:r>
              <a:rPr lang="en-US" dirty="0"/>
              <a:t>Test It On An Unexposed Group</a:t>
            </a:r>
          </a:p>
          <a:p>
            <a:pPr lvl="1"/>
            <a:r>
              <a:rPr lang="en-US" dirty="0"/>
              <a:t>Doesn’t Have To Be Overly Scientific</a:t>
            </a:r>
          </a:p>
          <a:p>
            <a:pPr lvl="2"/>
            <a:r>
              <a:rPr lang="en-US" dirty="0"/>
              <a:t>80/20 Is The Normal Rule</a:t>
            </a:r>
          </a:p>
          <a:p>
            <a:pPr lvl="2"/>
            <a:r>
              <a:rPr lang="en-US" dirty="0"/>
              <a:t>80% of data goes into training &amp; 20% goes to test</a:t>
            </a:r>
          </a:p>
          <a:p>
            <a:pPr lvl="3"/>
            <a:r>
              <a:rPr lang="en-US" dirty="0"/>
              <a:t>Probably Wouldn’t Go Past 70% to 30%</a:t>
            </a:r>
          </a:p>
          <a:p>
            <a:pPr marL="630000" lvl="2" indent="0">
              <a:buNone/>
            </a:pPr>
            <a:endParaRPr lang="en-US" dirty="0"/>
          </a:p>
        </p:txBody>
      </p:sp>
    </p:spTree>
    <p:extLst>
      <p:ext uri="{BB962C8B-B14F-4D97-AF65-F5344CB8AC3E}">
        <p14:creationId xmlns:p14="http://schemas.microsoft.com/office/powerpoint/2010/main" val="198961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Nearest Neighbors</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165351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8976-ECFF-4160-BF7B-8E7187E8906B}"/>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FA6C4574-D5E3-43EC-93E5-ED870A3813A0}"/>
              </a:ext>
            </a:extLst>
          </p:cNvPr>
          <p:cNvSpPr>
            <a:spLocks noGrp="1"/>
          </p:cNvSpPr>
          <p:nvPr>
            <p:ph idx="1"/>
          </p:nvPr>
        </p:nvSpPr>
        <p:spPr/>
        <p:txBody>
          <a:bodyPr>
            <a:normAutofit/>
          </a:bodyPr>
          <a:lstStyle/>
          <a:p>
            <a:r>
              <a:rPr lang="en-US" dirty="0"/>
              <a:t>The introduction to Predictive Analytics</a:t>
            </a:r>
          </a:p>
          <a:p>
            <a:pPr lvl="1"/>
            <a:r>
              <a:rPr lang="en-US" dirty="0"/>
              <a:t>Supervised &amp; Unsupervised</a:t>
            </a:r>
          </a:p>
          <a:p>
            <a:pPr lvl="1"/>
            <a:r>
              <a:rPr lang="en-US" dirty="0"/>
              <a:t>Visual Based</a:t>
            </a:r>
          </a:p>
          <a:p>
            <a:pPr lvl="1"/>
            <a:r>
              <a:rPr lang="en-US" dirty="0"/>
              <a:t>Non Complex Setup</a:t>
            </a:r>
          </a:p>
          <a:p>
            <a:pPr lvl="1"/>
            <a:endParaRPr lang="en-US" dirty="0"/>
          </a:p>
          <a:p>
            <a:r>
              <a:rPr lang="en-US" dirty="0"/>
              <a:t>One of the first business go </a:t>
            </a:r>
            <a:r>
              <a:rPr lang="en-US" dirty="0" err="1"/>
              <a:t>to’s</a:t>
            </a:r>
            <a:r>
              <a:rPr lang="en-US" dirty="0"/>
              <a:t> for seeing differences</a:t>
            </a:r>
          </a:p>
          <a:p>
            <a:pPr lvl="1"/>
            <a:r>
              <a:rPr lang="en-US" dirty="0"/>
              <a:t>Segmentation</a:t>
            </a:r>
          </a:p>
          <a:p>
            <a:pPr lvl="2"/>
            <a:r>
              <a:rPr lang="en-US" dirty="0"/>
              <a:t>Can we classify customers by their behavior?</a:t>
            </a:r>
          </a:p>
          <a:p>
            <a:pPr lvl="2"/>
            <a:r>
              <a:rPr lang="en-US" dirty="0"/>
              <a:t>Do projects have different outcomes?</a:t>
            </a:r>
          </a:p>
          <a:p>
            <a:pPr marL="630000" lvl="2" indent="0">
              <a:buNone/>
            </a:pPr>
            <a:endParaRPr lang="en-US" dirty="0"/>
          </a:p>
          <a:p>
            <a:pPr lvl="1"/>
            <a:endParaRPr lang="en-US" dirty="0"/>
          </a:p>
        </p:txBody>
      </p:sp>
      <p:pic>
        <p:nvPicPr>
          <p:cNvPr id="5" name="Picture 4">
            <a:extLst>
              <a:ext uri="{FF2B5EF4-FFF2-40B4-BE49-F238E27FC236}">
                <a16:creationId xmlns:a16="http://schemas.microsoft.com/office/drawing/2014/main" id="{B5139930-36C4-4704-841E-4C08CD79E369}"/>
              </a:ext>
            </a:extLst>
          </p:cNvPr>
          <p:cNvPicPr>
            <a:picLocks noChangeAspect="1"/>
          </p:cNvPicPr>
          <p:nvPr/>
        </p:nvPicPr>
        <p:blipFill>
          <a:blip r:embed="rId2"/>
          <a:stretch>
            <a:fillRect/>
          </a:stretch>
        </p:blipFill>
        <p:spPr>
          <a:xfrm>
            <a:off x="6727371" y="2794848"/>
            <a:ext cx="4735257" cy="3180502"/>
          </a:xfrm>
          <a:prstGeom prst="rect">
            <a:avLst/>
          </a:prstGeom>
        </p:spPr>
      </p:pic>
    </p:spTree>
    <p:extLst>
      <p:ext uri="{BB962C8B-B14F-4D97-AF65-F5344CB8AC3E}">
        <p14:creationId xmlns:p14="http://schemas.microsoft.com/office/powerpoint/2010/main" val="3022617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8976-ECFF-4160-BF7B-8E7187E8906B}"/>
              </a:ext>
            </a:extLst>
          </p:cNvPr>
          <p:cNvSpPr>
            <a:spLocks noGrp="1"/>
          </p:cNvSpPr>
          <p:nvPr>
            <p:ph type="title"/>
          </p:nvPr>
        </p:nvSpPr>
        <p:spPr/>
        <p:txBody>
          <a:bodyPr/>
          <a:lstStyle/>
          <a:p>
            <a:r>
              <a:rPr lang="en-US" dirty="0"/>
              <a:t>Many Types Of Clustering</a:t>
            </a:r>
          </a:p>
        </p:txBody>
      </p:sp>
      <p:pic>
        <p:nvPicPr>
          <p:cNvPr id="6" name="Picture 5">
            <a:extLst>
              <a:ext uri="{FF2B5EF4-FFF2-40B4-BE49-F238E27FC236}">
                <a16:creationId xmlns:a16="http://schemas.microsoft.com/office/drawing/2014/main" id="{B0661D62-89B4-454A-8865-9B49CF8B903A}"/>
              </a:ext>
            </a:extLst>
          </p:cNvPr>
          <p:cNvPicPr>
            <a:picLocks noChangeAspect="1"/>
          </p:cNvPicPr>
          <p:nvPr/>
        </p:nvPicPr>
        <p:blipFill>
          <a:blip r:embed="rId2"/>
          <a:stretch>
            <a:fillRect/>
          </a:stretch>
        </p:blipFill>
        <p:spPr>
          <a:xfrm>
            <a:off x="907800" y="1890876"/>
            <a:ext cx="6833152" cy="4485886"/>
          </a:xfrm>
          <a:prstGeom prst="rect">
            <a:avLst/>
          </a:prstGeom>
        </p:spPr>
      </p:pic>
      <p:sp>
        <p:nvSpPr>
          <p:cNvPr id="8" name="Content Placeholder 7">
            <a:extLst>
              <a:ext uri="{FF2B5EF4-FFF2-40B4-BE49-F238E27FC236}">
                <a16:creationId xmlns:a16="http://schemas.microsoft.com/office/drawing/2014/main" id="{957CDAC0-9494-402D-999B-4966D8DF4889}"/>
              </a:ext>
            </a:extLst>
          </p:cNvPr>
          <p:cNvSpPr>
            <a:spLocks noGrp="1"/>
          </p:cNvSpPr>
          <p:nvPr>
            <p:ph idx="1"/>
          </p:nvPr>
        </p:nvSpPr>
        <p:spPr>
          <a:xfrm>
            <a:off x="8136294" y="2219566"/>
            <a:ext cx="3689117" cy="3634486"/>
          </a:xfrm>
        </p:spPr>
        <p:txBody>
          <a:bodyPr/>
          <a:lstStyle/>
          <a:p>
            <a:r>
              <a:rPr lang="en-US" dirty="0"/>
              <a:t>Use Cases For Different Clustering Methods</a:t>
            </a:r>
          </a:p>
          <a:p>
            <a:pPr lvl="1"/>
            <a:r>
              <a:rPr lang="en-US" dirty="0"/>
              <a:t>How Do You Want To Find Groups (Dense or Space)</a:t>
            </a:r>
          </a:p>
          <a:p>
            <a:pPr lvl="1"/>
            <a:r>
              <a:rPr lang="en-US" dirty="0"/>
              <a:t>How Much Data Are You Using</a:t>
            </a:r>
          </a:p>
          <a:p>
            <a:pPr lvl="1"/>
            <a:r>
              <a:rPr lang="en-US" dirty="0"/>
              <a:t>How Do Points Shape (Circular, Line)</a:t>
            </a:r>
          </a:p>
          <a:p>
            <a:pPr lvl="1"/>
            <a:r>
              <a:rPr lang="en-US" dirty="0"/>
              <a:t>Dynamic Or Static Clustering (Mean or Shifting Value To Center)</a:t>
            </a:r>
          </a:p>
        </p:txBody>
      </p:sp>
    </p:spTree>
    <p:extLst>
      <p:ext uri="{BB962C8B-B14F-4D97-AF65-F5344CB8AC3E}">
        <p14:creationId xmlns:p14="http://schemas.microsoft.com/office/powerpoint/2010/main" val="400617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B112-B037-4E3F-AB08-EE16BB1BA363}"/>
              </a:ext>
            </a:extLst>
          </p:cNvPr>
          <p:cNvSpPr>
            <a:spLocks noGrp="1"/>
          </p:cNvSpPr>
          <p:nvPr>
            <p:ph type="title"/>
          </p:nvPr>
        </p:nvSpPr>
        <p:spPr/>
        <p:txBody>
          <a:bodyPr/>
          <a:lstStyle/>
          <a:p>
            <a:r>
              <a:rPr lang="en-US" dirty="0"/>
              <a:t>Intro To Nearest Neighbor Algorithm</a:t>
            </a:r>
          </a:p>
        </p:txBody>
      </p:sp>
      <p:sp>
        <p:nvSpPr>
          <p:cNvPr id="3" name="Content Placeholder 2">
            <a:extLst>
              <a:ext uri="{FF2B5EF4-FFF2-40B4-BE49-F238E27FC236}">
                <a16:creationId xmlns:a16="http://schemas.microsoft.com/office/drawing/2014/main" id="{297AF37C-794F-4322-8494-FDD523187374}"/>
              </a:ext>
            </a:extLst>
          </p:cNvPr>
          <p:cNvSpPr>
            <a:spLocks noGrp="1"/>
          </p:cNvSpPr>
          <p:nvPr>
            <p:ph idx="1"/>
          </p:nvPr>
        </p:nvSpPr>
        <p:spPr/>
        <p:txBody>
          <a:bodyPr/>
          <a:lstStyle/>
          <a:p>
            <a:r>
              <a:rPr lang="en-US" dirty="0"/>
              <a:t>More Commonly Known As Lazy Learning</a:t>
            </a:r>
          </a:p>
          <a:p>
            <a:pPr lvl="1"/>
            <a:r>
              <a:rPr lang="en-US" dirty="0"/>
              <a:t>Algorithm Uses Distance To Dictate How To Label Values</a:t>
            </a:r>
          </a:p>
          <a:p>
            <a:r>
              <a:rPr lang="en-US" dirty="0"/>
              <a:t>Most Common Version Is Called K-Nearest Neighbors</a:t>
            </a:r>
          </a:p>
          <a:p>
            <a:pPr lvl="1"/>
            <a:r>
              <a:rPr lang="en-US" dirty="0"/>
              <a:t>K -&gt; How Many Neighbors Will We Look At</a:t>
            </a:r>
          </a:p>
          <a:p>
            <a:r>
              <a:rPr lang="en-US" dirty="0"/>
              <a:t>How Do We Calculate “Distance”</a:t>
            </a:r>
          </a:p>
          <a:p>
            <a:pPr lvl="1"/>
            <a:r>
              <a:rPr lang="en-US" dirty="0"/>
              <a:t>Think about previous slide</a:t>
            </a:r>
          </a:p>
          <a:p>
            <a:pPr marL="324000" lvl="1" indent="0">
              <a:buNone/>
            </a:pPr>
            <a:endParaRPr lang="en-US" dirty="0"/>
          </a:p>
        </p:txBody>
      </p:sp>
      <p:pic>
        <p:nvPicPr>
          <p:cNvPr id="4" name="Picture 3">
            <a:extLst>
              <a:ext uri="{FF2B5EF4-FFF2-40B4-BE49-F238E27FC236}">
                <a16:creationId xmlns:a16="http://schemas.microsoft.com/office/drawing/2014/main" id="{A934950A-A6B8-4778-B0EE-EE5D2FE1B3D6}"/>
              </a:ext>
            </a:extLst>
          </p:cNvPr>
          <p:cNvPicPr>
            <a:picLocks noChangeAspect="1"/>
          </p:cNvPicPr>
          <p:nvPr/>
        </p:nvPicPr>
        <p:blipFill>
          <a:blip r:embed="rId2"/>
          <a:stretch>
            <a:fillRect/>
          </a:stretch>
        </p:blipFill>
        <p:spPr>
          <a:xfrm>
            <a:off x="6889300" y="2376325"/>
            <a:ext cx="4972050" cy="2590800"/>
          </a:xfrm>
          <a:prstGeom prst="rect">
            <a:avLst/>
          </a:prstGeom>
        </p:spPr>
      </p:pic>
    </p:spTree>
    <p:extLst>
      <p:ext uri="{BB962C8B-B14F-4D97-AF65-F5344CB8AC3E}">
        <p14:creationId xmlns:p14="http://schemas.microsoft.com/office/powerpoint/2010/main" val="486258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E42E-1F38-4B88-9B3C-949086CC8EAE}"/>
              </a:ext>
            </a:extLst>
          </p:cNvPr>
          <p:cNvSpPr>
            <a:spLocks noGrp="1"/>
          </p:cNvSpPr>
          <p:nvPr>
            <p:ph type="title"/>
          </p:nvPr>
        </p:nvSpPr>
        <p:spPr/>
        <p:txBody>
          <a:bodyPr/>
          <a:lstStyle/>
          <a:p>
            <a:r>
              <a:rPr lang="en-US" dirty="0"/>
              <a:t>Euclidian</a:t>
            </a:r>
          </a:p>
        </p:txBody>
      </p:sp>
      <p:sp>
        <p:nvSpPr>
          <p:cNvPr id="3" name="Content Placeholder 2">
            <a:extLst>
              <a:ext uri="{FF2B5EF4-FFF2-40B4-BE49-F238E27FC236}">
                <a16:creationId xmlns:a16="http://schemas.microsoft.com/office/drawing/2014/main" id="{1CF2792A-5136-4EFA-A288-AFEC3885F4C9}"/>
              </a:ext>
            </a:extLst>
          </p:cNvPr>
          <p:cNvSpPr>
            <a:spLocks noGrp="1"/>
          </p:cNvSpPr>
          <p:nvPr>
            <p:ph idx="1"/>
          </p:nvPr>
        </p:nvSpPr>
        <p:spPr/>
        <p:txBody>
          <a:bodyPr/>
          <a:lstStyle/>
          <a:p>
            <a:r>
              <a:rPr lang="en-US" dirty="0"/>
              <a:t>Multiple Methods To Calculate Distance, But Most Common Is Using Euclidian</a:t>
            </a:r>
          </a:p>
          <a:p>
            <a:pPr lvl="1"/>
            <a:r>
              <a:rPr lang="en-US" dirty="0"/>
              <a:t>To Calculate Euclidian Is To Simply Find The Absolute Value Between Two Points</a:t>
            </a:r>
          </a:p>
          <a:p>
            <a:pPr lvl="1"/>
            <a:r>
              <a:rPr lang="en-US" dirty="0"/>
              <a:t>Gets A Bit More Complicated Based On Dimensions</a:t>
            </a:r>
          </a:p>
          <a:p>
            <a:pPr lvl="2"/>
            <a:r>
              <a:rPr lang="en-US" dirty="0"/>
              <a:t>1 Dimension: Point A=3 , Point B=6. Distance = 3</a:t>
            </a:r>
          </a:p>
          <a:p>
            <a:pPr lvl="2"/>
            <a:r>
              <a:rPr lang="en-US" dirty="0"/>
              <a:t>2 Dimension: Point A=(3,6), Point B= (1,7) </a:t>
            </a:r>
          </a:p>
          <a:p>
            <a:pPr lvl="3"/>
            <a:r>
              <a:rPr lang="en-US" dirty="0"/>
              <a:t>(y2-y1)^2+(x2-x1)^2</a:t>
            </a:r>
          </a:p>
        </p:txBody>
      </p:sp>
    </p:spTree>
    <p:extLst>
      <p:ext uri="{BB962C8B-B14F-4D97-AF65-F5344CB8AC3E}">
        <p14:creationId xmlns:p14="http://schemas.microsoft.com/office/powerpoint/2010/main" val="132411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E42E-1F38-4B88-9B3C-949086CC8EAE}"/>
              </a:ext>
            </a:extLst>
          </p:cNvPr>
          <p:cNvSpPr>
            <a:spLocks noGrp="1"/>
          </p:cNvSpPr>
          <p:nvPr>
            <p:ph type="title"/>
          </p:nvPr>
        </p:nvSpPr>
        <p:spPr/>
        <p:txBody>
          <a:bodyPr/>
          <a:lstStyle/>
          <a:p>
            <a:r>
              <a:rPr lang="en-US" dirty="0"/>
              <a:t>Clustering Process</a:t>
            </a:r>
          </a:p>
        </p:txBody>
      </p:sp>
      <p:sp>
        <p:nvSpPr>
          <p:cNvPr id="3" name="Content Placeholder 2">
            <a:extLst>
              <a:ext uri="{FF2B5EF4-FFF2-40B4-BE49-F238E27FC236}">
                <a16:creationId xmlns:a16="http://schemas.microsoft.com/office/drawing/2014/main" id="{1CF2792A-5136-4EFA-A288-AFEC3885F4C9}"/>
              </a:ext>
            </a:extLst>
          </p:cNvPr>
          <p:cNvSpPr>
            <a:spLocks noGrp="1"/>
          </p:cNvSpPr>
          <p:nvPr>
            <p:ph idx="1"/>
          </p:nvPr>
        </p:nvSpPr>
        <p:spPr/>
        <p:txBody>
          <a:bodyPr/>
          <a:lstStyle/>
          <a:p>
            <a:pPr marL="342900" indent="-342900">
              <a:buFont typeface="+mj-lt"/>
              <a:buAutoNum type="arabicPeriod"/>
            </a:pPr>
            <a:r>
              <a:rPr lang="en-US" dirty="0"/>
              <a:t>Select Number Of Classes (</a:t>
            </a:r>
            <a:r>
              <a:rPr lang="en-US" dirty="0" err="1"/>
              <a:t>i.e</a:t>
            </a:r>
            <a:r>
              <a:rPr lang="en-US" dirty="0"/>
              <a:t> K=3). </a:t>
            </a:r>
          </a:p>
          <a:p>
            <a:pPr marL="342900" indent="-342900">
              <a:buFont typeface="+mj-lt"/>
              <a:buAutoNum type="arabicPeriod"/>
            </a:pPr>
            <a:r>
              <a:rPr lang="en-US" dirty="0"/>
              <a:t>Model Starts Looking For 3 (or your K value) Mean Points</a:t>
            </a:r>
          </a:p>
          <a:p>
            <a:pPr marL="342900" indent="-342900">
              <a:buFont typeface="+mj-lt"/>
              <a:buAutoNum type="arabicPeriod"/>
            </a:pPr>
            <a:r>
              <a:rPr lang="en-US" dirty="0"/>
              <a:t>Each Point Is Computed Against Each Mean Point</a:t>
            </a:r>
          </a:p>
          <a:p>
            <a:pPr marL="342900" indent="-342900">
              <a:buFont typeface="+mj-lt"/>
              <a:buAutoNum type="arabicPeriod"/>
            </a:pPr>
            <a:r>
              <a:rPr lang="en-US" dirty="0"/>
              <a:t>Data Is Classified</a:t>
            </a:r>
          </a:p>
          <a:p>
            <a:pPr marL="342900" indent="-342900">
              <a:buFont typeface="+mj-lt"/>
              <a:buAutoNum type="arabicPeriod"/>
            </a:pPr>
            <a:endParaRPr lang="en-US" dirty="0"/>
          </a:p>
        </p:txBody>
      </p:sp>
    </p:spTree>
    <p:extLst>
      <p:ext uri="{BB962C8B-B14F-4D97-AF65-F5344CB8AC3E}">
        <p14:creationId xmlns:p14="http://schemas.microsoft.com/office/powerpoint/2010/main" val="20561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9534-7111-437F-9B2D-6F78D7C24BEC}"/>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6B111F5C-8DA6-4477-9533-5F3B2C024C34}"/>
              </a:ext>
            </a:extLst>
          </p:cNvPr>
          <p:cNvSpPr>
            <a:spLocks noGrp="1"/>
          </p:cNvSpPr>
          <p:nvPr>
            <p:ph idx="1"/>
          </p:nvPr>
        </p:nvSpPr>
        <p:spPr/>
        <p:txBody>
          <a:bodyPr/>
          <a:lstStyle/>
          <a:p>
            <a:r>
              <a:rPr lang="en-US" dirty="0"/>
              <a:t>Class Format</a:t>
            </a:r>
          </a:p>
          <a:p>
            <a:r>
              <a:rPr lang="en-US" dirty="0"/>
              <a:t>Intro To </a:t>
            </a:r>
            <a:r>
              <a:rPr lang="en-US" dirty="0" err="1"/>
              <a:t>Jupyter</a:t>
            </a:r>
            <a:r>
              <a:rPr lang="en-US" dirty="0"/>
              <a:t> Notebook</a:t>
            </a:r>
          </a:p>
          <a:p>
            <a:r>
              <a:rPr lang="en-US" dirty="0"/>
              <a:t>Nearest Neighbors</a:t>
            </a:r>
          </a:p>
          <a:p>
            <a:r>
              <a:rPr lang="en-US" dirty="0"/>
              <a:t>In Class Work</a:t>
            </a:r>
          </a:p>
        </p:txBody>
      </p:sp>
    </p:spTree>
    <p:extLst>
      <p:ext uri="{BB962C8B-B14F-4D97-AF65-F5344CB8AC3E}">
        <p14:creationId xmlns:p14="http://schemas.microsoft.com/office/powerpoint/2010/main" val="406141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150E02-932C-46EA-A9E1-EB9CF0BBAE0D}"/>
              </a:ext>
            </a:extLst>
          </p:cNvPr>
          <p:cNvSpPr>
            <a:spLocks noGrp="1"/>
          </p:cNvSpPr>
          <p:nvPr>
            <p:ph type="title"/>
          </p:nvPr>
        </p:nvSpPr>
        <p:spPr>
          <a:xfrm>
            <a:off x="672280" y="944752"/>
            <a:ext cx="3259016" cy="1462692"/>
          </a:xfrm>
        </p:spPr>
        <p:txBody>
          <a:bodyPr>
            <a:normAutofit/>
          </a:bodyPr>
          <a:lstStyle/>
          <a:p>
            <a:r>
              <a:rPr lang="en-US" sz="2300">
                <a:solidFill>
                  <a:srgbClr val="FFFFFF"/>
                </a:solidFill>
              </a:rPr>
              <a:t>What Does The K Mean in K-Nearest Neighbors</a:t>
            </a: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F1D870-68C4-4836-A327-96B8EC2CFDFA}"/>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K -&gt; How Many Voters Are We Going To Have</a:t>
            </a:r>
          </a:p>
          <a:p>
            <a:r>
              <a:rPr lang="en-US" dirty="0">
                <a:solidFill>
                  <a:srgbClr val="FFFFFF"/>
                </a:solidFill>
              </a:rPr>
              <a:t>What Is The Answer To K=3</a:t>
            </a:r>
          </a:p>
          <a:p>
            <a:r>
              <a:rPr lang="en-US" dirty="0">
                <a:solidFill>
                  <a:srgbClr val="FFFFFF"/>
                </a:solidFill>
              </a:rPr>
              <a:t>What Is The Answer To K=6</a:t>
            </a:r>
          </a:p>
          <a:p>
            <a:pPr lvl="1"/>
            <a:r>
              <a:rPr lang="en-US" dirty="0">
                <a:solidFill>
                  <a:srgbClr val="FFFFFF"/>
                </a:solidFill>
              </a:rPr>
              <a:t>Are The Answers Same Or Different</a:t>
            </a:r>
          </a:p>
          <a:p>
            <a:endParaRPr lang="en-US" dirty="0">
              <a:solidFill>
                <a:srgbClr val="FFFFFF"/>
              </a:solidFill>
            </a:endParaRPr>
          </a:p>
          <a:p>
            <a:pPr marL="0" indent="0">
              <a:buNone/>
            </a:pPr>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endParaRPr lang="en-US" dirty="0">
              <a:solidFill>
                <a:srgbClr val="FFFFFF"/>
              </a:solidFill>
            </a:endParaRPr>
          </a:p>
        </p:txBody>
      </p:sp>
      <p:pic>
        <p:nvPicPr>
          <p:cNvPr id="4" name="Picture 3">
            <a:extLst>
              <a:ext uri="{FF2B5EF4-FFF2-40B4-BE49-F238E27FC236}">
                <a16:creationId xmlns:a16="http://schemas.microsoft.com/office/drawing/2014/main" id="{F4DBE02B-4550-4782-BFDB-41FD9F52F037}"/>
              </a:ext>
            </a:extLst>
          </p:cNvPr>
          <p:cNvPicPr>
            <a:picLocks noChangeAspect="1"/>
          </p:cNvPicPr>
          <p:nvPr/>
        </p:nvPicPr>
        <p:blipFill rotWithShape="1">
          <a:blip r:embed="rId2"/>
          <a:srcRect l="6356" r="-2" b="-2"/>
          <a:stretch/>
        </p:blipFill>
        <p:spPr>
          <a:xfrm>
            <a:off x="4241830" y="601200"/>
            <a:ext cx="7503636" cy="5789365"/>
          </a:xfrm>
          <a:prstGeom prst="rect">
            <a:avLst/>
          </a:prstGeom>
        </p:spPr>
      </p:pic>
    </p:spTree>
    <p:extLst>
      <p:ext uri="{BB962C8B-B14F-4D97-AF65-F5344CB8AC3E}">
        <p14:creationId xmlns:p14="http://schemas.microsoft.com/office/powerpoint/2010/main" val="21481212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4872-FB0E-4C8F-8025-75B8C25BFA31}"/>
              </a:ext>
            </a:extLst>
          </p:cNvPr>
          <p:cNvSpPr>
            <a:spLocks noGrp="1"/>
          </p:cNvSpPr>
          <p:nvPr>
            <p:ph type="title"/>
          </p:nvPr>
        </p:nvSpPr>
        <p:spPr/>
        <p:txBody>
          <a:bodyPr/>
          <a:lstStyle/>
          <a:p>
            <a:r>
              <a:rPr lang="en-US" dirty="0"/>
              <a:t>Problems That KNN Can Solve</a:t>
            </a:r>
          </a:p>
        </p:txBody>
      </p:sp>
      <p:sp>
        <p:nvSpPr>
          <p:cNvPr id="3" name="Content Placeholder 2">
            <a:extLst>
              <a:ext uri="{FF2B5EF4-FFF2-40B4-BE49-F238E27FC236}">
                <a16:creationId xmlns:a16="http://schemas.microsoft.com/office/drawing/2014/main" id="{77A2B2A8-FF05-45DE-A000-BAAC21570012}"/>
              </a:ext>
            </a:extLst>
          </p:cNvPr>
          <p:cNvSpPr>
            <a:spLocks noGrp="1"/>
          </p:cNvSpPr>
          <p:nvPr>
            <p:ph idx="1"/>
          </p:nvPr>
        </p:nvSpPr>
        <p:spPr/>
        <p:txBody>
          <a:bodyPr/>
          <a:lstStyle/>
          <a:p>
            <a:r>
              <a:rPr lang="en-US" dirty="0"/>
              <a:t>KNN Can Be Used When Trying To Predict Binomial, Classifiers &amp; Numeric Variables</a:t>
            </a:r>
          </a:p>
          <a:p>
            <a:pPr lvl="1"/>
            <a:r>
              <a:rPr lang="en-US" dirty="0"/>
              <a:t>Some Models That We Will Look At This Semester May Only Be Good At Doing 1 or 2 of 3</a:t>
            </a:r>
          </a:p>
          <a:p>
            <a:pPr lvl="1"/>
            <a:r>
              <a:rPr lang="en-US" dirty="0"/>
              <a:t>Wouldn’t Really Suggest For Regressor</a:t>
            </a:r>
          </a:p>
          <a:p>
            <a:r>
              <a:rPr lang="en-US" dirty="0"/>
              <a:t>Examples</a:t>
            </a:r>
          </a:p>
          <a:p>
            <a:pPr lvl="1"/>
            <a:r>
              <a:rPr lang="en-US" dirty="0"/>
              <a:t>What Type Of Clothing Is This? (Classifier)</a:t>
            </a:r>
          </a:p>
          <a:p>
            <a:pPr lvl="1"/>
            <a:r>
              <a:rPr lang="en-US" dirty="0"/>
              <a:t>Is This A T-Shirt? (Binomial)</a:t>
            </a:r>
          </a:p>
          <a:p>
            <a:pPr lvl="1"/>
            <a:r>
              <a:rPr lang="en-US" dirty="0"/>
              <a:t>How Many T-Shirts Do We Expect To Sell (Regressor)</a:t>
            </a:r>
          </a:p>
          <a:p>
            <a:r>
              <a:rPr lang="en-US" dirty="0"/>
              <a:t>When We Are Using KNN, We Will Need To Decide Which Of The 3 We Are Trying To Solve</a:t>
            </a:r>
          </a:p>
        </p:txBody>
      </p:sp>
    </p:spTree>
    <p:extLst>
      <p:ext uri="{BB962C8B-B14F-4D97-AF65-F5344CB8AC3E}">
        <p14:creationId xmlns:p14="http://schemas.microsoft.com/office/powerpoint/2010/main" val="2171770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4872-FB0E-4C8F-8025-75B8C25BFA31}"/>
              </a:ext>
            </a:extLst>
          </p:cNvPr>
          <p:cNvSpPr>
            <a:spLocks noGrp="1"/>
          </p:cNvSpPr>
          <p:nvPr>
            <p:ph type="title"/>
          </p:nvPr>
        </p:nvSpPr>
        <p:spPr/>
        <p:txBody>
          <a:bodyPr/>
          <a:lstStyle/>
          <a:p>
            <a:r>
              <a:rPr lang="en-US" dirty="0"/>
              <a:t>KNN Weaknesses</a:t>
            </a:r>
          </a:p>
        </p:txBody>
      </p:sp>
      <p:sp>
        <p:nvSpPr>
          <p:cNvPr id="3" name="Content Placeholder 2">
            <a:extLst>
              <a:ext uri="{FF2B5EF4-FFF2-40B4-BE49-F238E27FC236}">
                <a16:creationId xmlns:a16="http://schemas.microsoft.com/office/drawing/2014/main" id="{77A2B2A8-FF05-45DE-A000-BAAC21570012}"/>
              </a:ext>
            </a:extLst>
          </p:cNvPr>
          <p:cNvSpPr>
            <a:spLocks noGrp="1"/>
          </p:cNvSpPr>
          <p:nvPr>
            <p:ph idx="1"/>
          </p:nvPr>
        </p:nvSpPr>
        <p:spPr/>
        <p:txBody>
          <a:bodyPr/>
          <a:lstStyle/>
          <a:p>
            <a:r>
              <a:rPr lang="en-US" dirty="0"/>
              <a:t>Doesn’t Handle Categorical Variables Well</a:t>
            </a:r>
          </a:p>
          <a:p>
            <a:pPr lvl="1"/>
            <a:r>
              <a:rPr lang="en-US" dirty="0"/>
              <a:t>Convert Variables To Dummy Variables But Can Be Tedious</a:t>
            </a:r>
          </a:p>
          <a:p>
            <a:r>
              <a:rPr lang="en-US" dirty="0"/>
              <a:t>Not Great On Large &amp; Wide Data Sets</a:t>
            </a:r>
          </a:p>
          <a:p>
            <a:pPr lvl="1"/>
            <a:r>
              <a:rPr lang="en-US" dirty="0"/>
              <a:t>Even Though KNN Can Be Efficient, It Has A Steep Decline As Data Scales (Focuses On Mean Points &amp; Doesn’t Shift)</a:t>
            </a:r>
          </a:p>
          <a:p>
            <a:pPr lvl="1"/>
            <a:r>
              <a:rPr lang="en-US" dirty="0"/>
              <a:t>Think How KNN Predicts</a:t>
            </a:r>
          </a:p>
          <a:p>
            <a:pPr lvl="2"/>
            <a:r>
              <a:rPr lang="en-US" dirty="0"/>
              <a:t>The More Variables &amp; Data -&gt; More Voters &amp; More Size = Less Performance</a:t>
            </a:r>
          </a:p>
        </p:txBody>
      </p:sp>
    </p:spTree>
    <p:extLst>
      <p:ext uri="{BB962C8B-B14F-4D97-AF65-F5344CB8AC3E}">
        <p14:creationId xmlns:p14="http://schemas.microsoft.com/office/powerpoint/2010/main" val="369143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4872-FB0E-4C8F-8025-75B8C25BFA31}"/>
              </a:ext>
            </a:extLst>
          </p:cNvPr>
          <p:cNvSpPr>
            <a:spLocks noGrp="1"/>
          </p:cNvSpPr>
          <p:nvPr>
            <p:ph type="title"/>
          </p:nvPr>
        </p:nvSpPr>
        <p:spPr/>
        <p:txBody>
          <a:bodyPr/>
          <a:lstStyle/>
          <a:p>
            <a:r>
              <a:rPr lang="en-US" dirty="0"/>
              <a:t>KNN Analysis</a:t>
            </a:r>
          </a:p>
        </p:txBody>
      </p:sp>
      <p:sp>
        <p:nvSpPr>
          <p:cNvPr id="3" name="Content Placeholder 2">
            <a:extLst>
              <a:ext uri="{FF2B5EF4-FFF2-40B4-BE49-F238E27FC236}">
                <a16:creationId xmlns:a16="http://schemas.microsoft.com/office/drawing/2014/main" id="{77A2B2A8-FF05-45DE-A000-BAAC21570012}"/>
              </a:ext>
            </a:extLst>
          </p:cNvPr>
          <p:cNvSpPr>
            <a:spLocks noGrp="1"/>
          </p:cNvSpPr>
          <p:nvPr>
            <p:ph idx="1"/>
          </p:nvPr>
        </p:nvSpPr>
        <p:spPr/>
        <p:txBody>
          <a:bodyPr/>
          <a:lstStyle/>
          <a:p>
            <a:r>
              <a:rPr lang="en-US" dirty="0"/>
              <a:t>How Do You Have Takeaways From Your KNN Analysis</a:t>
            </a:r>
          </a:p>
          <a:p>
            <a:pPr marL="666900" lvl="1" indent="-342900">
              <a:buFont typeface="+mj-lt"/>
              <a:buAutoNum type="arabicPeriod"/>
            </a:pPr>
            <a:r>
              <a:rPr lang="en-US" dirty="0"/>
              <a:t>Research Why These Points May Be Grouped Together</a:t>
            </a:r>
          </a:p>
          <a:p>
            <a:pPr marL="936900" lvl="2" indent="-342900"/>
            <a:r>
              <a:rPr lang="en-US" dirty="0"/>
              <a:t>Exploratory research such as looking at histograms of their distributions or Box &amp; Whisker Plots To See If Their Values Group Differently</a:t>
            </a:r>
          </a:p>
          <a:p>
            <a:pPr marL="666900" lvl="1" indent="-342900">
              <a:buFont typeface="+mj-lt"/>
              <a:buAutoNum type="arabicPeriod"/>
            </a:pPr>
            <a:r>
              <a:rPr lang="en-US" dirty="0"/>
              <a:t>Accuracy</a:t>
            </a:r>
          </a:p>
          <a:p>
            <a:pPr marL="936900" lvl="2" indent="-342900"/>
            <a:r>
              <a:rPr lang="en-US" dirty="0"/>
              <a:t>How many of the points that you put into the algorithm, actually came out correct. </a:t>
            </a:r>
          </a:p>
          <a:p>
            <a:pPr marL="666900" lvl="1" indent="-342900">
              <a:buFont typeface="+mj-lt"/>
              <a:buAutoNum type="arabicPeriod"/>
            </a:pPr>
            <a:r>
              <a:rPr lang="en-US" dirty="0"/>
              <a:t>Does This Provide Me With Insight?</a:t>
            </a:r>
          </a:p>
          <a:p>
            <a:pPr marL="936900" lvl="2" indent="-342900"/>
            <a:r>
              <a:rPr lang="en-US" dirty="0"/>
              <a:t>Did I find a useful group or segmentation?</a:t>
            </a:r>
          </a:p>
          <a:p>
            <a:pPr marL="936900" lvl="2" indent="-342900"/>
            <a:r>
              <a:rPr lang="en-US" dirty="0"/>
              <a:t>Were my results better than guessing?</a:t>
            </a:r>
          </a:p>
          <a:p>
            <a:pPr marL="936900" lvl="2" indent="-342900"/>
            <a:r>
              <a:rPr lang="en-US" dirty="0"/>
              <a:t>Would I suggest that a business make financial or societal based decisions based off the results?</a:t>
            </a:r>
          </a:p>
        </p:txBody>
      </p:sp>
    </p:spTree>
    <p:extLst>
      <p:ext uri="{BB962C8B-B14F-4D97-AF65-F5344CB8AC3E}">
        <p14:creationId xmlns:p14="http://schemas.microsoft.com/office/powerpoint/2010/main" val="1509573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In Class Example</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4085893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A236-B1EC-447A-B8F9-CCFFA2BF5526}"/>
              </a:ext>
            </a:extLst>
          </p:cNvPr>
          <p:cNvSpPr>
            <a:spLocks noGrp="1"/>
          </p:cNvSpPr>
          <p:nvPr>
            <p:ph type="title"/>
          </p:nvPr>
        </p:nvSpPr>
        <p:spPr/>
        <p:txBody>
          <a:bodyPr/>
          <a:lstStyle/>
          <a:p>
            <a:r>
              <a:rPr lang="en-US" dirty="0"/>
              <a:t>Loading data</a:t>
            </a:r>
          </a:p>
        </p:txBody>
      </p:sp>
      <p:sp>
        <p:nvSpPr>
          <p:cNvPr id="3" name="Content Placeholder 2">
            <a:extLst>
              <a:ext uri="{FF2B5EF4-FFF2-40B4-BE49-F238E27FC236}">
                <a16:creationId xmlns:a16="http://schemas.microsoft.com/office/drawing/2014/main" id="{15F43293-6C69-45C5-AE64-5353F945F493}"/>
              </a:ext>
            </a:extLst>
          </p:cNvPr>
          <p:cNvSpPr>
            <a:spLocks noGrp="1"/>
          </p:cNvSpPr>
          <p:nvPr>
            <p:ph idx="1"/>
          </p:nvPr>
        </p:nvSpPr>
        <p:spPr/>
        <p:txBody>
          <a:bodyPr>
            <a:normAutofit fontScale="92500" lnSpcReduction="20000"/>
          </a:bodyPr>
          <a:lstStyle/>
          <a:p>
            <a:pPr marL="0" indent="0">
              <a:buNone/>
            </a:pPr>
            <a:r>
              <a:rPr lang="en-US" dirty="0"/>
              <a:t>import </a:t>
            </a:r>
            <a:r>
              <a:rPr lang="en-US" dirty="0" err="1"/>
              <a:t>numpy</a:t>
            </a:r>
            <a:r>
              <a:rPr lang="en-US" dirty="0"/>
              <a:t> as np</a:t>
            </a:r>
          </a:p>
          <a:p>
            <a:pPr marL="0" indent="0">
              <a:buNone/>
            </a:pPr>
            <a:r>
              <a:rPr lang="en-US" dirty="0"/>
              <a:t>from </a:t>
            </a:r>
            <a:r>
              <a:rPr lang="en-US" dirty="0" err="1"/>
              <a:t>sklearn</a:t>
            </a:r>
            <a:r>
              <a:rPr lang="en-US" dirty="0"/>
              <a:t> import datasets</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from mpl_toolkits.mplot3d import Axes3D</a:t>
            </a:r>
          </a:p>
          <a:p>
            <a:pPr marL="0" indent="0">
              <a:buNone/>
            </a:pPr>
            <a:r>
              <a:rPr lang="en-US" dirty="0"/>
              <a:t>from collections import Counter</a:t>
            </a:r>
          </a:p>
          <a:p>
            <a:pPr marL="0" indent="0">
              <a:buNone/>
            </a:pPr>
            <a:endParaRPr lang="en-US" dirty="0"/>
          </a:p>
          <a:p>
            <a:pPr marL="0" indent="0">
              <a:buNone/>
            </a:pPr>
            <a:endParaRPr lang="en-US" dirty="0"/>
          </a:p>
          <a:p>
            <a:pPr marL="0" indent="0">
              <a:buNone/>
            </a:pPr>
            <a:r>
              <a:rPr lang="en-US" dirty="0"/>
              <a:t>iris = </a:t>
            </a:r>
            <a:r>
              <a:rPr lang="en-US" dirty="0" err="1"/>
              <a:t>datasets.load_iris</a:t>
            </a:r>
            <a:r>
              <a:rPr lang="en-US" dirty="0"/>
              <a:t>()</a:t>
            </a:r>
          </a:p>
          <a:p>
            <a:pPr marL="0" indent="0">
              <a:buNone/>
            </a:pPr>
            <a:r>
              <a:rPr lang="en-US" dirty="0" err="1"/>
              <a:t>iris_data</a:t>
            </a:r>
            <a:r>
              <a:rPr lang="en-US" dirty="0"/>
              <a:t> = </a:t>
            </a:r>
            <a:r>
              <a:rPr lang="en-US" dirty="0" err="1"/>
              <a:t>iris.data</a:t>
            </a:r>
            <a:r>
              <a:rPr lang="en-US" dirty="0"/>
              <a:t> #separate training variables</a:t>
            </a:r>
          </a:p>
          <a:p>
            <a:pPr marL="0" indent="0">
              <a:buNone/>
            </a:pPr>
            <a:r>
              <a:rPr lang="en-US" dirty="0" err="1"/>
              <a:t>iris_labels</a:t>
            </a:r>
            <a:r>
              <a:rPr lang="en-US" dirty="0"/>
              <a:t> = </a:t>
            </a:r>
            <a:r>
              <a:rPr lang="en-US" dirty="0" err="1"/>
              <a:t>iris.target</a:t>
            </a:r>
            <a:r>
              <a:rPr lang="en-US" dirty="0"/>
              <a:t> #what we are predicting</a:t>
            </a:r>
          </a:p>
        </p:txBody>
      </p:sp>
    </p:spTree>
    <p:extLst>
      <p:ext uri="{BB962C8B-B14F-4D97-AF65-F5344CB8AC3E}">
        <p14:creationId xmlns:p14="http://schemas.microsoft.com/office/powerpoint/2010/main" val="1001336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7FE0-496E-4943-9759-B349862451C9}"/>
              </a:ext>
            </a:extLst>
          </p:cNvPr>
          <p:cNvSpPr>
            <a:spLocks noGrp="1"/>
          </p:cNvSpPr>
          <p:nvPr>
            <p:ph type="title"/>
          </p:nvPr>
        </p:nvSpPr>
        <p:spPr/>
        <p:txBody>
          <a:bodyPr/>
          <a:lstStyle/>
          <a:p>
            <a:r>
              <a:rPr lang="en-US" dirty="0"/>
              <a:t>Train/test</a:t>
            </a:r>
          </a:p>
        </p:txBody>
      </p:sp>
      <p:sp>
        <p:nvSpPr>
          <p:cNvPr id="3" name="Content Placeholder 2">
            <a:extLst>
              <a:ext uri="{FF2B5EF4-FFF2-40B4-BE49-F238E27FC236}">
                <a16:creationId xmlns:a16="http://schemas.microsoft.com/office/drawing/2014/main" id="{87AA5974-E3C8-401A-89CB-37DEBFD0AAD7}"/>
              </a:ext>
            </a:extLst>
          </p:cNvPr>
          <p:cNvSpPr>
            <a:spLocks noGrp="1"/>
          </p:cNvSpPr>
          <p:nvPr>
            <p:ph idx="1"/>
          </p:nvPr>
        </p:nvSpPr>
        <p:spPr/>
        <p:txBody>
          <a:bodyPr/>
          <a:lstStyle/>
          <a:p>
            <a:pPr marL="0" indent="0">
              <a:buNone/>
            </a:pPr>
            <a:r>
              <a:rPr lang="en-US" dirty="0" err="1"/>
              <a:t>np.random.seed</a:t>
            </a:r>
            <a:r>
              <a:rPr lang="en-US" dirty="0"/>
              <a:t>(42) #randomize data</a:t>
            </a:r>
          </a:p>
          <a:p>
            <a:pPr marL="0" indent="0">
              <a:buNone/>
            </a:pPr>
            <a:r>
              <a:rPr lang="en-US" dirty="0"/>
              <a:t>indices = </a:t>
            </a:r>
            <a:r>
              <a:rPr lang="en-US" dirty="0" err="1"/>
              <a:t>np.random.permutation</a:t>
            </a:r>
            <a:r>
              <a:rPr lang="en-US" dirty="0"/>
              <a:t>(</a:t>
            </a:r>
            <a:r>
              <a:rPr lang="en-US" dirty="0" err="1"/>
              <a:t>len</a:t>
            </a:r>
            <a:r>
              <a:rPr lang="en-US" dirty="0"/>
              <a:t>(</a:t>
            </a:r>
            <a:r>
              <a:rPr lang="en-US" dirty="0" err="1"/>
              <a:t>iris_data</a:t>
            </a:r>
            <a:r>
              <a:rPr lang="en-US" dirty="0"/>
              <a:t>))</a:t>
            </a:r>
          </a:p>
          <a:p>
            <a:pPr marL="0" indent="0">
              <a:buNone/>
            </a:pPr>
            <a:r>
              <a:rPr lang="en-US" dirty="0" err="1"/>
              <a:t>n_training_samples</a:t>
            </a:r>
            <a:r>
              <a:rPr lang="en-US" dirty="0"/>
              <a:t> = 12</a:t>
            </a:r>
          </a:p>
          <a:p>
            <a:pPr marL="0" indent="0">
              <a:buNone/>
            </a:pPr>
            <a:r>
              <a:rPr lang="en-US" b="1" dirty="0" err="1"/>
              <a:t>trainset_data</a:t>
            </a:r>
            <a:r>
              <a:rPr lang="en-US" b="1" dirty="0"/>
              <a:t> = </a:t>
            </a:r>
            <a:r>
              <a:rPr lang="en-US" b="1" dirty="0" err="1"/>
              <a:t>iris_data</a:t>
            </a:r>
            <a:r>
              <a:rPr lang="en-US" b="1" dirty="0"/>
              <a:t>[indices[:-</a:t>
            </a:r>
            <a:r>
              <a:rPr lang="en-US" b="1" dirty="0" err="1"/>
              <a:t>n_training_samples</a:t>
            </a:r>
            <a:r>
              <a:rPr lang="en-US" b="1" dirty="0"/>
              <a:t>]]</a:t>
            </a:r>
          </a:p>
          <a:p>
            <a:pPr marL="0" indent="0">
              <a:buNone/>
            </a:pPr>
            <a:r>
              <a:rPr lang="en-US" b="1" dirty="0" err="1"/>
              <a:t>trainset_labels</a:t>
            </a:r>
            <a:r>
              <a:rPr lang="en-US" b="1" dirty="0"/>
              <a:t> = </a:t>
            </a:r>
            <a:r>
              <a:rPr lang="en-US" b="1" dirty="0" err="1"/>
              <a:t>iris_labels</a:t>
            </a:r>
            <a:r>
              <a:rPr lang="en-US" b="1" dirty="0"/>
              <a:t>[indices[:-</a:t>
            </a:r>
            <a:r>
              <a:rPr lang="en-US" b="1" dirty="0" err="1"/>
              <a:t>n_training_samples</a:t>
            </a:r>
            <a:r>
              <a:rPr lang="en-US" b="1" dirty="0"/>
              <a:t>]]</a:t>
            </a:r>
          </a:p>
          <a:p>
            <a:pPr marL="0" indent="0">
              <a:buNone/>
            </a:pPr>
            <a:r>
              <a:rPr lang="en-US" b="1" dirty="0" err="1"/>
              <a:t>testset_data</a:t>
            </a:r>
            <a:r>
              <a:rPr lang="en-US" b="1" dirty="0"/>
              <a:t> = </a:t>
            </a:r>
            <a:r>
              <a:rPr lang="en-US" b="1" dirty="0" err="1"/>
              <a:t>iris_data</a:t>
            </a:r>
            <a:r>
              <a:rPr lang="en-US" b="1" dirty="0"/>
              <a:t>[indices[-</a:t>
            </a:r>
            <a:r>
              <a:rPr lang="en-US" b="1" dirty="0" err="1"/>
              <a:t>n_training_samples</a:t>
            </a:r>
            <a:r>
              <a:rPr lang="en-US" b="1" dirty="0"/>
              <a:t>:]]</a:t>
            </a:r>
          </a:p>
          <a:p>
            <a:pPr marL="0" indent="0">
              <a:buNone/>
            </a:pPr>
            <a:r>
              <a:rPr lang="en-US" b="1" dirty="0" err="1"/>
              <a:t>testset_labels</a:t>
            </a:r>
            <a:r>
              <a:rPr lang="en-US" b="1" dirty="0"/>
              <a:t> = </a:t>
            </a:r>
            <a:r>
              <a:rPr lang="en-US" b="1" dirty="0" err="1"/>
              <a:t>iris_labels</a:t>
            </a:r>
            <a:r>
              <a:rPr lang="en-US" b="1" dirty="0"/>
              <a:t>[indices[-</a:t>
            </a:r>
            <a:r>
              <a:rPr lang="en-US" b="1" dirty="0" err="1"/>
              <a:t>n_training_samples</a:t>
            </a:r>
            <a:r>
              <a:rPr lang="en-US" b="1" dirty="0"/>
              <a:t>:]]</a:t>
            </a:r>
          </a:p>
        </p:txBody>
      </p:sp>
    </p:spTree>
    <p:extLst>
      <p:ext uri="{BB962C8B-B14F-4D97-AF65-F5344CB8AC3E}">
        <p14:creationId xmlns:p14="http://schemas.microsoft.com/office/powerpoint/2010/main" val="2900079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9025-53B8-4FDD-A265-FF8BB4FD4DD1}"/>
              </a:ext>
            </a:extLst>
          </p:cNvPr>
          <p:cNvSpPr>
            <a:spLocks noGrp="1"/>
          </p:cNvSpPr>
          <p:nvPr>
            <p:ph type="title"/>
          </p:nvPr>
        </p:nvSpPr>
        <p:spPr>
          <a:xfrm>
            <a:off x="581192" y="702156"/>
            <a:ext cx="11029616" cy="841418"/>
          </a:xfrm>
        </p:spPr>
        <p:txBody>
          <a:bodyPr/>
          <a:lstStyle/>
          <a:p>
            <a:r>
              <a:rPr lang="en-US" dirty="0"/>
              <a:t>Visualize</a:t>
            </a:r>
          </a:p>
        </p:txBody>
      </p:sp>
      <p:sp>
        <p:nvSpPr>
          <p:cNvPr id="3" name="Content Placeholder 2">
            <a:extLst>
              <a:ext uri="{FF2B5EF4-FFF2-40B4-BE49-F238E27FC236}">
                <a16:creationId xmlns:a16="http://schemas.microsoft.com/office/drawing/2014/main" id="{C639B0D0-76CC-426F-A947-20D3E8B17848}"/>
              </a:ext>
            </a:extLst>
          </p:cNvPr>
          <p:cNvSpPr>
            <a:spLocks noGrp="1"/>
          </p:cNvSpPr>
          <p:nvPr>
            <p:ph idx="1"/>
          </p:nvPr>
        </p:nvSpPr>
        <p:spPr/>
        <p:txBody>
          <a:bodyPr>
            <a:noAutofit/>
          </a:bodyPr>
          <a:lstStyle/>
          <a:p>
            <a:pPr marL="0" indent="0">
              <a:buNone/>
            </a:pPr>
            <a:r>
              <a:rPr lang="en-US" sz="900" dirty="0"/>
              <a:t>X = []</a:t>
            </a:r>
          </a:p>
          <a:p>
            <a:pPr marL="0" indent="0">
              <a:buNone/>
            </a:pPr>
            <a:r>
              <a:rPr lang="en-US" sz="900" dirty="0"/>
              <a:t>for </a:t>
            </a:r>
            <a:r>
              <a:rPr lang="en-US" sz="900" dirty="0" err="1"/>
              <a:t>iclass</a:t>
            </a:r>
            <a:r>
              <a:rPr lang="en-US" sz="900" dirty="0"/>
              <a:t> in range(3):</a:t>
            </a:r>
          </a:p>
          <a:p>
            <a:pPr marL="0" indent="0">
              <a:buNone/>
            </a:pPr>
            <a:r>
              <a:rPr lang="en-US" sz="900" dirty="0"/>
              <a:t>    </a:t>
            </a:r>
            <a:r>
              <a:rPr lang="en-US" sz="900" dirty="0" err="1"/>
              <a:t>X.append</a:t>
            </a:r>
            <a:r>
              <a:rPr lang="en-US" sz="900" dirty="0"/>
              <a:t>([[], [], []])</a:t>
            </a:r>
          </a:p>
          <a:p>
            <a:pPr marL="0" indent="0">
              <a:buNone/>
            </a:pPr>
            <a:r>
              <a:rPr lang="en-US" sz="900" dirty="0"/>
              <a:t>    for </a:t>
            </a:r>
            <a:r>
              <a:rPr lang="en-US" sz="900" dirty="0" err="1"/>
              <a:t>i</a:t>
            </a:r>
            <a:r>
              <a:rPr lang="en-US" sz="900" dirty="0"/>
              <a:t> in range(</a:t>
            </a:r>
            <a:r>
              <a:rPr lang="en-US" sz="900" dirty="0" err="1"/>
              <a:t>len</a:t>
            </a:r>
            <a:r>
              <a:rPr lang="en-US" sz="900" dirty="0"/>
              <a:t>(</a:t>
            </a:r>
            <a:r>
              <a:rPr lang="en-US" sz="900" dirty="0" err="1"/>
              <a:t>trainset_data</a:t>
            </a:r>
            <a:r>
              <a:rPr lang="en-US" sz="900" dirty="0"/>
              <a:t>)):</a:t>
            </a:r>
          </a:p>
          <a:p>
            <a:pPr marL="0" indent="0">
              <a:buNone/>
            </a:pPr>
            <a:r>
              <a:rPr lang="en-US" sz="900" dirty="0"/>
              <a:t>        if </a:t>
            </a:r>
            <a:r>
              <a:rPr lang="en-US" sz="900" dirty="0" err="1"/>
              <a:t>trainset_labels</a:t>
            </a:r>
            <a:r>
              <a:rPr lang="en-US" sz="900" dirty="0"/>
              <a:t>[</a:t>
            </a:r>
            <a:r>
              <a:rPr lang="en-US" sz="900" dirty="0" err="1"/>
              <a:t>i</a:t>
            </a:r>
            <a:r>
              <a:rPr lang="en-US" sz="900" dirty="0"/>
              <a:t>] == </a:t>
            </a:r>
            <a:r>
              <a:rPr lang="en-US" sz="900" dirty="0" err="1"/>
              <a:t>iclass</a:t>
            </a:r>
            <a:r>
              <a:rPr lang="en-US" sz="900" dirty="0"/>
              <a:t>:</a:t>
            </a:r>
          </a:p>
          <a:p>
            <a:pPr marL="0" indent="0">
              <a:buNone/>
            </a:pPr>
            <a:r>
              <a:rPr lang="en-US" sz="900" dirty="0"/>
              <a:t>            X[</a:t>
            </a:r>
            <a:r>
              <a:rPr lang="en-US" sz="900" dirty="0" err="1"/>
              <a:t>iclass</a:t>
            </a:r>
            <a:r>
              <a:rPr lang="en-US" sz="900" dirty="0"/>
              <a:t>][0].append(</a:t>
            </a:r>
            <a:r>
              <a:rPr lang="en-US" sz="900" dirty="0" err="1"/>
              <a:t>trainset_data</a:t>
            </a:r>
            <a:r>
              <a:rPr lang="en-US" sz="900" dirty="0"/>
              <a:t>[</a:t>
            </a:r>
            <a:r>
              <a:rPr lang="en-US" sz="900" dirty="0" err="1"/>
              <a:t>i</a:t>
            </a:r>
            <a:r>
              <a:rPr lang="en-US" sz="900" dirty="0"/>
              <a:t>][0])</a:t>
            </a:r>
          </a:p>
          <a:p>
            <a:pPr marL="0" indent="0">
              <a:buNone/>
            </a:pPr>
            <a:r>
              <a:rPr lang="en-US" sz="900" dirty="0"/>
              <a:t>            X[</a:t>
            </a:r>
            <a:r>
              <a:rPr lang="en-US" sz="900" dirty="0" err="1"/>
              <a:t>iclass</a:t>
            </a:r>
            <a:r>
              <a:rPr lang="en-US" sz="900" dirty="0"/>
              <a:t>][1].append(</a:t>
            </a:r>
            <a:r>
              <a:rPr lang="en-US" sz="900" dirty="0" err="1"/>
              <a:t>trainset_data</a:t>
            </a:r>
            <a:r>
              <a:rPr lang="en-US" sz="900" dirty="0"/>
              <a:t>[</a:t>
            </a:r>
            <a:r>
              <a:rPr lang="en-US" sz="900" dirty="0" err="1"/>
              <a:t>i</a:t>
            </a:r>
            <a:r>
              <a:rPr lang="en-US" sz="900" dirty="0"/>
              <a:t>][1])</a:t>
            </a:r>
          </a:p>
          <a:p>
            <a:pPr marL="0" indent="0">
              <a:buNone/>
            </a:pPr>
            <a:r>
              <a:rPr lang="en-US" sz="900" dirty="0"/>
              <a:t>            X[</a:t>
            </a:r>
            <a:r>
              <a:rPr lang="en-US" sz="900" dirty="0" err="1"/>
              <a:t>iclass</a:t>
            </a:r>
            <a:r>
              <a:rPr lang="en-US" sz="900" dirty="0"/>
              <a:t>][2].append(sum(</a:t>
            </a:r>
            <a:r>
              <a:rPr lang="en-US" sz="900" dirty="0" err="1"/>
              <a:t>trainset_data</a:t>
            </a:r>
            <a:r>
              <a:rPr lang="en-US" sz="900" dirty="0"/>
              <a:t>[</a:t>
            </a:r>
            <a:r>
              <a:rPr lang="en-US" sz="900" dirty="0" err="1"/>
              <a:t>i</a:t>
            </a:r>
            <a:r>
              <a:rPr lang="en-US" sz="900" dirty="0"/>
              <a:t>][2:]))</a:t>
            </a:r>
          </a:p>
          <a:p>
            <a:pPr marL="0" indent="0">
              <a:buNone/>
            </a:pPr>
            <a:endParaRPr lang="en-US" sz="900" dirty="0"/>
          </a:p>
          <a:p>
            <a:pPr marL="0" indent="0">
              <a:buNone/>
            </a:pPr>
            <a:r>
              <a:rPr lang="en-US" sz="900" dirty="0" err="1"/>
              <a:t>colours</a:t>
            </a:r>
            <a:r>
              <a:rPr lang="en-US" sz="900" dirty="0"/>
              <a:t> = ("r", "g", "y")</a:t>
            </a:r>
          </a:p>
          <a:p>
            <a:pPr marL="0" indent="0">
              <a:buNone/>
            </a:pPr>
            <a:endParaRPr lang="en-US" sz="900" dirty="0"/>
          </a:p>
          <a:p>
            <a:pPr marL="0" indent="0">
              <a:buNone/>
            </a:pPr>
            <a:r>
              <a:rPr lang="en-US" sz="900" dirty="0"/>
              <a:t>fig = </a:t>
            </a:r>
            <a:r>
              <a:rPr lang="en-US" sz="900" dirty="0" err="1"/>
              <a:t>plt.figure</a:t>
            </a:r>
            <a:r>
              <a:rPr lang="en-US" sz="900" dirty="0"/>
              <a:t>()</a:t>
            </a:r>
          </a:p>
          <a:p>
            <a:pPr marL="0" indent="0">
              <a:buNone/>
            </a:pPr>
            <a:r>
              <a:rPr lang="en-US" sz="900" dirty="0"/>
              <a:t>ax = </a:t>
            </a:r>
            <a:r>
              <a:rPr lang="en-US" sz="900" dirty="0" err="1"/>
              <a:t>fig.add_subplot</a:t>
            </a:r>
            <a:r>
              <a:rPr lang="en-US" sz="900" dirty="0"/>
              <a:t>(111, projection='3d')</a:t>
            </a:r>
          </a:p>
          <a:p>
            <a:pPr marL="0" indent="0">
              <a:buNone/>
            </a:pPr>
            <a:endParaRPr lang="en-US" sz="900" dirty="0"/>
          </a:p>
          <a:p>
            <a:pPr marL="0" indent="0">
              <a:buNone/>
            </a:pPr>
            <a:r>
              <a:rPr lang="en-US" sz="900" dirty="0"/>
              <a:t>for </a:t>
            </a:r>
            <a:r>
              <a:rPr lang="en-US" sz="900" dirty="0" err="1"/>
              <a:t>iclass</a:t>
            </a:r>
            <a:r>
              <a:rPr lang="en-US" sz="900" dirty="0"/>
              <a:t> in range(3):</a:t>
            </a:r>
          </a:p>
          <a:p>
            <a:pPr marL="0" indent="0">
              <a:buNone/>
            </a:pPr>
            <a:r>
              <a:rPr lang="en-US" sz="900" dirty="0"/>
              <a:t>       </a:t>
            </a:r>
            <a:r>
              <a:rPr lang="en-US" sz="900" dirty="0" err="1"/>
              <a:t>ax.scatter</a:t>
            </a:r>
            <a:r>
              <a:rPr lang="en-US" sz="900" dirty="0"/>
              <a:t>(X[</a:t>
            </a:r>
            <a:r>
              <a:rPr lang="en-US" sz="900" dirty="0" err="1"/>
              <a:t>iclass</a:t>
            </a:r>
            <a:r>
              <a:rPr lang="en-US" sz="900" dirty="0"/>
              <a:t>][0], X[</a:t>
            </a:r>
            <a:r>
              <a:rPr lang="en-US" sz="900" dirty="0" err="1"/>
              <a:t>iclass</a:t>
            </a:r>
            <a:r>
              <a:rPr lang="en-US" sz="900" dirty="0"/>
              <a:t>][1], X[</a:t>
            </a:r>
            <a:r>
              <a:rPr lang="en-US" sz="900" dirty="0" err="1"/>
              <a:t>iclass</a:t>
            </a:r>
            <a:r>
              <a:rPr lang="en-US" sz="900" dirty="0"/>
              <a:t>][2], c=</a:t>
            </a:r>
            <a:r>
              <a:rPr lang="en-US" sz="900" dirty="0" err="1"/>
              <a:t>colours</a:t>
            </a:r>
            <a:r>
              <a:rPr lang="en-US" sz="900" dirty="0"/>
              <a:t>[</a:t>
            </a:r>
            <a:r>
              <a:rPr lang="en-US" sz="900" dirty="0" err="1"/>
              <a:t>iclass</a:t>
            </a:r>
            <a:r>
              <a:rPr lang="en-US" sz="900" dirty="0"/>
              <a:t>])</a:t>
            </a:r>
          </a:p>
          <a:p>
            <a:pPr marL="0" indent="0">
              <a:buNone/>
            </a:pPr>
            <a:r>
              <a:rPr lang="en-US" sz="900" dirty="0" err="1"/>
              <a:t>plt.show</a:t>
            </a:r>
            <a:r>
              <a:rPr lang="en-US" sz="900" dirty="0"/>
              <a:t>()</a:t>
            </a:r>
          </a:p>
          <a:p>
            <a:pPr marL="0" indent="0">
              <a:buNone/>
            </a:pPr>
            <a:r>
              <a:rPr lang="en-US" sz="900" dirty="0"/>
              <a:t>#the colors </a:t>
            </a:r>
            <a:r>
              <a:rPr lang="en-US" sz="900" dirty="0" err="1"/>
              <a:t>reprsent</a:t>
            </a:r>
            <a:r>
              <a:rPr lang="en-US" sz="900" dirty="0"/>
              <a:t> the species</a:t>
            </a:r>
          </a:p>
          <a:p>
            <a:pPr marL="0" indent="0">
              <a:buNone/>
            </a:pPr>
            <a:r>
              <a:rPr lang="en-US" sz="900" dirty="0"/>
              <a:t>#we can see that we have three separate clusters and partially how they differentiate from each other</a:t>
            </a:r>
          </a:p>
        </p:txBody>
      </p:sp>
      <p:pic>
        <p:nvPicPr>
          <p:cNvPr id="4" name="Picture 3">
            <a:extLst>
              <a:ext uri="{FF2B5EF4-FFF2-40B4-BE49-F238E27FC236}">
                <a16:creationId xmlns:a16="http://schemas.microsoft.com/office/drawing/2014/main" id="{EE777F83-1635-47C7-93C5-7C5F3743E310}"/>
              </a:ext>
            </a:extLst>
          </p:cNvPr>
          <p:cNvPicPr>
            <a:picLocks noChangeAspect="1"/>
          </p:cNvPicPr>
          <p:nvPr/>
        </p:nvPicPr>
        <p:blipFill>
          <a:blip r:embed="rId2"/>
          <a:stretch>
            <a:fillRect/>
          </a:stretch>
        </p:blipFill>
        <p:spPr>
          <a:xfrm>
            <a:off x="6361599" y="2547937"/>
            <a:ext cx="3571875" cy="1762125"/>
          </a:xfrm>
          <a:prstGeom prst="rect">
            <a:avLst/>
          </a:prstGeom>
        </p:spPr>
      </p:pic>
    </p:spTree>
    <p:extLst>
      <p:ext uri="{BB962C8B-B14F-4D97-AF65-F5344CB8AC3E}">
        <p14:creationId xmlns:p14="http://schemas.microsoft.com/office/powerpoint/2010/main" val="468398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97EA-E2C6-4703-8D02-1B7E80BA1C76}"/>
              </a:ext>
            </a:extLst>
          </p:cNvPr>
          <p:cNvSpPr>
            <a:spLocks noGrp="1"/>
          </p:cNvSpPr>
          <p:nvPr>
            <p:ph type="title"/>
          </p:nvPr>
        </p:nvSpPr>
        <p:spPr/>
        <p:txBody>
          <a:bodyPr/>
          <a:lstStyle/>
          <a:p>
            <a:r>
              <a:rPr lang="en-US" dirty="0"/>
              <a:t>Calculate Euclidian Distance</a:t>
            </a:r>
          </a:p>
        </p:txBody>
      </p:sp>
      <p:sp>
        <p:nvSpPr>
          <p:cNvPr id="3" name="Content Placeholder 2">
            <a:extLst>
              <a:ext uri="{FF2B5EF4-FFF2-40B4-BE49-F238E27FC236}">
                <a16:creationId xmlns:a16="http://schemas.microsoft.com/office/drawing/2014/main" id="{5B69ECEB-3D6B-4DC8-B5C3-A832940D1C4E}"/>
              </a:ext>
            </a:extLst>
          </p:cNvPr>
          <p:cNvSpPr>
            <a:spLocks noGrp="1"/>
          </p:cNvSpPr>
          <p:nvPr>
            <p:ph idx="1"/>
          </p:nvPr>
        </p:nvSpPr>
        <p:spPr/>
        <p:txBody>
          <a:bodyPr/>
          <a:lstStyle/>
          <a:p>
            <a:pPr marL="0" indent="0">
              <a:buNone/>
            </a:pPr>
            <a:r>
              <a:rPr lang="en-US" dirty="0"/>
              <a:t>def distance(instance1, instance2):</a:t>
            </a:r>
          </a:p>
          <a:p>
            <a:pPr marL="0" indent="0">
              <a:buNone/>
            </a:pPr>
            <a:r>
              <a:rPr lang="en-US" dirty="0"/>
              <a:t>    </a:t>
            </a:r>
          </a:p>
          <a:p>
            <a:pPr marL="0" indent="0">
              <a:buNone/>
            </a:pPr>
            <a:r>
              <a:rPr lang="en-US" dirty="0"/>
              <a:t>    instance1 = </a:t>
            </a:r>
            <a:r>
              <a:rPr lang="en-US" dirty="0" err="1"/>
              <a:t>np.array</a:t>
            </a:r>
            <a:r>
              <a:rPr lang="en-US" dirty="0"/>
              <a:t>(instance1) </a:t>
            </a:r>
          </a:p>
          <a:p>
            <a:pPr marL="0" indent="0">
              <a:buNone/>
            </a:pPr>
            <a:r>
              <a:rPr lang="en-US" dirty="0"/>
              <a:t>    instance2 = </a:t>
            </a:r>
            <a:r>
              <a:rPr lang="en-US" dirty="0" err="1"/>
              <a:t>np.array</a:t>
            </a:r>
            <a:r>
              <a:rPr lang="en-US" dirty="0"/>
              <a:t>(instance2)</a:t>
            </a:r>
          </a:p>
          <a:p>
            <a:pPr marL="0" indent="0">
              <a:buNone/>
            </a:pPr>
            <a:r>
              <a:rPr lang="en-US" dirty="0"/>
              <a:t>    </a:t>
            </a:r>
          </a:p>
          <a:p>
            <a:pPr marL="0" indent="0">
              <a:buNone/>
            </a:pPr>
            <a:r>
              <a:rPr lang="en-US" dirty="0"/>
              <a:t>    return </a:t>
            </a:r>
            <a:r>
              <a:rPr lang="en-US" dirty="0" err="1"/>
              <a:t>np.linalg.norm</a:t>
            </a:r>
            <a:r>
              <a:rPr lang="en-US" dirty="0"/>
              <a:t>(instance1 - instance2)</a:t>
            </a:r>
          </a:p>
        </p:txBody>
      </p:sp>
    </p:spTree>
    <p:extLst>
      <p:ext uri="{BB962C8B-B14F-4D97-AF65-F5344CB8AC3E}">
        <p14:creationId xmlns:p14="http://schemas.microsoft.com/office/powerpoint/2010/main" val="3954257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1C7D-53CC-4E6F-9F57-54F4347BFF22}"/>
              </a:ext>
            </a:extLst>
          </p:cNvPr>
          <p:cNvSpPr>
            <a:spLocks noGrp="1"/>
          </p:cNvSpPr>
          <p:nvPr>
            <p:ph type="title"/>
          </p:nvPr>
        </p:nvSpPr>
        <p:spPr>
          <a:xfrm>
            <a:off x="581192" y="702155"/>
            <a:ext cx="11029616" cy="623305"/>
          </a:xfrm>
        </p:spPr>
        <p:txBody>
          <a:bodyPr/>
          <a:lstStyle/>
          <a:p>
            <a:r>
              <a:rPr lang="en-US" dirty="0"/>
              <a:t>Loop Through Dataset To Calculate Distance</a:t>
            </a:r>
          </a:p>
        </p:txBody>
      </p:sp>
      <p:sp>
        <p:nvSpPr>
          <p:cNvPr id="3" name="Content Placeholder 2">
            <a:extLst>
              <a:ext uri="{FF2B5EF4-FFF2-40B4-BE49-F238E27FC236}">
                <a16:creationId xmlns:a16="http://schemas.microsoft.com/office/drawing/2014/main" id="{2E152F01-25C3-4792-B892-EEC8A1978EC6}"/>
              </a:ext>
            </a:extLst>
          </p:cNvPr>
          <p:cNvSpPr>
            <a:spLocks noGrp="1"/>
          </p:cNvSpPr>
          <p:nvPr>
            <p:ph idx="1"/>
          </p:nvPr>
        </p:nvSpPr>
        <p:spPr/>
        <p:txBody>
          <a:bodyPr>
            <a:noAutofit/>
          </a:bodyPr>
          <a:lstStyle/>
          <a:p>
            <a:pPr marL="0" indent="0">
              <a:buNone/>
            </a:pPr>
            <a:r>
              <a:rPr lang="en-US" sz="1200" dirty="0"/>
              <a:t>def </a:t>
            </a:r>
            <a:r>
              <a:rPr lang="en-US" sz="1200" dirty="0" err="1"/>
              <a:t>get_neighbors</a:t>
            </a:r>
            <a:r>
              <a:rPr lang="en-US" sz="1200" dirty="0"/>
              <a:t>(</a:t>
            </a:r>
            <a:r>
              <a:rPr lang="en-US" sz="1200" dirty="0" err="1"/>
              <a:t>training_set</a:t>
            </a:r>
            <a:r>
              <a:rPr lang="en-US" sz="1200" dirty="0"/>
              <a:t>, </a:t>
            </a:r>
          </a:p>
          <a:p>
            <a:pPr marL="0" indent="0">
              <a:buNone/>
            </a:pPr>
            <a:r>
              <a:rPr lang="en-US" sz="1200" dirty="0"/>
              <a:t>                  labels, </a:t>
            </a:r>
          </a:p>
          <a:p>
            <a:pPr marL="0" indent="0">
              <a:buNone/>
            </a:pPr>
            <a:r>
              <a:rPr lang="en-US" sz="1200" dirty="0"/>
              <a:t>                  </a:t>
            </a:r>
            <a:r>
              <a:rPr lang="en-US" sz="1200" dirty="0" err="1"/>
              <a:t>test_instance</a:t>
            </a:r>
            <a:r>
              <a:rPr lang="en-US" sz="1200" dirty="0"/>
              <a:t>, </a:t>
            </a:r>
          </a:p>
          <a:p>
            <a:pPr marL="0" indent="0">
              <a:buNone/>
            </a:pPr>
            <a:r>
              <a:rPr lang="en-US" sz="1200" dirty="0"/>
              <a:t>                  k, </a:t>
            </a:r>
          </a:p>
          <a:p>
            <a:pPr marL="0" indent="0">
              <a:buNone/>
            </a:pPr>
            <a:r>
              <a:rPr lang="en-US" sz="1200" dirty="0"/>
              <a:t>                  distance=distance):</a:t>
            </a:r>
          </a:p>
          <a:p>
            <a:pPr marL="0" indent="0">
              <a:buNone/>
            </a:pPr>
            <a:endParaRPr lang="en-US" sz="1200" dirty="0"/>
          </a:p>
          <a:p>
            <a:pPr marL="0" indent="0">
              <a:buNone/>
            </a:pPr>
            <a:r>
              <a:rPr lang="en-US" sz="1200" dirty="0"/>
              <a:t>    distances = []</a:t>
            </a:r>
          </a:p>
          <a:p>
            <a:pPr marL="0" indent="0">
              <a:buNone/>
            </a:pPr>
            <a:r>
              <a:rPr lang="en-US" sz="1200" dirty="0"/>
              <a:t>    for index in range(</a:t>
            </a:r>
            <a:r>
              <a:rPr lang="en-US" sz="1200" dirty="0" err="1"/>
              <a:t>len</a:t>
            </a:r>
            <a:r>
              <a:rPr lang="en-US" sz="1200" dirty="0"/>
              <a:t>(</a:t>
            </a:r>
            <a:r>
              <a:rPr lang="en-US" sz="1200" dirty="0" err="1"/>
              <a:t>training_set</a:t>
            </a:r>
            <a:r>
              <a:rPr lang="en-US" sz="1200" dirty="0"/>
              <a:t>)):</a:t>
            </a:r>
          </a:p>
          <a:p>
            <a:pPr marL="0" indent="0">
              <a:buNone/>
            </a:pPr>
            <a:r>
              <a:rPr lang="en-US" sz="1200" dirty="0"/>
              <a:t>        </a:t>
            </a:r>
            <a:r>
              <a:rPr lang="en-US" sz="1200" dirty="0" err="1"/>
              <a:t>dist</a:t>
            </a:r>
            <a:r>
              <a:rPr lang="en-US" sz="1200" dirty="0"/>
              <a:t> = distance(</a:t>
            </a:r>
            <a:r>
              <a:rPr lang="en-US" sz="1200" dirty="0" err="1"/>
              <a:t>test_instance</a:t>
            </a:r>
            <a:r>
              <a:rPr lang="en-US" sz="1200" dirty="0"/>
              <a:t>, </a:t>
            </a:r>
            <a:r>
              <a:rPr lang="en-US" sz="1200" dirty="0" err="1"/>
              <a:t>training_set</a:t>
            </a:r>
            <a:r>
              <a:rPr lang="en-US" sz="1200" dirty="0"/>
              <a:t>[index])</a:t>
            </a:r>
          </a:p>
          <a:p>
            <a:pPr marL="0" indent="0">
              <a:buNone/>
            </a:pPr>
            <a:r>
              <a:rPr lang="en-US" sz="1200" dirty="0"/>
              <a:t>        </a:t>
            </a:r>
            <a:r>
              <a:rPr lang="en-US" sz="1200" dirty="0" err="1"/>
              <a:t>distances.append</a:t>
            </a:r>
            <a:r>
              <a:rPr lang="en-US" sz="1200" dirty="0"/>
              <a:t>((</a:t>
            </a:r>
            <a:r>
              <a:rPr lang="en-US" sz="1200" dirty="0" err="1"/>
              <a:t>training_set</a:t>
            </a:r>
            <a:r>
              <a:rPr lang="en-US" sz="1200" dirty="0"/>
              <a:t>[index], </a:t>
            </a:r>
            <a:r>
              <a:rPr lang="en-US" sz="1200" dirty="0" err="1"/>
              <a:t>dist</a:t>
            </a:r>
            <a:r>
              <a:rPr lang="en-US" sz="1200" dirty="0"/>
              <a:t>, labels[index]))</a:t>
            </a:r>
          </a:p>
          <a:p>
            <a:pPr marL="0" indent="0">
              <a:buNone/>
            </a:pPr>
            <a:r>
              <a:rPr lang="en-US" sz="1200" dirty="0"/>
              <a:t>    </a:t>
            </a:r>
            <a:r>
              <a:rPr lang="en-US" sz="1200" dirty="0" err="1"/>
              <a:t>distances.sort</a:t>
            </a:r>
            <a:r>
              <a:rPr lang="en-US" sz="1200" dirty="0"/>
              <a:t>(key=lambda x: x[1])</a:t>
            </a:r>
          </a:p>
          <a:p>
            <a:pPr marL="0" indent="0">
              <a:buNone/>
            </a:pPr>
            <a:r>
              <a:rPr lang="en-US" sz="1200" dirty="0"/>
              <a:t>    neighbors = distances[:k]</a:t>
            </a:r>
          </a:p>
          <a:p>
            <a:pPr marL="0" indent="0">
              <a:buNone/>
            </a:pPr>
            <a:r>
              <a:rPr lang="en-US" sz="1200" dirty="0"/>
              <a:t>    return(neighbors)</a:t>
            </a:r>
          </a:p>
        </p:txBody>
      </p:sp>
    </p:spTree>
    <p:extLst>
      <p:ext uri="{BB962C8B-B14F-4D97-AF65-F5344CB8AC3E}">
        <p14:creationId xmlns:p14="http://schemas.microsoft.com/office/powerpoint/2010/main" val="428631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Class Format</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247480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1883-1AD7-4B1C-9A67-B36D52598271}"/>
              </a:ext>
            </a:extLst>
          </p:cNvPr>
          <p:cNvSpPr>
            <a:spLocks noGrp="1"/>
          </p:cNvSpPr>
          <p:nvPr>
            <p:ph type="title"/>
          </p:nvPr>
        </p:nvSpPr>
        <p:spPr/>
        <p:txBody>
          <a:bodyPr/>
          <a:lstStyle/>
          <a:p>
            <a:r>
              <a:rPr lang="en-US" dirty="0"/>
              <a:t>Create a voting system</a:t>
            </a:r>
          </a:p>
        </p:txBody>
      </p:sp>
      <p:sp>
        <p:nvSpPr>
          <p:cNvPr id="3" name="Content Placeholder 2">
            <a:extLst>
              <a:ext uri="{FF2B5EF4-FFF2-40B4-BE49-F238E27FC236}">
                <a16:creationId xmlns:a16="http://schemas.microsoft.com/office/drawing/2014/main" id="{D9843A73-0F28-46EF-BED8-9D50E2D70A58}"/>
              </a:ext>
            </a:extLst>
          </p:cNvPr>
          <p:cNvSpPr>
            <a:spLocks noGrp="1"/>
          </p:cNvSpPr>
          <p:nvPr>
            <p:ph idx="1"/>
          </p:nvPr>
        </p:nvSpPr>
        <p:spPr/>
        <p:txBody>
          <a:bodyPr/>
          <a:lstStyle/>
          <a:p>
            <a:pPr marL="0" indent="0">
              <a:buNone/>
            </a:pPr>
            <a:r>
              <a:rPr lang="en-US" dirty="0"/>
              <a:t>def vote(neighbors):</a:t>
            </a:r>
          </a:p>
          <a:p>
            <a:pPr marL="0" indent="0">
              <a:buNone/>
            </a:pPr>
            <a:r>
              <a:rPr lang="en-US" dirty="0"/>
              <a:t>    </a:t>
            </a:r>
            <a:r>
              <a:rPr lang="en-US" dirty="0" err="1"/>
              <a:t>class_counter</a:t>
            </a:r>
            <a:r>
              <a:rPr lang="en-US" dirty="0"/>
              <a:t> = Counter()</a:t>
            </a:r>
          </a:p>
          <a:p>
            <a:pPr marL="0" indent="0">
              <a:buNone/>
            </a:pPr>
            <a:r>
              <a:rPr lang="en-US" dirty="0"/>
              <a:t>    for neighbor in neighbors:</a:t>
            </a:r>
          </a:p>
          <a:p>
            <a:pPr marL="0" indent="0">
              <a:buNone/>
            </a:pPr>
            <a:r>
              <a:rPr lang="en-US" dirty="0"/>
              <a:t>        </a:t>
            </a:r>
            <a:r>
              <a:rPr lang="en-US" dirty="0" err="1"/>
              <a:t>class_counter</a:t>
            </a:r>
            <a:r>
              <a:rPr lang="en-US" dirty="0"/>
              <a:t>[neighbor[2]] += 1</a:t>
            </a:r>
          </a:p>
          <a:p>
            <a:pPr marL="0" indent="0">
              <a:buNone/>
            </a:pPr>
            <a:r>
              <a:rPr lang="en-US" dirty="0"/>
              <a:t>    return </a:t>
            </a:r>
            <a:r>
              <a:rPr lang="en-US" dirty="0" err="1"/>
              <a:t>class_counter.most_common</a:t>
            </a:r>
            <a:r>
              <a:rPr lang="en-US" dirty="0"/>
              <a:t>(1)[0][0]</a:t>
            </a:r>
          </a:p>
        </p:txBody>
      </p:sp>
    </p:spTree>
    <p:extLst>
      <p:ext uri="{BB962C8B-B14F-4D97-AF65-F5344CB8AC3E}">
        <p14:creationId xmlns:p14="http://schemas.microsoft.com/office/powerpoint/2010/main" val="3734176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23CE-F23D-4027-81E6-2ECBFA0001D2}"/>
              </a:ext>
            </a:extLst>
          </p:cNvPr>
          <p:cNvSpPr>
            <a:spLocks noGrp="1"/>
          </p:cNvSpPr>
          <p:nvPr>
            <p:ph type="title"/>
          </p:nvPr>
        </p:nvSpPr>
        <p:spPr/>
        <p:txBody>
          <a:bodyPr/>
          <a:lstStyle/>
          <a:p>
            <a:r>
              <a:rPr lang="en-US" dirty="0"/>
              <a:t>How Did our model do</a:t>
            </a:r>
          </a:p>
        </p:txBody>
      </p:sp>
      <p:sp>
        <p:nvSpPr>
          <p:cNvPr id="3" name="Content Placeholder 2">
            <a:extLst>
              <a:ext uri="{FF2B5EF4-FFF2-40B4-BE49-F238E27FC236}">
                <a16:creationId xmlns:a16="http://schemas.microsoft.com/office/drawing/2014/main" id="{94164CF2-C0B0-4DF1-B3CE-D570C30A6C3C}"/>
              </a:ext>
            </a:extLst>
          </p:cNvPr>
          <p:cNvSpPr>
            <a:spLocks noGrp="1"/>
          </p:cNvSpPr>
          <p:nvPr>
            <p:ph idx="1"/>
          </p:nvPr>
        </p:nvSpPr>
        <p:spPr/>
        <p:txBody>
          <a:bodyPr>
            <a:normAutofit fontScale="92500" lnSpcReduction="20000"/>
          </a:bodyPr>
          <a:lstStyle/>
          <a:p>
            <a:pPr marL="0" indent="0">
              <a:buNone/>
            </a:pPr>
            <a:r>
              <a:rPr lang="en-US" dirty="0"/>
              <a:t>for </a:t>
            </a:r>
            <a:r>
              <a:rPr lang="en-US" dirty="0" err="1"/>
              <a:t>i</a:t>
            </a:r>
            <a:r>
              <a:rPr lang="en-US" dirty="0"/>
              <a:t> in range(</a:t>
            </a:r>
            <a:r>
              <a:rPr lang="en-US" dirty="0" err="1"/>
              <a:t>n_training_samples</a:t>
            </a:r>
            <a:r>
              <a:rPr lang="en-US" dirty="0"/>
              <a:t>):</a:t>
            </a:r>
          </a:p>
          <a:p>
            <a:pPr marL="0" indent="0">
              <a:buNone/>
            </a:pPr>
            <a:r>
              <a:rPr lang="en-US" dirty="0"/>
              <a:t>    neighbors = </a:t>
            </a:r>
            <a:r>
              <a:rPr lang="en-US" dirty="0" err="1"/>
              <a:t>get_neighbors</a:t>
            </a:r>
            <a:r>
              <a:rPr lang="en-US" dirty="0"/>
              <a:t>(</a:t>
            </a:r>
            <a:r>
              <a:rPr lang="en-US" dirty="0" err="1"/>
              <a:t>trainset_data</a:t>
            </a:r>
            <a:r>
              <a:rPr lang="en-US" dirty="0"/>
              <a:t>, </a:t>
            </a:r>
          </a:p>
          <a:p>
            <a:pPr marL="0" indent="0">
              <a:buNone/>
            </a:pPr>
            <a:r>
              <a:rPr lang="en-US" dirty="0"/>
              <a:t>                              </a:t>
            </a:r>
            <a:r>
              <a:rPr lang="en-US" dirty="0" err="1"/>
              <a:t>trainset_labels</a:t>
            </a:r>
            <a:r>
              <a:rPr lang="en-US" dirty="0"/>
              <a:t>, </a:t>
            </a:r>
          </a:p>
          <a:p>
            <a:pPr marL="0" indent="0">
              <a:buNone/>
            </a:pPr>
            <a:r>
              <a:rPr lang="en-US" dirty="0"/>
              <a:t>                              </a:t>
            </a:r>
            <a:r>
              <a:rPr lang="en-US" dirty="0" err="1"/>
              <a:t>testset_data</a:t>
            </a:r>
            <a:r>
              <a:rPr lang="en-US" dirty="0"/>
              <a:t>[</a:t>
            </a:r>
            <a:r>
              <a:rPr lang="en-US" dirty="0" err="1"/>
              <a:t>i</a:t>
            </a:r>
            <a:r>
              <a:rPr lang="en-US" dirty="0"/>
              <a:t>], </a:t>
            </a:r>
          </a:p>
          <a:p>
            <a:pPr marL="0" indent="0">
              <a:buNone/>
            </a:pPr>
            <a:r>
              <a:rPr lang="en-US" dirty="0"/>
              <a:t>                              3, </a:t>
            </a:r>
          </a:p>
          <a:p>
            <a:pPr marL="0" indent="0">
              <a:buNone/>
            </a:pPr>
            <a:r>
              <a:rPr lang="en-US" dirty="0"/>
              <a:t>                              distance=distance)</a:t>
            </a:r>
          </a:p>
          <a:p>
            <a:pPr marL="0" indent="0">
              <a:buNone/>
            </a:pPr>
            <a:r>
              <a:rPr lang="en-US" dirty="0"/>
              <a:t>    print("index: ", </a:t>
            </a:r>
            <a:r>
              <a:rPr lang="en-US" dirty="0" err="1"/>
              <a:t>i</a:t>
            </a:r>
            <a:r>
              <a:rPr lang="en-US" dirty="0"/>
              <a:t>, </a:t>
            </a:r>
          </a:p>
          <a:p>
            <a:pPr marL="0" indent="0">
              <a:buNone/>
            </a:pPr>
            <a:r>
              <a:rPr lang="en-US" dirty="0"/>
              <a:t>          ", result of vote: ", vote(neighbors), </a:t>
            </a:r>
          </a:p>
          <a:p>
            <a:pPr marL="0" indent="0">
              <a:buNone/>
            </a:pPr>
            <a:r>
              <a:rPr lang="en-US" dirty="0"/>
              <a:t>          ", label: ", </a:t>
            </a:r>
            <a:r>
              <a:rPr lang="en-US" dirty="0" err="1"/>
              <a:t>testset_labels</a:t>
            </a:r>
            <a:r>
              <a:rPr lang="en-US" dirty="0"/>
              <a:t>[</a:t>
            </a:r>
            <a:r>
              <a:rPr lang="en-US" dirty="0" err="1"/>
              <a:t>i</a:t>
            </a:r>
            <a:r>
              <a:rPr lang="en-US" dirty="0"/>
              <a:t>], </a:t>
            </a:r>
          </a:p>
          <a:p>
            <a:pPr marL="0" indent="0">
              <a:buNone/>
            </a:pPr>
            <a:r>
              <a:rPr lang="en-US" dirty="0"/>
              <a:t>          ", data: ", </a:t>
            </a:r>
            <a:r>
              <a:rPr lang="en-US" dirty="0" err="1"/>
              <a:t>testset_data</a:t>
            </a:r>
            <a:r>
              <a:rPr lang="en-US" dirty="0"/>
              <a:t>[</a:t>
            </a:r>
            <a:r>
              <a:rPr lang="en-US" dirty="0" err="1"/>
              <a:t>i</a:t>
            </a:r>
            <a:r>
              <a:rPr lang="en-US" dirty="0"/>
              <a:t>])</a:t>
            </a:r>
          </a:p>
        </p:txBody>
      </p:sp>
    </p:spTree>
    <p:extLst>
      <p:ext uri="{BB962C8B-B14F-4D97-AF65-F5344CB8AC3E}">
        <p14:creationId xmlns:p14="http://schemas.microsoft.com/office/powerpoint/2010/main" val="2306519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Homework</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2430899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9511-E8C0-4CBC-B8AA-AAA42BB5EE38}"/>
              </a:ext>
            </a:extLst>
          </p:cNvPr>
          <p:cNvSpPr>
            <a:spLocks noGrp="1"/>
          </p:cNvSpPr>
          <p:nvPr>
            <p:ph type="title"/>
          </p:nvPr>
        </p:nvSpPr>
        <p:spPr/>
        <p:txBody>
          <a:bodyPr/>
          <a:lstStyle/>
          <a:p>
            <a:r>
              <a:rPr lang="en-US" dirty="0"/>
              <a:t>Weekly assignment (Due Thursday)</a:t>
            </a:r>
          </a:p>
        </p:txBody>
      </p:sp>
      <p:sp>
        <p:nvSpPr>
          <p:cNvPr id="3" name="Content Placeholder 2">
            <a:extLst>
              <a:ext uri="{FF2B5EF4-FFF2-40B4-BE49-F238E27FC236}">
                <a16:creationId xmlns:a16="http://schemas.microsoft.com/office/drawing/2014/main" id="{F1D3C58B-50C7-41B7-9868-45A13479E186}"/>
              </a:ext>
            </a:extLst>
          </p:cNvPr>
          <p:cNvSpPr>
            <a:spLocks noGrp="1"/>
          </p:cNvSpPr>
          <p:nvPr>
            <p:ph idx="1"/>
          </p:nvPr>
        </p:nvSpPr>
        <p:spPr/>
        <p:txBody>
          <a:bodyPr/>
          <a:lstStyle/>
          <a:p>
            <a:r>
              <a:rPr lang="en-US" dirty="0"/>
              <a:t>In this midweek assignment you code and interpret a nearest neighbors algorithm that classifies Iris’s (flower) using the following dataset. This is a common use case for nearest neighbors. You use multiple attributes of the flowers to decide which type of Iris they are. Analyze the data set, and answer the following.</a:t>
            </a:r>
          </a:p>
          <a:p>
            <a:pPr algn="l">
              <a:buFont typeface="+mj-lt"/>
              <a:buAutoNum type="arabicPeriod"/>
            </a:pPr>
            <a:r>
              <a:rPr lang="en-US" b="0" i="0" dirty="0">
                <a:solidFill>
                  <a:srgbClr val="000000"/>
                </a:solidFill>
                <a:effectLst/>
                <a:latin typeface="Lato Extended"/>
              </a:rPr>
              <a:t>What was the overall accuracy of the model?</a:t>
            </a:r>
            <a:br>
              <a:rPr lang="en-US" b="0" i="0" dirty="0">
                <a:solidFill>
                  <a:srgbClr val="000000"/>
                </a:solidFill>
                <a:effectLst/>
                <a:latin typeface="Lato Extended"/>
              </a:rPr>
            </a:br>
            <a:endParaRPr lang="en-US" b="0" i="0" dirty="0">
              <a:solidFill>
                <a:srgbClr val="000000"/>
              </a:solidFill>
              <a:effectLst/>
              <a:latin typeface="Lato Extended"/>
            </a:endParaRPr>
          </a:p>
          <a:p>
            <a:pPr algn="l">
              <a:buFont typeface="+mj-lt"/>
              <a:buAutoNum type="arabicPeriod"/>
            </a:pPr>
            <a:r>
              <a:rPr lang="en-US" b="0" i="0" dirty="0">
                <a:solidFill>
                  <a:srgbClr val="000000"/>
                </a:solidFill>
                <a:effectLst/>
                <a:latin typeface="Lato Extended"/>
              </a:rPr>
              <a:t>What was the accuracy of each type of iris?</a:t>
            </a:r>
            <a:br>
              <a:rPr lang="en-US" b="0" i="0" dirty="0">
                <a:solidFill>
                  <a:srgbClr val="000000"/>
                </a:solidFill>
                <a:effectLst/>
                <a:latin typeface="Lato Extended"/>
              </a:rPr>
            </a:br>
            <a:endParaRPr lang="en-US" b="0" i="0" dirty="0">
              <a:solidFill>
                <a:srgbClr val="000000"/>
              </a:solidFill>
              <a:effectLst/>
              <a:latin typeface="Lato Extended"/>
            </a:endParaRPr>
          </a:p>
          <a:p>
            <a:pPr algn="l">
              <a:buFont typeface="+mj-lt"/>
              <a:buAutoNum type="arabicPeriod"/>
            </a:pPr>
            <a:r>
              <a:rPr lang="en-US" b="0" i="0" dirty="0">
                <a:solidFill>
                  <a:srgbClr val="000000"/>
                </a:solidFill>
                <a:effectLst/>
                <a:latin typeface="Lato Extended"/>
              </a:rPr>
              <a:t>Would you classify the model as a good model or not? Think About The KNN Analysis Slide</a:t>
            </a:r>
          </a:p>
          <a:p>
            <a:pPr marL="0" indent="0">
              <a:buNone/>
            </a:pPr>
            <a:endParaRPr lang="en-US" dirty="0"/>
          </a:p>
        </p:txBody>
      </p:sp>
    </p:spTree>
    <p:extLst>
      <p:ext uri="{BB962C8B-B14F-4D97-AF65-F5344CB8AC3E}">
        <p14:creationId xmlns:p14="http://schemas.microsoft.com/office/powerpoint/2010/main" val="838027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0310-C1EF-4069-B2B5-B48F992D6C4D}"/>
              </a:ext>
            </a:extLst>
          </p:cNvPr>
          <p:cNvSpPr>
            <a:spLocks noGrp="1"/>
          </p:cNvSpPr>
          <p:nvPr>
            <p:ph type="title"/>
          </p:nvPr>
        </p:nvSpPr>
        <p:spPr/>
        <p:txBody>
          <a:bodyPr/>
          <a:lstStyle/>
          <a:p>
            <a:r>
              <a:rPr lang="en-US" dirty="0"/>
              <a:t>Weekly Assignment (Final Assignment)</a:t>
            </a:r>
          </a:p>
        </p:txBody>
      </p:sp>
      <p:sp>
        <p:nvSpPr>
          <p:cNvPr id="3" name="Content Placeholder 2">
            <a:extLst>
              <a:ext uri="{FF2B5EF4-FFF2-40B4-BE49-F238E27FC236}">
                <a16:creationId xmlns:a16="http://schemas.microsoft.com/office/drawing/2014/main" id="{D6D00406-5AF1-487E-86E5-B7AF1418FD3A}"/>
              </a:ext>
            </a:extLst>
          </p:cNvPr>
          <p:cNvSpPr>
            <a:spLocks noGrp="1"/>
          </p:cNvSpPr>
          <p:nvPr>
            <p:ph idx="1"/>
          </p:nvPr>
        </p:nvSpPr>
        <p:spPr/>
        <p:txBody>
          <a:bodyPr>
            <a:normAutofit fontScale="70000" lnSpcReduction="20000"/>
          </a:bodyPr>
          <a:lstStyle/>
          <a:p>
            <a:pPr marL="0" indent="0" algn="l">
              <a:buNone/>
            </a:pPr>
            <a:r>
              <a:rPr lang="en-US" b="1" i="0" dirty="0">
                <a:solidFill>
                  <a:srgbClr val="000000"/>
                </a:solidFill>
                <a:effectLst/>
                <a:latin typeface="Lato Extended"/>
              </a:rPr>
              <a:t>Problem:</a:t>
            </a:r>
            <a:endParaRPr lang="en-US" b="0" i="0" dirty="0">
              <a:solidFill>
                <a:srgbClr val="000000"/>
              </a:solidFill>
              <a:effectLst/>
              <a:latin typeface="Lato Extended"/>
            </a:endParaRPr>
          </a:p>
          <a:p>
            <a:pPr algn="l"/>
            <a:r>
              <a:rPr lang="en-US" b="0" i="0" dirty="0">
                <a:solidFill>
                  <a:srgbClr val="000000"/>
                </a:solidFill>
                <a:effectLst/>
                <a:latin typeface="Lato Extended"/>
              </a:rPr>
              <a:t>We have been given census data about attributes of US citizens (occupation, education, gender, race). With organizations working to ensure equal pay, we want to build a model to see how accurately we can classify low income from high income citizens. Building this model will allow us to understand which attributes contribute to affluency and how we can improve policies in the US.</a:t>
            </a:r>
          </a:p>
          <a:p>
            <a:pPr marL="0" indent="0" algn="l">
              <a:buNone/>
            </a:pPr>
            <a:r>
              <a:rPr lang="en-US" b="1" i="0" dirty="0">
                <a:solidFill>
                  <a:srgbClr val="000000"/>
                </a:solidFill>
                <a:effectLst/>
                <a:latin typeface="Lato Extended"/>
              </a:rPr>
              <a:t>Part 1:</a:t>
            </a:r>
            <a:br>
              <a:rPr lang="en-US" b="1" i="0" dirty="0">
                <a:solidFill>
                  <a:srgbClr val="000000"/>
                </a:solidFill>
                <a:effectLst/>
                <a:latin typeface="Lato Extended"/>
              </a:rPr>
            </a:br>
            <a:endParaRPr lang="en-US" b="0" i="0" dirty="0">
              <a:solidFill>
                <a:srgbClr val="000000"/>
              </a:solidFill>
              <a:effectLst/>
              <a:latin typeface="Lato Extended"/>
            </a:endParaRPr>
          </a:p>
          <a:p>
            <a:pPr algn="l"/>
            <a:r>
              <a:rPr lang="en-US" b="0" i="0" dirty="0">
                <a:solidFill>
                  <a:srgbClr val="000000"/>
                </a:solidFill>
                <a:effectLst/>
                <a:latin typeface="Lato Extended"/>
              </a:rPr>
              <a:t>Use proper data cleansing techniques to ensure that you have the highest quality data to model this problem. Detail your process and discuss the decisions you made to clean the data. This should be inclusive of all columns that needs to be modified due to errors/missing data.</a:t>
            </a:r>
          </a:p>
          <a:p>
            <a:pPr marL="0" indent="0" algn="l">
              <a:buNone/>
            </a:pPr>
            <a:r>
              <a:rPr lang="en-US" b="1" i="0" dirty="0">
                <a:solidFill>
                  <a:srgbClr val="000000"/>
                </a:solidFill>
                <a:effectLst/>
                <a:latin typeface="Lato Extended"/>
              </a:rPr>
              <a:t>Part 2:</a:t>
            </a:r>
            <a:endParaRPr lang="en-US" b="0" i="0" dirty="0">
              <a:solidFill>
                <a:srgbClr val="000000"/>
              </a:solidFill>
              <a:effectLst/>
              <a:latin typeface="Lato Extended"/>
            </a:endParaRPr>
          </a:p>
          <a:p>
            <a:pPr algn="l"/>
            <a:r>
              <a:rPr lang="en-US" b="0" i="0" dirty="0">
                <a:solidFill>
                  <a:srgbClr val="000000"/>
                </a:solidFill>
                <a:effectLst/>
                <a:latin typeface="Lato Extended"/>
              </a:rPr>
              <a:t>Build a nearest neighbors model with the given data. Then do the following</a:t>
            </a:r>
          </a:p>
          <a:p>
            <a:pPr algn="l">
              <a:buFont typeface="Arial" panose="020B0604020202020204" pitchFamily="34" charset="0"/>
              <a:buChar char="•"/>
            </a:pPr>
            <a:r>
              <a:rPr lang="en-US" b="0" i="0" dirty="0">
                <a:solidFill>
                  <a:srgbClr val="000000"/>
                </a:solidFill>
                <a:effectLst/>
                <a:latin typeface="Lato Extended"/>
              </a:rPr>
              <a:t>How did you determine the value of K that you went with. What other values of K did you test with. How did different accuracy measures compare.</a:t>
            </a:r>
          </a:p>
          <a:p>
            <a:pPr algn="l">
              <a:buFont typeface="Arial" panose="020B0604020202020204" pitchFamily="34" charset="0"/>
              <a:buChar char="•"/>
            </a:pPr>
            <a:r>
              <a:rPr lang="en-US" b="0" i="0" dirty="0">
                <a:solidFill>
                  <a:srgbClr val="000000"/>
                </a:solidFill>
                <a:effectLst/>
                <a:latin typeface="Lato Extended"/>
              </a:rPr>
              <a:t>Do you believe the model is accurate enough to use in the real world.</a:t>
            </a:r>
          </a:p>
          <a:p>
            <a:pPr algn="l">
              <a:buFont typeface="Arial" panose="020B0604020202020204" pitchFamily="34" charset="0"/>
              <a:buChar char="•"/>
            </a:pPr>
            <a:r>
              <a:rPr lang="en-US" b="0" i="0" dirty="0">
                <a:solidFill>
                  <a:srgbClr val="000000"/>
                </a:solidFill>
                <a:effectLst/>
                <a:latin typeface="Lato Extended"/>
              </a:rPr>
              <a:t>Come to a final conclusion about the model. Discuss key learnings from Part 1 and the model itself. Here is where you should use </a:t>
            </a:r>
            <a:r>
              <a:rPr lang="en-US" b="1" i="0" dirty="0">
                <a:solidFill>
                  <a:srgbClr val="000000"/>
                </a:solidFill>
                <a:effectLst/>
                <a:latin typeface="Lato Extended"/>
              </a:rPr>
              <a:t>facts</a:t>
            </a:r>
            <a:r>
              <a:rPr lang="en-US" b="0" i="0" dirty="0">
                <a:solidFill>
                  <a:srgbClr val="000000"/>
                </a:solidFill>
                <a:effectLst/>
                <a:latin typeface="Lato Extended"/>
              </a:rPr>
              <a:t> from your research to have a concluding story about your work. </a:t>
            </a:r>
          </a:p>
        </p:txBody>
      </p:sp>
    </p:spTree>
    <p:extLst>
      <p:ext uri="{BB962C8B-B14F-4D97-AF65-F5344CB8AC3E}">
        <p14:creationId xmlns:p14="http://schemas.microsoft.com/office/powerpoint/2010/main" val="149282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376-9603-431C-9578-4DECAA91F03D}"/>
              </a:ext>
            </a:extLst>
          </p:cNvPr>
          <p:cNvSpPr>
            <a:spLocks noGrp="1"/>
          </p:cNvSpPr>
          <p:nvPr>
            <p:ph type="title"/>
          </p:nvPr>
        </p:nvSpPr>
        <p:spPr/>
        <p:txBody>
          <a:bodyPr/>
          <a:lstStyle/>
          <a:p>
            <a:r>
              <a:rPr lang="en-US" dirty="0"/>
              <a:t>Overview of this semester’s work</a:t>
            </a:r>
          </a:p>
        </p:txBody>
      </p:sp>
      <p:sp>
        <p:nvSpPr>
          <p:cNvPr id="3" name="Content Placeholder 2">
            <a:extLst>
              <a:ext uri="{FF2B5EF4-FFF2-40B4-BE49-F238E27FC236}">
                <a16:creationId xmlns:a16="http://schemas.microsoft.com/office/drawing/2014/main" id="{14A90C71-B896-4EA8-A19E-1BD620F38492}"/>
              </a:ext>
            </a:extLst>
          </p:cNvPr>
          <p:cNvSpPr>
            <a:spLocks noGrp="1"/>
          </p:cNvSpPr>
          <p:nvPr>
            <p:ph idx="1"/>
          </p:nvPr>
        </p:nvSpPr>
        <p:spPr/>
        <p:txBody>
          <a:bodyPr/>
          <a:lstStyle/>
          <a:p>
            <a:r>
              <a:rPr lang="en-US" dirty="0"/>
              <a:t>Class Is Broken Up Into Learning 5 Predictive Models With Assignments For Each</a:t>
            </a:r>
          </a:p>
          <a:p>
            <a:pPr lvl="1"/>
            <a:r>
              <a:rPr lang="en-US" dirty="0"/>
              <a:t>Nearest Neighbors</a:t>
            </a:r>
          </a:p>
          <a:p>
            <a:pPr lvl="1"/>
            <a:r>
              <a:rPr lang="en-US" dirty="0"/>
              <a:t>GLM (Linear/Logistic)</a:t>
            </a:r>
          </a:p>
          <a:p>
            <a:pPr lvl="1"/>
            <a:r>
              <a:rPr lang="en-US" dirty="0"/>
              <a:t>Decision Trees (Decision Tree Based)</a:t>
            </a:r>
          </a:p>
          <a:p>
            <a:pPr lvl="1"/>
            <a:r>
              <a:rPr lang="en-US" dirty="0"/>
              <a:t>Neural Network</a:t>
            </a:r>
          </a:p>
          <a:p>
            <a:r>
              <a:rPr lang="en-US" dirty="0"/>
              <a:t>Capstone Project To Close Out The Class</a:t>
            </a:r>
          </a:p>
        </p:txBody>
      </p:sp>
    </p:spTree>
    <p:extLst>
      <p:ext uri="{BB962C8B-B14F-4D97-AF65-F5344CB8AC3E}">
        <p14:creationId xmlns:p14="http://schemas.microsoft.com/office/powerpoint/2010/main" val="392497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376-9603-431C-9578-4DECAA91F03D}"/>
              </a:ext>
            </a:extLst>
          </p:cNvPr>
          <p:cNvSpPr>
            <a:spLocks noGrp="1"/>
          </p:cNvSpPr>
          <p:nvPr>
            <p:ph type="title"/>
          </p:nvPr>
        </p:nvSpPr>
        <p:spPr/>
        <p:txBody>
          <a:bodyPr/>
          <a:lstStyle/>
          <a:p>
            <a:r>
              <a:rPr lang="en-US" dirty="0"/>
              <a:t>Class Expectations</a:t>
            </a:r>
          </a:p>
        </p:txBody>
      </p:sp>
      <p:sp>
        <p:nvSpPr>
          <p:cNvPr id="3" name="Content Placeholder 2">
            <a:extLst>
              <a:ext uri="{FF2B5EF4-FFF2-40B4-BE49-F238E27FC236}">
                <a16:creationId xmlns:a16="http://schemas.microsoft.com/office/drawing/2014/main" id="{14A90C71-B896-4EA8-A19E-1BD620F38492}"/>
              </a:ext>
            </a:extLst>
          </p:cNvPr>
          <p:cNvSpPr>
            <a:spLocks noGrp="1"/>
          </p:cNvSpPr>
          <p:nvPr>
            <p:ph idx="1"/>
          </p:nvPr>
        </p:nvSpPr>
        <p:spPr/>
        <p:txBody>
          <a:bodyPr/>
          <a:lstStyle/>
          <a:p>
            <a:r>
              <a:rPr lang="en-US" dirty="0"/>
              <a:t>Applying Machine Learning Techniques To Real World Situations</a:t>
            </a:r>
          </a:p>
          <a:p>
            <a:pPr lvl="1"/>
            <a:r>
              <a:rPr lang="en-US" dirty="0"/>
              <a:t>Understanding When To &amp; When Not To Use Machine Learning</a:t>
            </a:r>
          </a:p>
          <a:p>
            <a:pPr lvl="1"/>
            <a:r>
              <a:rPr lang="en-US" dirty="0"/>
              <a:t>When To Use A Particular Model</a:t>
            </a:r>
          </a:p>
          <a:p>
            <a:pPr lvl="1"/>
            <a:r>
              <a:rPr lang="en-US" dirty="0"/>
              <a:t>How To Compare Models</a:t>
            </a:r>
          </a:p>
          <a:p>
            <a:r>
              <a:rPr lang="en-US" dirty="0"/>
              <a:t>Applying Model Results To Make Business Decisions</a:t>
            </a:r>
          </a:p>
          <a:p>
            <a:pPr lvl="1"/>
            <a:r>
              <a:rPr lang="en-US" dirty="0"/>
              <a:t>Understand How Our Results Impact The Business</a:t>
            </a:r>
          </a:p>
          <a:p>
            <a:pPr lvl="1"/>
            <a:r>
              <a:rPr lang="en-US" dirty="0"/>
              <a:t>Become Translators To Stakeholders</a:t>
            </a:r>
          </a:p>
        </p:txBody>
      </p:sp>
    </p:spTree>
    <p:extLst>
      <p:ext uri="{BB962C8B-B14F-4D97-AF65-F5344CB8AC3E}">
        <p14:creationId xmlns:p14="http://schemas.microsoft.com/office/powerpoint/2010/main" val="139431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D38E-BFF1-4C53-B812-DD409850DCE8}"/>
              </a:ext>
            </a:extLst>
          </p:cNvPr>
          <p:cNvSpPr>
            <a:spLocks noGrp="1"/>
          </p:cNvSpPr>
          <p:nvPr>
            <p:ph type="title"/>
          </p:nvPr>
        </p:nvSpPr>
        <p:spPr/>
        <p:txBody>
          <a:bodyPr/>
          <a:lstStyle/>
          <a:p>
            <a:r>
              <a:rPr lang="en-US" dirty="0"/>
              <a:t>Tools to use &amp; learn</a:t>
            </a:r>
          </a:p>
        </p:txBody>
      </p:sp>
      <p:sp>
        <p:nvSpPr>
          <p:cNvPr id="3" name="Content Placeholder 2">
            <a:extLst>
              <a:ext uri="{FF2B5EF4-FFF2-40B4-BE49-F238E27FC236}">
                <a16:creationId xmlns:a16="http://schemas.microsoft.com/office/drawing/2014/main" id="{D05258FF-5EBF-4222-B260-EE1F3E0E2270}"/>
              </a:ext>
            </a:extLst>
          </p:cNvPr>
          <p:cNvSpPr>
            <a:spLocks noGrp="1"/>
          </p:cNvSpPr>
          <p:nvPr>
            <p:ph idx="1"/>
          </p:nvPr>
        </p:nvSpPr>
        <p:spPr/>
        <p:txBody>
          <a:bodyPr/>
          <a:lstStyle/>
          <a:p>
            <a:r>
              <a:rPr lang="en-US" dirty="0"/>
              <a:t>Open To Use Python Or R To Complete Work</a:t>
            </a:r>
          </a:p>
          <a:p>
            <a:pPr lvl="1"/>
            <a:r>
              <a:rPr lang="en-US" dirty="0"/>
              <a:t>In Class Examples Will Be In Python</a:t>
            </a:r>
          </a:p>
          <a:p>
            <a:pPr lvl="1"/>
            <a:r>
              <a:rPr lang="en-US" dirty="0"/>
              <a:t>If You Haven’t Downloaded </a:t>
            </a:r>
            <a:r>
              <a:rPr lang="en-US" dirty="0" err="1"/>
              <a:t>Jupyter</a:t>
            </a:r>
            <a:r>
              <a:rPr lang="en-US" dirty="0"/>
              <a:t> Notebook, Do So ASAP</a:t>
            </a:r>
          </a:p>
          <a:p>
            <a:r>
              <a:rPr lang="en-US" dirty="0"/>
              <a:t>All Work Must Be Done In One Of Those Two Languages</a:t>
            </a:r>
          </a:p>
          <a:p>
            <a:pPr lvl="1"/>
            <a:r>
              <a:rPr lang="en-US" dirty="0"/>
              <a:t>No Excel Editing</a:t>
            </a:r>
          </a:p>
          <a:p>
            <a:r>
              <a:rPr lang="en-US" dirty="0"/>
              <a:t>Become Very Good At “Googling”</a:t>
            </a:r>
          </a:p>
          <a:p>
            <a:pPr lvl="1"/>
            <a:r>
              <a:rPr lang="en-US" dirty="0"/>
              <a:t>To Become The Best Data Scientist Or Engineer, It Is Not About How Much You Know, But It’s About Knowing Where To Look</a:t>
            </a:r>
          </a:p>
          <a:p>
            <a:pPr lvl="1"/>
            <a:r>
              <a:rPr lang="en-US" dirty="0"/>
              <a:t>Stack Overflow &amp; Medium Articles Should Be Flooding Your Tabs On Your Laptop</a:t>
            </a:r>
          </a:p>
        </p:txBody>
      </p:sp>
    </p:spTree>
    <p:extLst>
      <p:ext uri="{BB962C8B-B14F-4D97-AF65-F5344CB8AC3E}">
        <p14:creationId xmlns:p14="http://schemas.microsoft.com/office/powerpoint/2010/main" val="17510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993B92-8FB8-4219-B712-C74CC9B6680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Intro To </a:t>
            </a:r>
            <a:r>
              <a:rPr lang="en-US" sz="3600" dirty="0" err="1">
                <a:solidFill>
                  <a:srgbClr val="FFFFFF"/>
                </a:solidFill>
              </a:rPr>
              <a:t>Jupyter</a:t>
            </a:r>
            <a:r>
              <a:rPr lang="en-US" sz="3600" dirty="0">
                <a:solidFill>
                  <a:srgbClr val="FFFFFF"/>
                </a:solidFill>
              </a:rPr>
              <a:t> Notebook</a:t>
            </a:r>
          </a:p>
        </p:txBody>
      </p:sp>
      <p:pic>
        <p:nvPicPr>
          <p:cNvPr id="7" name="Graphic 6" descr="Zip Folder">
            <a:extLst>
              <a:ext uri="{FF2B5EF4-FFF2-40B4-BE49-F238E27FC236}">
                <a16:creationId xmlns:a16="http://schemas.microsoft.com/office/drawing/2014/main" id="{B902B7AE-8F3A-4D10-B1A1-9AF1FA966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342520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D4B0-34F2-4018-8F5E-956EB7839029}"/>
              </a:ext>
            </a:extLst>
          </p:cNvPr>
          <p:cNvSpPr>
            <a:spLocks noGrp="1"/>
          </p:cNvSpPr>
          <p:nvPr>
            <p:ph type="title"/>
          </p:nvPr>
        </p:nvSpPr>
        <p:spPr/>
        <p:txBody>
          <a:bodyPr/>
          <a:lstStyle/>
          <a:p>
            <a:r>
              <a:rPr lang="en-US" dirty="0" err="1"/>
              <a:t>Jupyter</a:t>
            </a:r>
            <a:r>
              <a:rPr lang="en-US" dirty="0"/>
              <a:t> Notebook</a:t>
            </a:r>
          </a:p>
        </p:txBody>
      </p:sp>
      <p:sp>
        <p:nvSpPr>
          <p:cNvPr id="3" name="Content Placeholder 2">
            <a:extLst>
              <a:ext uri="{FF2B5EF4-FFF2-40B4-BE49-F238E27FC236}">
                <a16:creationId xmlns:a16="http://schemas.microsoft.com/office/drawing/2014/main" id="{08284512-1B06-4D76-86CD-EF6C0F58DF46}"/>
              </a:ext>
            </a:extLst>
          </p:cNvPr>
          <p:cNvSpPr>
            <a:spLocks noGrp="1"/>
          </p:cNvSpPr>
          <p:nvPr>
            <p:ph idx="1"/>
          </p:nvPr>
        </p:nvSpPr>
        <p:spPr/>
        <p:txBody>
          <a:bodyPr/>
          <a:lstStyle/>
          <a:p>
            <a:r>
              <a:rPr lang="en-US" dirty="0"/>
              <a:t>An Interactive Notebook That Allows You To Document, Edit, &amp; Run Python Code</a:t>
            </a:r>
          </a:p>
          <a:p>
            <a:pPr lvl="1"/>
            <a:r>
              <a:rPr lang="en-US" dirty="0"/>
              <a:t>Make Sure You Are Using Python 3.8</a:t>
            </a:r>
          </a:p>
          <a:p>
            <a:r>
              <a:rPr lang="en-US" dirty="0"/>
              <a:t>We Will Use It Because It Is Easy To…</a:t>
            </a:r>
          </a:p>
          <a:p>
            <a:pPr lvl="1"/>
            <a:r>
              <a:rPr lang="en-US" dirty="0"/>
              <a:t>Show What The Code Is Doing In Steps</a:t>
            </a:r>
          </a:p>
          <a:p>
            <a:pPr lvl="1"/>
            <a:r>
              <a:rPr lang="en-US" dirty="0"/>
              <a:t>Take Notes To Understand What Procedures Are Doing</a:t>
            </a:r>
          </a:p>
          <a:p>
            <a:pPr lvl="1"/>
            <a:r>
              <a:rPr lang="en-US" dirty="0"/>
              <a:t>See Results Instantly</a:t>
            </a:r>
          </a:p>
        </p:txBody>
      </p:sp>
    </p:spTree>
    <p:extLst>
      <p:ext uri="{BB962C8B-B14F-4D97-AF65-F5344CB8AC3E}">
        <p14:creationId xmlns:p14="http://schemas.microsoft.com/office/powerpoint/2010/main" val="149129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B821-6C81-4742-B6AC-EB882B088282}"/>
              </a:ext>
            </a:extLst>
          </p:cNvPr>
          <p:cNvSpPr>
            <a:spLocks noGrp="1"/>
          </p:cNvSpPr>
          <p:nvPr>
            <p:ph type="title"/>
          </p:nvPr>
        </p:nvSpPr>
        <p:spPr/>
        <p:txBody>
          <a:bodyPr/>
          <a:lstStyle/>
          <a:p>
            <a:r>
              <a:rPr lang="en-US" dirty="0"/>
              <a:t>Downloading </a:t>
            </a:r>
            <a:r>
              <a:rPr lang="en-US" dirty="0" err="1"/>
              <a:t>jupyter</a:t>
            </a:r>
            <a:r>
              <a:rPr lang="en-US" dirty="0"/>
              <a:t> Notebook</a:t>
            </a:r>
          </a:p>
        </p:txBody>
      </p:sp>
      <p:sp>
        <p:nvSpPr>
          <p:cNvPr id="3" name="Content Placeholder 2">
            <a:extLst>
              <a:ext uri="{FF2B5EF4-FFF2-40B4-BE49-F238E27FC236}">
                <a16:creationId xmlns:a16="http://schemas.microsoft.com/office/drawing/2014/main" id="{49A3BE4A-18B0-4652-89BF-BB1B2CAC1771}"/>
              </a:ext>
            </a:extLst>
          </p:cNvPr>
          <p:cNvSpPr>
            <a:spLocks noGrp="1"/>
          </p:cNvSpPr>
          <p:nvPr>
            <p:ph idx="1"/>
          </p:nvPr>
        </p:nvSpPr>
        <p:spPr/>
        <p:txBody>
          <a:bodyPr/>
          <a:lstStyle/>
          <a:p>
            <a:r>
              <a:rPr lang="en-US" dirty="0"/>
              <a:t>Download Python First (3.6 – 3.8 is fine) </a:t>
            </a:r>
          </a:p>
          <a:p>
            <a:pPr lvl="1"/>
            <a:r>
              <a:rPr lang="en-US" dirty="0">
                <a:hlinkClick r:id="rId2"/>
              </a:rPr>
              <a:t>https://www.python.org/downloads/</a:t>
            </a:r>
            <a:endParaRPr lang="en-US" dirty="0"/>
          </a:p>
          <a:p>
            <a:r>
              <a:rPr lang="en-US" dirty="0"/>
              <a:t>Install Anaconda</a:t>
            </a:r>
          </a:p>
          <a:p>
            <a:pPr lvl="1"/>
            <a:r>
              <a:rPr lang="en-US" dirty="0"/>
              <a:t>Anaconda Individual Edition</a:t>
            </a:r>
          </a:p>
          <a:p>
            <a:pPr lvl="1"/>
            <a:r>
              <a:rPr lang="en-US" dirty="0"/>
              <a:t>Once Downloaded, On Your Computer, You Should Have Anaconda Navigator</a:t>
            </a:r>
          </a:p>
          <a:p>
            <a:pPr lvl="1"/>
            <a:r>
              <a:rPr lang="en-US" dirty="0"/>
              <a:t>There You Should See </a:t>
            </a:r>
            <a:r>
              <a:rPr lang="en-US" dirty="0" err="1"/>
              <a:t>Jupyter</a:t>
            </a:r>
            <a:r>
              <a:rPr lang="en-US" dirty="0"/>
              <a:t> Notebook</a:t>
            </a:r>
          </a:p>
          <a:p>
            <a:r>
              <a:rPr lang="en-US" dirty="0"/>
              <a:t>Quick Tutorial</a:t>
            </a:r>
          </a:p>
          <a:p>
            <a:pPr lvl="1"/>
            <a:endParaRPr lang="en-US" dirty="0"/>
          </a:p>
        </p:txBody>
      </p:sp>
    </p:spTree>
    <p:extLst>
      <p:ext uri="{BB962C8B-B14F-4D97-AF65-F5344CB8AC3E}">
        <p14:creationId xmlns:p14="http://schemas.microsoft.com/office/powerpoint/2010/main" val="1397188336"/>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412F24"/>
      </a:dk2>
      <a:lt2>
        <a:srgbClr val="E4E2E8"/>
      </a:lt2>
      <a:accent1>
        <a:srgbClr val="97A67E"/>
      </a:accent1>
      <a:accent2>
        <a:srgbClr val="A5A471"/>
      </a:accent2>
      <a:accent3>
        <a:srgbClr val="B89D7B"/>
      </a:accent3>
      <a:accent4>
        <a:srgbClr val="BA877F"/>
      </a:accent4>
      <a:accent5>
        <a:srgbClr val="C492A0"/>
      </a:accent5>
      <a:accent6>
        <a:srgbClr val="BA7FA8"/>
      </a:accent6>
      <a:hlink>
        <a:srgbClr val="8970B2"/>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211</TotalTime>
  <Words>2054</Words>
  <Application>Microsoft Office PowerPoint</Application>
  <PresentationFormat>Widescreen</PresentationFormat>
  <Paragraphs>242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Avenir Next LT Pro</vt:lpstr>
      <vt:lpstr>Georgia</vt:lpstr>
      <vt:lpstr>Lato Extended</vt:lpstr>
      <vt:lpstr>Wingdings 2</vt:lpstr>
      <vt:lpstr>DividendVTI</vt:lpstr>
      <vt:lpstr>Welcome To Predictive Analytics </vt:lpstr>
      <vt:lpstr>Today’s Agenda</vt:lpstr>
      <vt:lpstr>Class Format</vt:lpstr>
      <vt:lpstr>Overview of this semester’s work</vt:lpstr>
      <vt:lpstr>Class Expectations</vt:lpstr>
      <vt:lpstr>Tools to use &amp; learn</vt:lpstr>
      <vt:lpstr>Intro To Jupyter Notebook</vt:lpstr>
      <vt:lpstr>Jupyter Notebook</vt:lpstr>
      <vt:lpstr>Downloading jupyter Notebook</vt:lpstr>
      <vt:lpstr>Data Prep</vt:lpstr>
      <vt:lpstr>Modeling Basics – Data Cleansing</vt:lpstr>
      <vt:lpstr>Modeling Basics – Data Investigation</vt:lpstr>
      <vt:lpstr>Modeling Basics: Data Split</vt:lpstr>
      <vt:lpstr>Nearest Neighbors</vt:lpstr>
      <vt:lpstr>Clustering</vt:lpstr>
      <vt:lpstr>Many Types Of Clustering</vt:lpstr>
      <vt:lpstr>Intro To Nearest Neighbor Algorithm</vt:lpstr>
      <vt:lpstr>Euclidian</vt:lpstr>
      <vt:lpstr>Clustering Process</vt:lpstr>
      <vt:lpstr>What Does The K Mean in K-Nearest Neighbors</vt:lpstr>
      <vt:lpstr>Problems That KNN Can Solve</vt:lpstr>
      <vt:lpstr>KNN Weaknesses</vt:lpstr>
      <vt:lpstr>KNN Analysis</vt:lpstr>
      <vt:lpstr>In Class Example</vt:lpstr>
      <vt:lpstr>Loading data</vt:lpstr>
      <vt:lpstr>Train/test</vt:lpstr>
      <vt:lpstr>Visualize</vt:lpstr>
      <vt:lpstr>Calculate Euclidian Distance</vt:lpstr>
      <vt:lpstr>Loop Through Dataset To Calculate Distance</vt:lpstr>
      <vt:lpstr>Create a voting system</vt:lpstr>
      <vt:lpstr>How Did our model do</vt:lpstr>
      <vt:lpstr>Homework</vt:lpstr>
      <vt:lpstr>Weekly assignment (Due Thursday)</vt:lpstr>
      <vt:lpstr>Weekly Assignment (Final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Predictive Analytics</dc:title>
  <dc:creator>Justin Grosz</dc:creator>
  <cp:lastModifiedBy>Justin Grosz</cp:lastModifiedBy>
  <cp:revision>23</cp:revision>
  <dcterms:created xsi:type="dcterms:W3CDTF">2020-09-10T23:52:22Z</dcterms:created>
  <dcterms:modified xsi:type="dcterms:W3CDTF">2021-09-20T23:38:22Z</dcterms:modified>
</cp:coreProperties>
</file>