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90" r:id="rId6"/>
    <p:sldId id="288" r:id="rId7"/>
    <p:sldId id="278" r:id="rId8"/>
    <p:sldId id="282" r:id="rId9"/>
    <p:sldId id="281" r:id="rId10"/>
    <p:sldId id="272" r:id="rId11"/>
    <p:sldId id="277" r:id="rId12"/>
    <p:sldId id="292" r:id="rId13"/>
    <p:sldId id="2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07"/>
  </p:normalViewPr>
  <p:slideViewPr>
    <p:cSldViewPr snapToGrid="0">
      <p:cViewPr varScale="1">
        <p:scale>
          <a:sx n="106" d="100"/>
          <a:sy n="106" d="100"/>
        </p:scale>
        <p:origin x="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0F9E-22FA-46D6-829F-1AC84401A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FCBC54-B91C-4AA9-A611-9218AAC33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FCECE5-3B35-4BCC-B2D1-40F9D5F193D2}"/>
              </a:ext>
            </a:extLst>
          </p:cNvPr>
          <p:cNvSpPr>
            <a:spLocks noGrp="1"/>
          </p:cNvSpPr>
          <p:nvPr>
            <p:ph type="dt" sz="half" idx="10"/>
          </p:nvPr>
        </p:nvSpPr>
        <p:spPr/>
        <p:txBody>
          <a:bodyPr/>
          <a:lstStyle/>
          <a:p>
            <a:fld id="{EE9594E5-EA3B-4D4B-8D4C-C6006E19E4AA}" type="datetimeFigureOut">
              <a:rPr lang="en-US" smtClean="0"/>
              <a:t>10/28/21</a:t>
            </a:fld>
            <a:endParaRPr lang="en-US"/>
          </a:p>
        </p:txBody>
      </p:sp>
      <p:sp>
        <p:nvSpPr>
          <p:cNvPr id="5" name="Footer Placeholder 4">
            <a:extLst>
              <a:ext uri="{FF2B5EF4-FFF2-40B4-BE49-F238E27FC236}">
                <a16:creationId xmlns:a16="http://schemas.microsoft.com/office/drawing/2014/main" id="{C8A1272D-E931-45C0-A141-131FF34C8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FD47D-A99A-4FB4-AAB4-D0C88A6EB64C}"/>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69861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D50A-F5AB-4E23-A9C0-0F8C7C379D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EA33C6-AD53-4DDF-9D34-EE568E3D8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D1187-661A-481D-B916-57A3EA10245F}"/>
              </a:ext>
            </a:extLst>
          </p:cNvPr>
          <p:cNvSpPr>
            <a:spLocks noGrp="1"/>
          </p:cNvSpPr>
          <p:nvPr>
            <p:ph type="dt" sz="half" idx="10"/>
          </p:nvPr>
        </p:nvSpPr>
        <p:spPr/>
        <p:txBody>
          <a:bodyPr/>
          <a:lstStyle/>
          <a:p>
            <a:fld id="{EE9594E5-EA3B-4D4B-8D4C-C6006E19E4AA}" type="datetimeFigureOut">
              <a:rPr lang="en-US" smtClean="0"/>
              <a:t>10/28/21</a:t>
            </a:fld>
            <a:endParaRPr lang="en-US"/>
          </a:p>
        </p:txBody>
      </p:sp>
      <p:sp>
        <p:nvSpPr>
          <p:cNvPr id="5" name="Footer Placeholder 4">
            <a:extLst>
              <a:ext uri="{FF2B5EF4-FFF2-40B4-BE49-F238E27FC236}">
                <a16:creationId xmlns:a16="http://schemas.microsoft.com/office/drawing/2014/main" id="{59E476E6-3086-48D2-AA54-0E3EC4F9B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C044D-DB58-4863-AC43-3150D8AB84A4}"/>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13782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083A9-10E2-44D7-8B59-3F17F36F6E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5EBFB1-95B9-40E4-A1FB-D25C5490BD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C3554-2C30-4EBC-8AB7-BC71160E3E8A}"/>
              </a:ext>
            </a:extLst>
          </p:cNvPr>
          <p:cNvSpPr>
            <a:spLocks noGrp="1"/>
          </p:cNvSpPr>
          <p:nvPr>
            <p:ph type="dt" sz="half" idx="10"/>
          </p:nvPr>
        </p:nvSpPr>
        <p:spPr/>
        <p:txBody>
          <a:bodyPr/>
          <a:lstStyle/>
          <a:p>
            <a:fld id="{EE9594E5-EA3B-4D4B-8D4C-C6006E19E4AA}" type="datetimeFigureOut">
              <a:rPr lang="en-US" smtClean="0"/>
              <a:t>10/28/21</a:t>
            </a:fld>
            <a:endParaRPr lang="en-US"/>
          </a:p>
        </p:txBody>
      </p:sp>
      <p:sp>
        <p:nvSpPr>
          <p:cNvPr id="5" name="Footer Placeholder 4">
            <a:extLst>
              <a:ext uri="{FF2B5EF4-FFF2-40B4-BE49-F238E27FC236}">
                <a16:creationId xmlns:a16="http://schemas.microsoft.com/office/drawing/2014/main" id="{8FC7DB01-CC1B-498E-A27E-9BF4B6C6D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3711E-EA05-431F-A012-06CD0176D890}"/>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93963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E7F1-1E28-4A45-A9F0-CE868388DA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2B5C9-DA4F-4831-ABAD-A1FBBBB223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913D2-5A90-4D14-B397-6CD4C0266272}"/>
              </a:ext>
            </a:extLst>
          </p:cNvPr>
          <p:cNvSpPr>
            <a:spLocks noGrp="1"/>
          </p:cNvSpPr>
          <p:nvPr>
            <p:ph type="dt" sz="half" idx="10"/>
          </p:nvPr>
        </p:nvSpPr>
        <p:spPr/>
        <p:txBody>
          <a:bodyPr/>
          <a:lstStyle/>
          <a:p>
            <a:fld id="{EE9594E5-EA3B-4D4B-8D4C-C6006E19E4AA}" type="datetimeFigureOut">
              <a:rPr lang="en-US" smtClean="0"/>
              <a:t>10/28/21</a:t>
            </a:fld>
            <a:endParaRPr lang="en-US"/>
          </a:p>
        </p:txBody>
      </p:sp>
      <p:sp>
        <p:nvSpPr>
          <p:cNvPr id="5" name="Footer Placeholder 4">
            <a:extLst>
              <a:ext uri="{FF2B5EF4-FFF2-40B4-BE49-F238E27FC236}">
                <a16:creationId xmlns:a16="http://schemas.microsoft.com/office/drawing/2014/main" id="{CFA66D36-7EBA-4DB8-8D8C-957E8DE33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8B2FA-FD58-4651-80BD-F89B300E697B}"/>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6685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18F8-8535-4E37-9D16-39E43BE08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F1B418-CE3D-4618-80DE-266D41DAE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1DE6B3-3CE7-4CAC-B201-AC73CDE08F5A}"/>
              </a:ext>
            </a:extLst>
          </p:cNvPr>
          <p:cNvSpPr>
            <a:spLocks noGrp="1"/>
          </p:cNvSpPr>
          <p:nvPr>
            <p:ph type="dt" sz="half" idx="10"/>
          </p:nvPr>
        </p:nvSpPr>
        <p:spPr/>
        <p:txBody>
          <a:bodyPr/>
          <a:lstStyle/>
          <a:p>
            <a:fld id="{EE9594E5-EA3B-4D4B-8D4C-C6006E19E4AA}" type="datetimeFigureOut">
              <a:rPr lang="en-US" smtClean="0"/>
              <a:t>10/28/21</a:t>
            </a:fld>
            <a:endParaRPr lang="en-US"/>
          </a:p>
        </p:txBody>
      </p:sp>
      <p:sp>
        <p:nvSpPr>
          <p:cNvPr id="5" name="Footer Placeholder 4">
            <a:extLst>
              <a:ext uri="{FF2B5EF4-FFF2-40B4-BE49-F238E27FC236}">
                <a16:creationId xmlns:a16="http://schemas.microsoft.com/office/drawing/2014/main" id="{E87960F0-76FF-4523-8B1E-9E40E92E9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029D1-5B19-486A-B9D1-464E9F7B238E}"/>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61317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DD56-F805-433F-BFC8-D111767AE8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18CFBE-B553-4032-A8D7-08A83977CC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E2F444-E7B8-471E-8B27-9E5AC0F470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178C52-872D-4B29-B398-0103687BCEE5}"/>
              </a:ext>
            </a:extLst>
          </p:cNvPr>
          <p:cNvSpPr>
            <a:spLocks noGrp="1"/>
          </p:cNvSpPr>
          <p:nvPr>
            <p:ph type="dt" sz="half" idx="10"/>
          </p:nvPr>
        </p:nvSpPr>
        <p:spPr/>
        <p:txBody>
          <a:bodyPr/>
          <a:lstStyle/>
          <a:p>
            <a:fld id="{EE9594E5-EA3B-4D4B-8D4C-C6006E19E4AA}" type="datetimeFigureOut">
              <a:rPr lang="en-US" smtClean="0"/>
              <a:t>10/28/21</a:t>
            </a:fld>
            <a:endParaRPr lang="en-US"/>
          </a:p>
        </p:txBody>
      </p:sp>
      <p:sp>
        <p:nvSpPr>
          <p:cNvPr id="6" name="Footer Placeholder 5">
            <a:extLst>
              <a:ext uri="{FF2B5EF4-FFF2-40B4-BE49-F238E27FC236}">
                <a16:creationId xmlns:a16="http://schemas.microsoft.com/office/drawing/2014/main" id="{1E02A1DD-FB53-4A1A-80DF-940D70D9E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6C8B8-E405-4A7A-BC1E-9ECF94BBB0E0}"/>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6857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0F2B-D04A-4AB0-A289-967A775A4F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3F4AA7-3C74-496F-82AE-37631E7AB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CE485-1329-48A2-92BE-960F006BEC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E69957-6E77-4F52-851B-E12232F3F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772525-4AC8-4104-8980-ABB7D572DB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CE4EE7-B44E-46F9-9CE4-A7745C34D929}"/>
              </a:ext>
            </a:extLst>
          </p:cNvPr>
          <p:cNvSpPr>
            <a:spLocks noGrp="1"/>
          </p:cNvSpPr>
          <p:nvPr>
            <p:ph type="dt" sz="half" idx="10"/>
          </p:nvPr>
        </p:nvSpPr>
        <p:spPr/>
        <p:txBody>
          <a:bodyPr/>
          <a:lstStyle/>
          <a:p>
            <a:fld id="{EE9594E5-EA3B-4D4B-8D4C-C6006E19E4AA}" type="datetimeFigureOut">
              <a:rPr lang="en-US" smtClean="0"/>
              <a:t>10/28/21</a:t>
            </a:fld>
            <a:endParaRPr lang="en-US"/>
          </a:p>
        </p:txBody>
      </p:sp>
      <p:sp>
        <p:nvSpPr>
          <p:cNvPr id="8" name="Footer Placeholder 7">
            <a:extLst>
              <a:ext uri="{FF2B5EF4-FFF2-40B4-BE49-F238E27FC236}">
                <a16:creationId xmlns:a16="http://schemas.microsoft.com/office/drawing/2014/main" id="{AAD27596-8446-4F82-8FC1-6B637A7A89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B06B2C-96DE-442D-A29C-432A0466419D}"/>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416022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7A44-A557-47E7-9F00-F405F6B46B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6E3840-AC59-42C1-ABA2-58D36FF4810E}"/>
              </a:ext>
            </a:extLst>
          </p:cNvPr>
          <p:cNvSpPr>
            <a:spLocks noGrp="1"/>
          </p:cNvSpPr>
          <p:nvPr>
            <p:ph type="dt" sz="half" idx="10"/>
          </p:nvPr>
        </p:nvSpPr>
        <p:spPr/>
        <p:txBody>
          <a:bodyPr/>
          <a:lstStyle/>
          <a:p>
            <a:fld id="{EE9594E5-EA3B-4D4B-8D4C-C6006E19E4AA}" type="datetimeFigureOut">
              <a:rPr lang="en-US" smtClean="0"/>
              <a:t>10/28/21</a:t>
            </a:fld>
            <a:endParaRPr lang="en-US"/>
          </a:p>
        </p:txBody>
      </p:sp>
      <p:sp>
        <p:nvSpPr>
          <p:cNvPr id="4" name="Footer Placeholder 3">
            <a:extLst>
              <a:ext uri="{FF2B5EF4-FFF2-40B4-BE49-F238E27FC236}">
                <a16:creationId xmlns:a16="http://schemas.microsoft.com/office/drawing/2014/main" id="{1CC0111D-391E-4086-AB57-DBDCC89AD9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3B830C-1C8B-4F43-BB7A-F076EE8968AA}"/>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428452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51292-F9B3-4566-BF61-4B5540AB25D3}"/>
              </a:ext>
            </a:extLst>
          </p:cNvPr>
          <p:cNvSpPr>
            <a:spLocks noGrp="1"/>
          </p:cNvSpPr>
          <p:nvPr>
            <p:ph type="dt" sz="half" idx="10"/>
          </p:nvPr>
        </p:nvSpPr>
        <p:spPr/>
        <p:txBody>
          <a:bodyPr/>
          <a:lstStyle/>
          <a:p>
            <a:fld id="{EE9594E5-EA3B-4D4B-8D4C-C6006E19E4AA}" type="datetimeFigureOut">
              <a:rPr lang="en-US" smtClean="0"/>
              <a:t>10/28/21</a:t>
            </a:fld>
            <a:endParaRPr lang="en-US"/>
          </a:p>
        </p:txBody>
      </p:sp>
      <p:sp>
        <p:nvSpPr>
          <p:cNvPr id="3" name="Footer Placeholder 2">
            <a:extLst>
              <a:ext uri="{FF2B5EF4-FFF2-40B4-BE49-F238E27FC236}">
                <a16:creationId xmlns:a16="http://schemas.microsoft.com/office/drawing/2014/main" id="{D5505F5F-1D3A-43E5-84E4-8E71A45DBD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358DF-3D1A-4A90-8AD8-99E1D3DAB78A}"/>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53977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B624-C229-4733-AB4A-D7E2A0099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1F40D9-FD1D-40A7-8DF8-80F9E6935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11A406-666D-42FB-AFC1-5C6480B69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9379A-C77E-4E0D-B113-88EC918E068F}"/>
              </a:ext>
            </a:extLst>
          </p:cNvPr>
          <p:cNvSpPr>
            <a:spLocks noGrp="1"/>
          </p:cNvSpPr>
          <p:nvPr>
            <p:ph type="dt" sz="half" idx="10"/>
          </p:nvPr>
        </p:nvSpPr>
        <p:spPr/>
        <p:txBody>
          <a:bodyPr/>
          <a:lstStyle/>
          <a:p>
            <a:fld id="{EE9594E5-EA3B-4D4B-8D4C-C6006E19E4AA}" type="datetimeFigureOut">
              <a:rPr lang="en-US" smtClean="0"/>
              <a:t>10/28/21</a:t>
            </a:fld>
            <a:endParaRPr lang="en-US"/>
          </a:p>
        </p:txBody>
      </p:sp>
      <p:sp>
        <p:nvSpPr>
          <p:cNvPr id="6" name="Footer Placeholder 5">
            <a:extLst>
              <a:ext uri="{FF2B5EF4-FFF2-40B4-BE49-F238E27FC236}">
                <a16:creationId xmlns:a16="http://schemas.microsoft.com/office/drawing/2014/main" id="{EB829546-08ED-4CE7-B680-E2F42A5B1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5A1B-2D6A-40B1-B137-C2196636635F}"/>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21169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0C60-E7A8-4350-8C9C-3C76FD2DF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02869D-DF30-448A-BC78-1DEECD048C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205B2-2743-469C-B6E2-08145F944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67797-E3F7-4FD8-81A4-5FF783E70C7C}"/>
              </a:ext>
            </a:extLst>
          </p:cNvPr>
          <p:cNvSpPr>
            <a:spLocks noGrp="1"/>
          </p:cNvSpPr>
          <p:nvPr>
            <p:ph type="dt" sz="half" idx="10"/>
          </p:nvPr>
        </p:nvSpPr>
        <p:spPr/>
        <p:txBody>
          <a:bodyPr/>
          <a:lstStyle/>
          <a:p>
            <a:fld id="{EE9594E5-EA3B-4D4B-8D4C-C6006E19E4AA}" type="datetimeFigureOut">
              <a:rPr lang="en-US" smtClean="0"/>
              <a:t>10/28/21</a:t>
            </a:fld>
            <a:endParaRPr lang="en-US"/>
          </a:p>
        </p:txBody>
      </p:sp>
      <p:sp>
        <p:nvSpPr>
          <p:cNvPr id="6" name="Footer Placeholder 5">
            <a:extLst>
              <a:ext uri="{FF2B5EF4-FFF2-40B4-BE49-F238E27FC236}">
                <a16:creationId xmlns:a16="http://schemas.microsoft.com/office/drawing/2014/main" id="{FBFB3BBA-1EA8-4831-A915-327BE14D1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F754C-26B6-4A4B-922B-57862EBD1699}"/>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15539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BCF24-DAE2-425D-9575-75C09F41A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E492C4-9678-4306-B7E8-94C3F9924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97CAB-0CDB-42AD-966E-97EBAD67B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594E5-EA3B-4D4B-8D4C-C6006E19E4AA}" type="datetimeFigureOut">
              <a:rPr lang="en-US" smtClean="0"/>
              <a:t>10/28/21</a:t>
            </a:fld>
            <a:endParaRPr lang="en-US"/>
          </a:p>
        </p:txBody>
      </p:sp>
      <p:sp>
        <p:nvSpPr>
          <p:cNvPr id="5" name="Footer Placeholder 4">
            <a:extLst>
              <a:ext uri="{FF2B5EF4-FFF2-40B4-BE49-F238E27FC236}">
                <a16:creationId xmlns:a16="http://schemas.microsoft.com/office/drawing/2014/main" id="{5F272F1C-76EF-4DBD-8EAA-7E36D987E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A5DD68-3671-4F1E-B47C-30E914B09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7928A-A240-4D3B-A3E9-8A2B3F2BEDDC}" type="slidenum">
              <a:rPr lang="en-US" smtClean="0"/>
              <a:t>‹#›</a:t>
            </a:fld>
            <a:endParaRPr lang="en-US"/>
          </a:p>
        </p:txBody>
      </p:sp>
    </p:spTree>
    <p:extLst>
      <p:ext uri="{BB962C8B-B14F-4D97-AF65-F5344CB8AC3E}">
        <p14:creationId xmlns:p14="http://schemas.microsoft.com/office/powerpoint/2010/main" val="213225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tiff"/></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tiff"/></Relationships>
</file>

<file path=ppt/slides/_rels/slide9.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Logo&#10;&#10;Description automatically generated">
            <a:extLst>
              <a:ext uri="{FF2B5EF4-FFF2-40B4-BE49-F238E27FC236}">
                <a16:creationId xmlns:a16="http://schemas.microsoft.com/office/drawing/2014/main" id="{E2E98E33-ACA4-4701-A48D-D61CACAF3C8A}"/>
              </a:ext>
            </a:extLst>
          </p:cNvPr>
          <p:cNvPicPr>
            <a:picLocks noChangeAspect="1"/>
          </p:cNvPicPr>
          <p:nvPr/>
        </p:nvPicPr>
        <p:blipFill rotWithShape="1">
          <a:blip r:embed="rId2"/>
          <a:srcRect t="7821" r="-1" b="13064"/>
          <a:stretch/>
        </p:blipFill>
        <p:spPr>
          <a:xfrm>
            <a:off x="10684042" y="320248"/>
            <a:ext cx="1202314" cy="949430"/>
          </a:xfrm>
          <a:prstGeom prst="round2DiagRect">
            <a:avLst>
              <a:gd name="adj1" fmla="val 16667"/>
              <a:gd name="adj2" fmla="val 0"/>
            </a:avLst>
          </a:prstGeom>
          <a:noFill/>
          <a:ln w="88900" cap="sq">
            <a:gradFill flip="none" rotWithShape="1">
              <a:gsLst>
                <a:gs pos="100000">
                  <a:srgbClr val="7030A0"/>
                </a:gs>
                <a:gs pos="0">
                  <a:srgbClr val="C00000"/>
                </a:gs>
              </a:gsLst>
              <a:lin ang="2700000" scaled="1"/>
              <a:tileRect/>
            </a:gradFill>
            <a:miter lim="800000"/>
          </a:ln>
          <a:effectLst>
            <a:outerShdw blurRad="254000" algn="tl" rotWithShape="0">
              <a:srgbClr val="000000">
                <a:alpha val="43000"/>
              </a:srgbClr>
            </a:outerShdw>
          </a:effectLst>
        </p:spPr>
      </p:pic>
      <p:sp>
        <p:nvSpPr>
          <p:cNvPr id="3" name="Subtitle 2"/>
          <p:cNvSpPr>
            <a:spLocks noGrp="1"/>
          </p:cNvSpPr>
          <p:nvPr>
            <p:ph type="subTitle" idx="1"/>
          </p:nvPr>
        </p:nvSpPr>
        <p:spPr>
          <a:xfrm>
            <a:off x="4354087" y="3400496"/>
            <a:ext cx="3483824" cy="3172455"/>
          </a:xfrm>
        </p:spPr>
        <p:txBody>
          <a:bodyPr vert="horz" lIns="91440" tIns="45720" rIns="91440" bIns="45720" rtlCol="0" anchor="t">
            <a:noAutofit/>
          </a:bodyPr>
          <a:lstStyle/>
          <a:p>
            <a:pPr algn="ctr">
              <a:lnSpc>
                <a:spcPct val="100000"/>
              </a:lnSpc>
            </a:pPr>
            <a:r>
              <a:rPr lang="en-US" sz="2400" b="1" dirty="0">
                <a:solidFill>
                  <a:schemeClr val="bg2">
                    <a:lumMod val="10000"/>
                  </a:schemeClr>
                </a:solidFill>
                <a:ea typeface="+mn-lt"/>
                <a:cs typeface="+mn-lt"/>
              </a:rPr>
              <a:t>By</a:t>
            </a:r>
          </a:p>
          <a:p>
            <a:pPr marR="0">
              <a:lnSpc>
                <a:spcPct val="100000"/>
              </a:lnSpc>
              <a:spcAft>
                <a:spcPts val="0"/>
              </a:spcAft>
            </a:pPr>
            <a:r>
              <a:rPr lang="en-US" b="1" dirty="0">
                <a:gradFill flip="none" rotWithShape="1">
                  <a:gsLst>
                    <a:gs pos="0">
                      <a:srgbClr val="002060"/>
                    </a:gs>
                    <a:gs pos="100000">
                      <a:srgbClr val="7030A0"/>
                    </a:gs>
                  </a:gsLst>
                  <a:path path="circle">
                    <a:fillToRect l="100000" t="100000"/>
                  </a:path>
                  <a:tileRect r="-100000" b="-100000"/>
                </a:gradFill>
                <a:ea typeface="+mn-lt"/>
                <a:cs typeface="+mn-lt"/>
              </a:rPr>
              <a:t>Akshay Kirit Kalavadia</a:t>
            </a:r>
          </a:p>
          <a:p>
            <a:pPr marR="0">
              <a:lnSpc>
                <a:spcPct val="100000"/>
              </a:lnSpc>
              <a:spcAft>
                <a:spcPts val="0"/>
              </a:spcAft>
            </a:pPr>
            <a:r>
              <a:rPr lang="en-US" b="1" dirty="0">
                <a:gradFill flip="none" rotWithShape="1">
                  <a:gsLst>
                    <a:gs pos="0">
                      <a:srgbClr val="002060"/>
                    </a:gs>
                    <a:gs pos="100000">
                      <a:srgbClr val="7030A0"/>
                    </a:gs>
                  </a:gsLst>
                  <a:path path="circle">
                    <a:fillToRect l="100000" t="100000"/>
                  </a:path>
                  <a:tileRect r="-100000" b="-100000"/>
                </a:gradFill>
                <a:ea typeface="+mn-lt"/>
                <a:cs typeface="+mn-lt"/>
              </a:rPr>
              <a:t>Sunil Raj Thota</a:t>
            </a:r>
          </a:p>
          <a:p>
            <a:pPr marR="0">
              <a:lnSpc>
                <a:spcPct val="100000"/>
              </a:lnSpc>
              <a:spcAft>
                <a:spcPts val="0"/>
              </a:spcAft>
            </a:pPr>
            <a:r>
              <a:rPr lang="en-US" b="1" dirty="0">
                <a:gradFill flip="none" rotWithShape="1">
                  <a:gsLst>
                    <a:gs pos="0">
                      <a:srgbClr val="002060"/>
                    </a:gs>
                    <a:gs pos="100000">
                      <a:srgbClr val="7030A0"/>
                    </a:gs>
                  </a:gsLst>
                  <a:path path="circle">
                    <a:fillToRect l="100000" t="100000"/>
                  </a:path>
                  <a:tileRect r="-100000" b="-100000"/>
                </a:gradFill>
                <a:ea typeface="+mn-lt"/>
                <a:cs typeface="+mn-lt"/>
              </a:rPr>
              <a:t>Jyothi Chandrakanth</a:t>
            </a:r>
          </a:p>
          <a:p>
            <a:pPr marR="0">
              <a:lnSpc>
                <a:spcPct val="100000"/>
              </a:lnSpc>
              <a:spcAft>
                <a:spcPts val="0"/>
              </a:spcAft>
            </a:pPr>
            <a:r>
              <a:rPr lang="en-US" b="1" dirty="0">
                <a:gradFill flip="none" rotWithShape="1">
                  <a:gsLst>
                    <a:gs pos="0">
                      <a:srgbClr val="002060"/>
                    </a:gs>
                    <a:gs pos="100000">
                      <a:srgbClr val="7030A0"/>
                    </a:gs>
                  </a:gsLst>
                  <a:path path="circle">
                    <a:fillToRect l="100000" t="100000"/>
                  </a:path>
                  <a:tileRect r="-100000" b="-100000"/>
                </a:gradFill>
                <a:ea typeface="+mn-lt"/>
                <a:cs typeface="+mn-lt"/>
              </a:rPr>
              <a:t>Li-Ching Hwang</a:t>
            </a:r>
          </a:p>
          <a:p>
            <a:pPr marR="0">
              <a:lnSpc>
                <a:spcPct val="100000"/>
              </a:lnSpc>
              <a:spcAft>
                <a:spcPts val="0"/>
              </a:spcAft>
            </a:pPr>
            <a:r>
              <a:rPr lang="en-US" b="1" dirty="0">
                <a:gradFill flip="none" rotWithShape="1">
                  <a:gsLst>
                    <a:gs pos="0">
                      <a:srgbClr val="002060"/>
                    </a:gs>
                    <a:gs pos="100000">
                      <a:srgbClr val="7030A0"/>
                    </a:gs>
                  </a:gsLst>
                  <a:path path="circle">
                    <a:fillToRect l="100000" t="100000"/>
                  </a:path>
                  <a:tileRect r="-100000" b="-100000"/>
                </a:gradFill>
                <a:ea typeface="+mn-lt"/>
                <a:cs typeface="+mn-lt"/>
              </a:rPr>
              <a:t>Nissy </a:t>
            </a:r>
            <a:r>
              <a:rPr lang="en-US" b="1" dirty="0" err="1">
                <a:gradFill flip="none" rotWithShape="1">
                  <a:gsLst>
                    <a:gs pos="0">
                      <a:srgbClr val="002060"/>
                    </a:gs>
                    <a:gs pos="100000">
                      <a:srgbClr val="7030A0"/>
                    </a:gs>
                  </a:gsLst>
                  <a:path path="circle">
                    <a:fillToRect l="100000" t="100000"/>
                  </a:path>
                  <a:tileRect r="-100000" b="-100000"/>
                </a:gradFill>
                <a:ea typeface="+mn-lt"/>
                <a:cs typeface="+mn-lt"/>
              </a:rPr>
              <a:t>Asish</a:t>
            </a:r>
            <a:r>
              <a:rPr lang="en-US" b="1" dirty="0">
                <a:gradFill flip="none" rotWithShape="1">
                  <a:gsLst>
                    <a:gs pos="0">
                      <a:srgbClr val="002060"/>
                    </a:gs>
                    <a:gs pos="100000">
                      <a:srgbClr val="7030A0"/>
                    </a:gs>
                  </a:gsLst>
                  <a:path path="circle">
                    <a:fillToRect l="100000" t="100000"/>
                  </a:path>
                  <a:tileRect r="-100000" b="-100000"/>
                </a:gradFill>
                <a:ea typeface="+mn-lt"/>
                <a:cs typeface="+mn-lt"/>
              </a:rPr>
              <a:t> Gantepalli</a:t>
            </a:r>
          </a:p>
          <a:p>
            <a:pPr algn="ctr">
              <a:lnSpc>
                <a:spcPct val="100000"/>
              </a:lnSpc>
            </a:pPr>
            <a:endParaRPr lang="en-US" sz="2400" dirty="0">
              <a:gradFill flip="none" rotWithShape="1">
                <a:gsLst>
                  <a:gs pos="0">
                    <a:srgbClr val="002060"/>
                  </a:gs>
                  <a:gs pos="100000">
                    <a:srgbClr val="7030A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359B178F-00FA-42F6-8B1F-8532B5E3A516}"/>
              </a:ext>
            </a:extLst>
          </p:cNvPr>
          <p:cNvSpPr txBox="1"/>
          <p:nvPr/>
        </p:nvSpPr>
        <p:spPr>
          <a:xfrm>
            <a:off x="826168" y="1265310"/>
            <a:ext cx="1053966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tx1">
                    <a:lumMod val="85000"/>
                    <a:lumOff val="15000"/>
                  </a:schemeClr>
                </a:solidFill>
              </a:rPr>
              <a:t>ALY 6040</a:t>
            </a:r>
            <a:r>
              <a:rPr lang="en-US" sz="3200" dirty="0">
                <a:solidFill>
                  <a:schemeClr val="tx1">
                    <a:lumMod val="85000"/>
                    <a:lumOff val="15000"/>
                  </a:schemeClr>
                </a:solidFill>
              </a:rPr>
              <a:t>​</a:t>
            </a:r>
          </a:p>
          <a:p>
            <a:pPr algn="ctr"/>
            <a:r>
              <a:rPr lang="en-IN" sz="3200" dirty="0">
                <a:solidFill>
                  <a:schemeClr val="tx1">
                    <a:lumMod val="85000"/>
                    <a:lumOff val="15000"/>
                  </a:schemeClr>
                </a:solidFill>
              </a:rPr>
              <a:t>Credit Card Approval Prediction using Data Mining Techniques</a:t>
            </a:r>
            <a:br>
              <a:rPr lang="en-US" sz="3200" dirty="0">
                <a:solidFill>
                  <a:schemeClr val="tx1">
                    <a:lumMod val="85000"/>
                    <a:lumOff val="15000"/>
                  </a:schemeClr>
                </a:solidFill>
              </a:rPr>
            </a:br>
            <a:r>
              <a:rPr lang="en-US" sz="3200" dirty="0">
                <a:solidFill>
                  <a:schemeClr val="tx1">
                    <a:lumMod val="85000"/>
                    <a:lumOff val="15000"/>
                  </a:schemeClr>
                </a:solidFill>
              </a:rPr>
              <a:t>Final Project</a:t>
            </a:r>
          </a:p>
        </p:txBody>
      </p:sp>
      <p:sp>
        <p:nvSpPr>
          <p:cNvPr id="10" name="Subtitle 2">
            <a:extLst>
              <a:ext uri="{FF2B5EF4-FFF2-40B4-BE49-F238E27FC236}">
                <a16:creationId xmlns:a16="http://schemas.microsoft.com/office/drawing/2014/main" id="{72C247AB-06F5-4145-84D8-D630DB5E756D}"/>
              </a:ext>
            </a:extLst>
          </p:cNvPr>
          <p:cNvSpPr txBox="1">
            <a:spLocks/>
          </p:cNvSpPr>
          <p:nvPr/>
        </p:nvSpPr>
        <p:spPr>
          <a:xfrm>
            <a:off x="4177682" y="732715"/>
            <a:ext cx="3836636" cy="48988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b="1" dirty="0">
                <a:gradFill flip="none" rotWithShape="1">
                  <a:gsLst>
                    <a:gs pos="0">
                      <a:srgbClr val="002060"/>
                    </a:gs>
                    <a:gs pos="100000">
                      <a:srgbClr val="7030A0"/>
                    </a:gs>
                  </a:gsLst>
                  <a:path path="circle">
                    <a:fillToRect l="100000" t="100000"/>
                  </a:path>
                  <a:tileRect r="-100000" b="-100000"/>
                </a:gradFill>
                <a:ea typeface="+mn-lt"/>
                <a:cs typeface="+mn-lt"/>
              </a:rPr>
              <a:t>Prof. Justin Grosz</a:t>
            </a:r>
            <a:endParaRPr lang="en-US" dirty="0">
              <a:gradFill flip="none" rotWithShape="1">
                <a:gsLst>
                  <a:gs pos="0">
                    <a:srgbClr val="002060"/>
                  </a:gs>
                  <a:gs pos="100000">
                    <a:srgbClr val="7030A0"/>
                  </a:gs>
                </a:gsLst>
                <a:path path="circle">
                  <a:fillToRect l="100000" t="100000"/>
                </a:path>
                <a:tileRect r="-100000" b="-100000"/>
              </a:gradFill>
            </a:endParaRPr>
          </a:p>
        </p:txBody>
      </p:sp>
      <p:cxnSp>
        <p:nvCxnSpPr>
          <p:cNvPr id="6" name="Straight Connector 5">
            <a:extLst>
              <a:ext uri="{FF2B5EF4-FFF2-40B4-BE49-F238E27FC236}">
                <a16:creationId xmlns:a16="http://schemas.microsoft.com/office/drawing/2014/main" id="{1EE209B3-6DBF-48D5-A17F-E506C86F951D}"/>
              </a:ext>
            </a:extLst>
          </p:cNvPr>
          <p:cNvCxnSpPr>
            <a:cxnSpLocks/>
          </p:cNvCxnSpPr>
          <p:nvPr/>
        </p:nvCxnSpPr>
        <p:spPr>
          <a:xfrm>
            <a:off x="4300304" y="3003454"/>
            <a:ext cx="3591391" cy="0"/>
          </a:xfrm>
          <a:prstGeom prst="line">
            <a:avLst/>
          </a:prstGeom>
          <a:ln w="38100">
            <a:gradFill flip="none" rotWithShape="1">
              <a:gsLst>
                <a:gs pos="0">
                  <a:srgbClr val="C00000"/>
                </a:gs>
                <a:gs pos="100000">
                  <a:srgbClr val="7030A0"/>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6604"/>
    </mc:Choice>
    <mc:Fallback xmlns="">
      <p:transition spd="slow" advTm="66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AE5BDB-716F-4A9A-B163-D7504B852FAB}"/>
              </a:ext>
            </a:extLst>
          </p:cNvPr>
          <p:cNvSpPr txBox="1">
            <a:spLocks/>
          </p:cNvSpPr>
          <p:nvPr/>
        </p:nvSpPr>
        <p:spPr>
          <a:xfrm>
            <a:off x="3219527" y="432180"/>
            <a:ext cx="5752945" cy="3772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COMPARISON OF </a:t>
            </a:r>
            <a:r>
              <a:rPr lang="en-US" sz="3600" dirty="0">
                <a:solidFill>
                  <a:srgbClr val="C00000"/>
                </a:solidFill>
              </a:rPr>
              <a:t>MODELS</a:t>
            </a:r>
          </a:p>
        </p:txBody>
      </p:sp>
      <p:cxnSp>
        <p:nvCxnSpPr>
          <p:cNvPr id="5" name="Straight Arrow Connector 4">
            <a:extLst>
              <a:ext uri="{FF2B5EF4-FFF2-40B4-BE49-F238E27FC236}">
                <a16:creationId xmlns:a16="http://schemas.microsoft.com/office/drawing/2014/main" id="{70651502-5F8E-49AA-A43C-FBF2C6B8788C}"/>
              </a:ext>
            </a:extLst>
          </p:cNvPr>
          <p:cNvCxnSpPr>
            <a:cxnSpLocks/>
          </p:cNvCxnSpPr>
          <p:nvPr/>
        </p:nvCxnSpPr>
        <p:spPr>
          <a:xfrm>
            <a:off x="3532909" y="923044"/>
            <a:ext cx="5126182"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graphicFrame>
        <p:nvGraphicFramePr>
          <p:cNvPr id="9" name="Table 9">
            <a:extLst>
              <a:ext uri="{FF2B5EF4-FFF2-40B4-BE49-F238E27FC236}">
                <a16:creationId xmlns:a16="http://schemas.microsoft.com/office/drawing/2014/main" id="{43782523-63BA-402B-9B75-C80490B2184A}"/>
              </a:ext>
            </a:extLst>
          </p:cNvPr>
          <p:cNvGraphicFramePr>
            <a:graphicFrameLocks noGrp="1"/>
          </p:cNvGraphicFramePr>
          <p:nvPr>
            <p:extLst>
              <p:ext uri="{D42A27DB-BD31-4B8C-83A1-F6EECF244321}">
                <p14:modId xmlns:p14="http://schemas.microsoft.com/office/powerpoint/2010/main" val="1168166695"/>
              </p:ext>
            </p:extLst>
          </p:nvPr>
        </p:nvGraphicFramePr>
        <p:xfrm>
          <a:off x="401054" y="2529329"/>
          <a:ext cx="11486148" cy="1546167"/>
        </p:xfrm>
        <a:graphic>
          <a:graphicData uri="http://schemas.openxmlformats.org/drawingml/2006/table">
            <a:tbl>
              <a:tblPr firstRow="1" bandRow="1">
                <a:tableStyleId>{125E5076-3810-47DD-B79F-674D7AD40C01}</a:tableStyleId>
              </a:tblPr>
              <a:tblGrid>
                <a:gridCol w="2342146">
                  <a:extLst>
                    <a:ext uri="{9D8B030D-6E8A-4147-A177-3AD203B41FA5}">
                      <a16:colId xmlns:a16="http://schemas.microsoft.com/office/drawing/2014/main" val="2065156936"/>
                    </a:ext>
                  </a:extLst>
                </a:gridCol>
                <a:gridCol w="1945341">
                  <a:extLst>
                    <a:ext uri="{9D8B030D-6E8A-4147-A177-3AD203B41FA5}">
                      <a16:colId xmlns:a16="http://schemas.microsoft.com/office/drawing/2014/main" val="1303563040"/>
                    </a:ext>
                  </a:extLst>
                </a:gridCol>
                <a:gridCol w="1846730">
                  <a:extLst>
                    <a:ext uri="{9D8B030D-6E8A-4147-A177-3AD203B41FA5}">
                      <a16:colId xmlns:a16="http://schemas.microsoft.com/office/drawing/2014/main" val="4147820859"/>
                    </a:ext>
                  </a:extLst>
                </a:gridCol>
                <a:gridCol w="1523215">
                  <a:extLst>
                    <a:ext uri="{9D8B030D-6E8A-4147-A177-3AD203B41FA5}">
                      <a16:colId xmlns:a16="http://schemas.microsoft.com/office/drawing/2014/main" val="959667379"/>
                    </a:ext>
                  </a:extLst>
                </a:gridCol>
                <a:gridCol w="1914358">
                  <a:extLst>
                    <a:ext uri="{9D8B030D-6E8A-4147-A177-3AD203B41FA5}">
                      <a16:colId xmlns:a16="http://schemas.microsoft.com/office/drawing/2014/main" val="3348684832"/>
                    </a:ext>
                  </a:extLst>
                </a:gridCol>
                <a:gridCol w="1914358">
                  <a:extLst>
                    <a:ext uri="{9D8B030D-6E8A-4147-A177-3AD203B41FA5}">
                      <a16:colId xmlns:a16="http://schemas.microsoft.com/office/drawing/2014/main" val="750412913"/>
                    </a:ext>
                  </a:extLst>
                </a:gridCol>
              </a:tblGrid>
              <a:tr h="360406">
                <a:tc>
                  <a:txBody>
                    <a:bodyPr/>
                    <a:lstStyle/>
                    <a:p>
                      <a:pPr algn="ctr"/>
                      <a:r>
                        <a:rPr lang="en-US" sz="2000" dirty="0"/>
                        <a:t>MODEL</a:t>
                      </a:r>
                    </a:p>
                  </a:txBody>
                  <a:tcPr/>
                </a:tc>
                <a:tc>
                  <a:txBody>
                    <a:bodyPr/>
                    <a:lstStyle/>
                    <a:p>
                      <a:pPr algn="ctr"/>
                      <a:r>
                        <a:rPr lang="en-US" sz="2000" dirty="0"/>
                        <a:t>ACCURACY (%)</a:t>
                      </a:r>
                    </a:p>
                  </a:txBody>
                  <a:tcPr/>
                </a:tc>
                <a:tc>
                  <a:txBody>
                    <a:bodyPr/>
                    <a:lstStyle/>
                    <a:p>
                      <a:pPr algn="ctr"/>
                      <a:r>
                        <a:rPr lang="en-US" sz="2000" dirty="0"/>
                        <a:t>SPEED</a:t>
                      </a:r>
                    </a:p>
                  </a:txBody>
                  <a:tcPr/>
                </a:tc>
                <a:tc>
                  <a:txBody>
                    <a:bodyPr/>
                    <a:lstStyle/>
                    <a:p>
                      <a:pPr algn="ctr"/>
                      <a:r>
                        <a:rPr lang="en-US" sz="2000" dirty="0"/>
                        <a:t>AIC</a:t>
                      </a:r>
                    </a:p>
                  </a:txBody>
                  <a:tcPr/>
                </a:tc>
                <a:tc>
                  <a:txBody>
                    <a:bodyPr/>
                    <a:lstStyle/>
                    <a:p>
                      <a:pPr algn="ctr"/>
                      <a:r>
                        <a:rPr lang="en-US" sz="2000" dirty="0"/>
                        <a:t>MSE</a:t>
                      </a:r>
                    </a:p>
                  </a:txBody>
                  <a:tcPr/>
                </a:tc>
                <a:tc>
                  <a:txBody>
                    <a:bodyPr/>
                    <a:lstStyle/>
                    <a:p>
                      <a:pPr algn="ctr"/>
                      <a:r>
                        <a:rPr lang="en-US" sz="2000" dirty="0"/>
                        <a:t>ROC AUC SCORE</a:t>
                      </a:r>
                    </a:p>
                  </a:txBody>
                  <a:tcPr/>
                </a:tc>
                <a:extLst>
                  <a:ext uri="{0D108BD9-81ED-4DB2-BD59-A6C34878D82A}">
                    <a16:rowId xmlns:a16="http://schemas.microsoft.com/office/drawing/2014/main" val="2217217285"/>
                  </a:ext>
                </a:extLst>
              </a:tr>
              <a:tr h="374073">
                <a:tc>
                  <a:txBody>
                    <a:bodyPr/>
                    <a:lstStyle/>
                    <a:p>
                      <a:pPr algn="ctr"/>
                      <a:r>
                        <a:rPr lang="en-US" b="1" dirty="0"/>
                        <a:t>LOGISTIC REGRESSION</a:t>
                      </a:r>
                    </a:p>
                  </a:txBody>
                  <a:tcPr/>
                </a:tc>
                <a:tc>
                  <a:txBody>
                    <a:bodyPr/>
                    <a:lstStyle/>
                    <a:p>
                      <a:pPr algn="ctr"/>
                      <a:r>
                        <a:rPr lang="en-US" dirty="0"/>
                        <a:t>65</a:t>
                      </a:r>
                    </a:p>
                  </a:txBody>
                  <a:tcPr/>
                </a:tc>
                <a:tc>
                  <a:txBody>
                    <a:bodyPr/>
                    <a:lstStyle/>
                    <a:p>
                      <a:pPr algn="ctr"/>
                      <a:r>
                        <a:rPr lang="en-US" dirty="0"/>
                        <a:t>0:00:00.545540</a:t>
                      </a:r>
                    </a:p>
                  </a:txBody>
                  <a:tcPr/>
                </a:tc>
                <a:tc>
                  <a:txBody>
                    <a:bodyPr/>
                    <a:lstStyle/>
                    <a:p>
                      <a:pPr algn="ctr"/>
                      <a:r>
                        <a:rPr lang="en-US" sz="1800" kern="1200" dirty="0">
                          <a:solidFill>
                            <a:schemeClr val="lt1"/>
                          </a:solidFill>
                          <a:effectLst/>
                          <a:latin typeface="+mn-lt"/>
                          <a:ea typeface="+mn-ea"/>
                          <a:cs typeface="+mn-cs"/>
                        </a:rPr>
                        <a:t>29638.91</a:t>
                      </a:r>
                      <a:endParaRPr lang="en-US" dirty="0"/>
                    </a:p>
                  </a:txBody>
                  <a:tcPr/>
                </a:tc>
                <a:tc>
                  <a:txBody>
                    <a:bodyPr/>
                    <a:lstStyle/>
                    <a:p>
                      <a:pPr algn="ctr"/>
                      <a:r>
                        <a:rPr lang="en-US" dirty="0"/>
                        <a:t>0.346</a:t>
                      </a:r>
                    </a:p>
                  </a:txBody>
                  <a:tcPr/>
                </a:tc>
                <a:tc>
                  <a:txBody>
                    <a:bodyPr/>
                    <a:lstStyle/>
                    <a:p>
                      <a:pPr algn="ctr"/>
                      <a:r>
                        <a:rPr lang="en-US" dirty="0"/>
                        <a:t>0.714</a:t>
                      </a:r>
                    </a:p>
                  </a:txBody>
                  <a:tcPr/>
                </a:tc>
                <a:extLst>
                  <a:ext uri="{0D108BD9-81ED-4DB2-BD59-A6C34878D82A}">
                    <a16:rowId xmlns:a16="http://schemas.microsoft.com/office/drawing/2014/main" val="1872409764"/>
                  </a:ext>
                </a:extLst>
              </a:tr>
              <a:tr h="387927">
                <a:tc>
                  <a:txBody>
                    <a:bodyPr/>
                    <a:lstStyle/>
                    <a:p>
                      <a:pPr algn="ctr"/>
                      <a:r>
                        <a:rPr lang="en-US" b="1" dirty="0"/>
                        <a:t>DECISION TREE</a:t>
                      </a:r>
                    </a:p>
                  </a:txBody>
                  <a:tcPr/>
                </a:tc>
                <a:tc>
                  <a:txBody>
                    <a:bodyPr/>
                    <a:lstStyle/>
                    <a:p>
                      <a:pPr algn="ctr"/>
                      <a:r>
                        <a:rPr lang="en-US" dirty="0"/>
                        <a:t>80</a:t>
                      </a:r>
                    </a:p>
                  </a:txBody>
                  <a:tcPr/>
                </a:tc>
                <a:tc>
                  <a:txBody>
                    <a:bodyPr/>
                    <a:lstStyle/>
                    <a:p>
                      <a:pPr algn="ctr"/>
                      <a:r>
                        <a:rPr lang="en-US" dirty="0"/>
                        <a:t>0:00:00.212478</a:t>
                      </a:r>
                    </a:p>
                  </a:txBody>
                  <a:tcPr/>
                </a:tc>
                <a:tc>
                  <a:txBody>
                    <a:bodyPr/>
                    <a:lstStyle/>
                    <a:p>
                      <a:pPr algn="ctr"/>
                      <a:r>
                        <a:rPr lang="en-US" dirty="0"/>
                        <a:t>29640.05</a:t>
                      </a:r>
                    </a:p>
                  </a:txBody>
                  <a:tcPr/>
                </a:tc>
                <a:tc>
                  <a:txBody>
                    <a:bodyPr/>
                    <a:lstStyle/>
                    <a:p>
                      <a:pPr algn="ctr"/>
                      <a:r>
                        <a:rPr lang="en-US" dirty="0"/>
                        <a:t>0.195</a:t>
                      </a:r>
                    </a:p>
                  </a:txBody>
                  <a:tcPr/>
                </a:tc>
                <a:tc>
                  <a:txBody>
                    <a:bodyPr/>
                    <a:lstStyle/>
                    <a:p>
                      <a:pPr algn="ctr"/>
                      <a:r>
                        <a:rPr lang="en-US" dirty="0"/>
                        <a:t>0.905</a:t>
                      </a:r>
                    </a:p>
                  </a:txBody>
                  <a:tcPr/>
                </a:tc>
                <a:extLst>
                  <a:ext uri="{0D108BD9-81ED-4DB2-BD59-A6C34878D82A}">
                    <a16:rowId xmlns:a16="http://schemas.microsoft.com/office/drawing/2014/main" val="2345045422"/>
                  </a:ext>
                </a:extLst>
              </a:tr>
              <a:tr h="387927">
                <a:tc>
                  <a:txBody>
                    <a:bodyPr/>
                    <a:lstStyle/>
                    <a:p>
                      <a:pPr algn="ctr"/>
                      <a:r>
                        <a:rPr lang="en-US" b="1" dirty="0"/>
                        <a:t>RANDOM FORESTS</a:t>
                      </a:r>
                    </a:p>
                  </a:txBody>
                  <a:tcPr/>
                </a:tc>
                <a:tc>
                  <a:txBody>
                    <a:bodyPr/>
                    <a:lstStyle/>
                    <a:p>
                      <a:pPr algn="ctr"/>
                      <a:r>
                        <a:rPr lang="en-US" dirty="0"/>
                        <a:t>83</a:t>
                      </a:r>
                    </a:p>
                  </a:txBody>
                  <a:tcPr/>
                </a:tc>
                <a:tc>
                  <a:txBody>
                    <a:bodyPr/>
                    <a:lstStyle/>
                    <a:p>
                      <a:pPr algn="ctr"/>
                      <a:r>
                        <a:rPr lang="en-US" dirty="0"/>
                        <a:t>0:00:06.215095</a:t>
                      </a:r>
                    </a:p>
                  </a:txBody>
                  <a:tcPr/>
                </a:tc>
                <a:tc>
                  <a:txBody>
                    <a:bodyPr/>
                    <a:lstStyle/>
                    <a:p>
                      <a:pPr algn="ctr"/>
                      <a:r>
                        <a:rPr lang="en-US" dirty="0"/>
                        <a:t>29640.38</a:t>
                      </a:r>
                    </a:p>
                  </a:txBody>
                  <a:tcPr/>
                </a:tc>
                <a:tc>
                  <a:txBody>
                    <a:bodyPr/>
                    <a:lstStyle/>
                    <a:p>
                      <a:pPr algn="ctr"/>
                      <a:r>
                        <a:rPr lang="en-US" dirty="0"/>
                        <a:t>0.166</a:t>
                      </a:r>
                    </a:p>
                  </a:txBody>
                  <a:tcPr/>
                </a:tc>
                <a:tc>
                  <a:txBody>
                    <a:bodyPr/>
                    <a:lstStyle/>
                    <a:p>
                      <a:pPr algn="ctr"/>
                      <a:r>
                        <a:rPr lang="en-US" dirty="0"/>
                        <a:t>0.928</a:t>
                      </a:r>
                    </a:p>
                  </a:txBody>
                  <a:tcPr/>
                </a:tc>
                <a:extLst>
                  <a:ext uri="{0D108BD9-81ED-4DB2-BD59-A6C34878D82A}">
                    <a16:rowId xmlns:a16="http://schemas.microsoft.com/office/drawing/2014/main" val="1367191811"/>
                  </a:ext>
                </a:extLst>
              </a:tr>
            </a:tbl>
          </a:graphicData>
        </a:graphic>
      </p:graphicFrame>
    </p:spTree>
    <p:extLst>
      <p:ext uri="{BB962C8B-B14F-4D97-AF65-F5344CB8AC3E}">
        <p14:creationId xmlns:p14="http://schemas.microsoft.com/office/powerpoint/2010/main" val="10313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F35B1E-9AF1-49C6-A92B-4D34A625859B}"/>
              </a:ext>
            </a:extLst>
          </p:cNvPr>
          <p:cNvSpPr txBox="1"/>
          <p:nvPr/>
        </p:nvSpPr>
        <p:spPr>
          <a:xfrm>
            <a:off x="1567218" y="1582340"/>
            <a:ext cx="9057564" cy="1993110"/>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600" dirty="0"/>
              <a:t>While evaluating a credit card applicant, accuracy is very important for the judgement. From the model testing done above we can conclude that Random Forest model has the highest accuracy. </a:t>
            </a:r>
          </a:p>
          <a:p>
            <a:pPr marL="285750" indent="-285750" algn="just">
              <a:lnSpc>
                <a:spcPct val="200000"/>
              </a:lnSpc>
              <a:buFont typeface="Arial" panose="020B0604020202020204" pitchFamily="34" charset="0"/>
              <a:buChar char="•"/>
            </a:pPr>
            <a:r>
              <a:rPr lang="en-US" sz="1600" dirty="0"/>
              <a:t>We can also conclude that the most important features for consideration by banks are </a:t>
            </a:r>
            <a:r>
              <a:rPr lang="en-US" sz="1600" dirty="0" err="1"/>
              <a:t>house_type</a:t>
            </a:r>
            <a:r>
              <a:rPr lang="en-US" sz="1600" dirty="0"/>
              <a:t> and </a:t>
            </a:r>
            <a:r>
              <a:rPr lang="en-US" sz="1600" dirty="0" err="1"/>
              <a:t>flag_work_phone</a:t>
            </a:r>
            <a:r>
              <a:rPr lang="en-US" sz="1600" dirty="0"/>
              <a:t> column from the dataset. </a:t>
            </a:r>
          </a:p>
        </p:txBody>
      </p:sp>
      <p:sp>
        <p:nvSpPr>
          <p:cNvPr id="7" name="TextBox 6">
            <a:extLst>
              <a:ext uri="{FF2B5EF4-FFF2-40B4-BE49-F238E27FC236}">
                <a16:creationId xmlns:a16="http://schemas.microsoft.com/office/drawing/2014/main" id="{D686ED70-2B20-4B99-9A10-42DB0E867C71}"/>
              </a:ext>
            </a:extLst>
          </p:cNvPr>
          <p:cNvSpPr txBox="1"/>
          <p:nvPr/>
        </p:nvSpPr>
        <p:spPr>
          <a:xfrm>
            <a:off x="4675535" y="308531"/>
            <a:ext cx="27271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C00000"/>
                </a:solidFill>
              </a:rPr>
              <a:t>CONCLUSION</a:t>
            </a:r>
            <a:endParaRPr lang="en-US" sz="3600" dirty="0"/>
          </a:p>
        </p:txBody>
      </p:sp>
      <p:cxnSp>
        <p:nvCxnSpPr>
          <p:cNvPr id="9" name="Straight Arrow Connector 8">
            <a:extLst>
              <a:ext uri="{FF2B5EF4-FFF2-40B4-BE49-F238E27FC236}">
                <a16:creationId xmlns:a16="http://schemas.microsoft.com/office/drawing/2014/main" id="{BEABDB19-439C-489F-934D-32B8BF7050E4}"/>
              </a:ext>
            </a:extLst>
          </p:cNvPr>
          <p:cNvCxnSpPr>
            <a:cxnSpLocks/>
          </p:cNvCxnSpPr>
          <p:nvPr/>
        </p:nvCxnSpPr>
        <p:spPr>
          <a:xfrm>
            <a:off x="4551077" y="940485"/>
            <a:ext cx="2976111" cy="14377"/>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35462703"/>
      </p:ext>
    </p:extLst>
  </p:cSld>
  <p:clrMapOvr>
    <a:masterClrMapping/>
  </p:clrMapOvr>
  <mc:AlternateContent xmlns:mc="http://schemas.openxmlformats.org/markup-compatibility/2006" xmlns:p14="http://schemas.microsoft.com/office/powerpoint/2010/main">
    <mc:Choice Requires="p14">
      <p:transition spd="slow" p14:dur="2000" advTm="50500"/>
    </mc:Choice>
    <mc:Fallback xmlns="">
      <p:transition spd="slow" advTm="505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F35B1E-9AF1-49C6-A92B-4D34A625859B}"/>
              </a:ext>
            </a:extLst>
          </p:cNvPr>
          <p:cNvSpPr txBox="1"/>
          <p:nvPr/>
        </p:nvSpPr>
        <p:spPr>
          <a:xfrm>
            <a:off x="417095" y="940485"/>
            <a:ext cx="11341768" cy="5440207"/>
          </a:xfrm>
          <a:prstGeom prst="rect">
            <a:avLst/>
          </a:prstGeom>
          <a:noFill/>
        </p:spPr>
        <p:txBody>
          <a:bodyPr wrap="square">
            <a:spAutoFit/>
          </a:bodyPr>
          <a:lstStyle/>
          <a:p>
            <a:pPr marL="285750" marR="0" indent="-285750" algn="just">
              <a:lnSpc>
                <a:spcPct val="200000"/>
              </a:lnSpc>
              <a:spcBef>
                <a:spcPts val="0"/>
              </a:spcBef>
              <a:spcAft>
                <a:spcPts val="0"/>
              </a:spcAft>
              <a:buFont typeface="Arial" panose="020B0604020202020204" pitchFamily="34" charset="0"/>
              <a:buChar char="•"/>
            </a:pPr>
            <a:r>
              <a:rPr lang="en-US" sz="1600" dirty="0"/>
              <a:t>The Random Forest model that we developed can assist banks in the resolution of bad debts. According to our model, financial institutions should consider an applicant's type of housing when determining his or her capacity to repay the outstanding amount.  </a:t>
            </a:r>
          </a:p>
          <a:p>
            <a:pPr marL="285750" marR="0" indent="-285750" algn="just">
              <a:lnSpc>
                <a:spcPct val="200000"/>
              </a:lnSpc>
              <a:spcBef>
                <a:spcPts val="0"/>
              </a:spcBef>
              <a:spcAft>
                <a:spcPts val="0"/>
              </a:spcAft>
              <a:buFont typeface="Arial" panose="020B0604020202020204" pitchFamily="34" charset="0"/>
              <a:buChar char="•"/>
            </a:pPr>
            <a:r>
              <a:rPr lang="en-US" sz="1600" dirty="0"/>
              <a:t>If a person is renting an apartment or a home, their finances would be impacted, while their ability to make credit card payments would be reduced. </a:t>
            </a:r>
          </a:p>
          <a:p>
            <a:pPr marL="285750" marR="0" indent="-285750" algn="just">
              <a:lnSpc>
                <a:spcPct val="200000"/>
              </a:lnSpc>
              <a:spcBef>
                <a:spcPts val="0"/>
              </a:spcBef>
              <a:spcAft>
                <a:spcPts val="0"/>
              </a:spcAft>
              <a:buFont typeface="Arial" panose="020B0604020202020204" pitchFamily="34" charset="0"/>
              <a:buChar char="•"/>
            </a:pPr>
            <a:r>
              <a:rPr lang="en-US" sz="1600" dirty="0"/>
              <a:t>Registration of a business phone is yet another vital factor to take into consideration. If the applicant's work phone number is recorded with the banks, the banks will be able to immediately reach the card user in the case of a default. If the customer's phone number is not in the system, it will be difficult for them to find them.</a:t>
            </a:r>
          </a:p>
          <a:p>
            <a:pPr marL="285750" marR="0" indent="-285750" algn="just">
              <a:lnSpc>
                <a:spcPct val="200000"/>
              </a:lnSpc>
              <a:spcBef>
                <a:spcPts val="0"/>
              </a:spcBef>
              <a:spcAft>
                <a:spcPts val="0"/>
              </a:spcAft>
              <a:buFont typeface="Arial" panose="020B0604020202020204" pitchFamily="34" charset="0"/>
              <a:buChar char="•"/>
            </a:pPr>
            <a:r>
              <a:rPr lang="en-US" sz="1600" dirty="0"/>
              <a:t>This model may also be used by applicants to examine their profile prior to submitting an application for a credit card. If their profile is not strong enough, their application may be rejected. </a:t>
            </a:r>
          </a:p>
          <a:p>
            <a:pPr marL="285750" marR="0" indent="-285750" algn="just">
              <a:lnSpc>
                <a:spcPct val="200000"/>
              </a:lnSpc>
              <a:spcBef>
                <a:spcPts val="0"/>
              </a:spcBef>
              <a:spcAft>
                <a:spcPts val="0"/>
              </a:spcAft>
              <a:buFont typeface="Arial" panose="020B0604020202020204" pitchFamily="34" charset="0"/>
              <a:buChar char="•"/>
            </a:pPr>
            <a:r>
              <a:rPr lang="en-US" sz="1600" dirty="0"/>
              <a:t>This will have a negative impact on their total credit score. In order to prevent this, they might leverage this model to improve their profile before submitting their application.</a:t>
            </a:r>
          </a:p>
        </p:txBody>
      </p:sp>
      <p:sp>
        <p:nvSpPr>
          <p:cNvPr id="7" name="TextBox 6">
            <a:extLst>
              <a:ext uri="{FF2B5EF4-FFF2-40B4-BE49-F238E27FC236}">
                <a16:creationId xmlns:a16="http://schemas.microsoft.com/office/drawing/2014/main" id="{D686ED70-2B20-4B99-9A10-42DB0E867C71}"/>
              </a:ext>
            </a:extLst>
          </p:cNvPr>
          <p:cNvSpPr txBox="1"/>
          <p:nvPr/>
        </p:nvSpPr>
        <p:spPr>
          <a:xfrm>
            <a:off x="3998844" y="294154"/>
            <a:ext cx="41943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C00000"/>
                </a:solidFill>
              </a:rPr>
              <a:t>RECOMMENDATIONS</a:t>
            </a:r>
            <a:endParaRPr lang="en-US" sz="3600" dirty="0"/>
          </a:p>
        </p:txBody>
      </p:sp>
      <p:cxnSp>
        <p:nvCxnSpPr>
          <p:cNvPr id="9" name="Straight Arrow Connector 8">
            <a:extLst>
              <a:ext uri="{FF2B5EF4-FFF2-40B4-BE49-F238E27FC236}">
                <a16:creationId xmlns:a16="http://schemas.microsoft.com/office/drawing/2014/main" id="{BEABDB19-439C-489F-934D-32B8BF7050E4}"/>
              </a:ext>
            </a:extLst>
          </p:cNvPr>
          <p:cNvCxnSpPr>
            <a:cxnSpLocks/>
          </p:cNvCxnSpPr>
          <p:nvPr/>
        </p:nvCxnSpPr>
        <p:spPr>
          <a:xfrm>
            <a:off x="3998844" y="940485"/>
            <a:ext cx="4194311"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6719936"/>
      </p:ext>
    </p:extLst>
  </p:cSld>
  <p:clrMapOvr>
    <a:masterClrMapping/>
  </p:clrMapOvr>
  <mc:AlternateContent xmlns:mc="http://schemas.openxmlformats.org/markup-compatibility/2006" xmlns:p14="http://schemas.microsoft.com/office/powerpoint/2010/main">
    <mc:Choice Requires="p14">
      <p:transition spd="slow" p14:dur="2000" advTm="50500"/>
    </mc:Choice>
    <mc:Fallback xmlns="">
      <p:transition spd="slow" advTm="505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770AD8-9F1D-FE41-BB1F-E3DA0DC13D34}"/>
              </a:ext>
            </a:extLst>
          </p:cNvPr>
          <p:cNvSpPr txBox="1"/>
          <p:nvPr/>
        </p:nvSpPr>
        <p:spPr>
          <a:xfrm>
            <a:off x="3045995" y="2237874"/>
            <a:ext cx="7168816" cy="1569660"/>
          </a:xfrm>
          <a:prstGeom prst="rect">
            <a:avLst/>
          </a:prstGeom>
          <a:noFill/>
        </p:spPr>
        <p:txBody>
          <a:bodyPr wrap="square">
            <a:spAutoFit/>
          </a:bodyPr>
          <a:lstStyle/>
          <a:p>
            <a:r>
              <a:rPr lang="en-US" sz="9600" dirty="0"/>
              <a:t>Thank </a:t>
            </a:r>
            <a:r>
              <a:rPr lang="en-US" sz="9600" dirty="0">
                <a:solidFill>
                  <a:srgbClr val="C00000"/>
                </a:solidFill>
              </a:rPr>
              <a:t>You!</a:t>
            </a:r>
            <a:endParaRPr lang="en-US" sz="9600" dirty="0"/>
          </a:p>
        </p:txBody>
      </p:sp>
    </p:spTree>
    <p:extLst>
      <p:ext uri="{BB962C8B-B14F-4D97-AF65-F5344CB8AC3E}">
        <p14:creationId xmlns:p14="http://schemas.microsoft.com/office/powerpoint/2010/main" val="243356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4E18ED-B6DB-490A-AA3D-CCC714DEFA4B}"/>
              </a:ext>
            </a:extLst>
          </p:cNvPr>
          <p:cNvSpPr txBox="1">
            <a:spLocks/>
          </p:cNvSpPr>
          <p:nvPr/>
        </p:nvSpPr>
        <p:spPr>
          <a:xfrm>
            <a:off x="3667991" y="699799"/>
            <a:ext cx="4856018" cy="4938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C00000"/>
                </a:solidFill>
              </a:rPr>
              <a:t>INTRODUCTION</a:t>
            </a:r>
          </a:p>
        </p:txBody>
      </p:sp>
      <p:cxnSp>
        <p:nvCxnSpPr>
          <p:cNvPr id="5" name="Straight Arrow Connector 4">
            <a:extLst>
              <a:ext uri="{FF2B5EF4-FFF2-40B4-BE49-F238E27FC236}">
                <a16:creationId xmlns:a16="http://schemas.microsoft.com/office/drawing/2014/main" id="{01737B34-AC80-4189-939E-3DDB5B7C4C22}"/>
              </a:ext>
            </a:extLst>
          </p:cNvPr>
          <p:cNvCxnSpPr>
            <a:cxnSpLocks/>
          </p:cNvCxnSpPr>
          <p:nvPr/>
        </p:nvCxnSpPr>
        <p:spPr>
          <a:xfrm>
            <a:off x="4572000" y="1215020"/>
            <a:ext cx="3125337"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61949112-60FC-4B3E-944C-360AB7AF7300}"/>
              </a:ext>
            </a:extLst>
          </p:cNvPr>
          <p:cNvSpPr txBox="1"/>
          <p:nvPr/>
        </p:nvSpPr>
        <p:spPr>
          <a:xfrm>
            <a:off x="1106905" y="1857328"/>
            <a:ext cx="9978190" cy="3785652"/>
          </a:xfrm>
          <a:prstGeom prst="rect">
            <a:avLst/>
          </a:prstGeom>
          <a:noFill/>
        </p:spPr>
        <p:txBody>
          <a:bodyPr wrap="square" rtlCol="0">
            <a:spAutoFit/>
          </a:bodyPr>
          <a:lstStyle/>
          <a:p>
            <a:pPr algn="just"/>
            <a:r>
              <a:rPr lang="en-IN" sz="2400" dirty="0"/>
              <a:t>A large number of credit card applications are received by financial institutions. Many of them are turned down for a variety of reasons, such as large debt balances, insufficient income, or too many inquiries on a person's credit report. </a:t>
            </a:r>
          </a:p>
          <a:p>
            <a:pPr algn="just"/>
            <a:endParaRPr lang="en-IN" sz="2400" dirty="0"/>
          </a:p>
          <a:p>
            <a:pPr algn="just"/>
            <a:r>
              <a:rPr lang="en-IN" sz="2400" dirty="0"/>
              <a:t>Manually assessing these programs is tedious, time-consuming, and error-prone (and time is money!). Fortunately, with the use of machine learning, this work can be automated, and almost every commercial bank does so nowadays.</a:t>
            </a:r>
          </a:p>
          <a:p>
            <a:pPr algn="just"/>
            <a:endParaRPr lang="en-IN" sz="2400" dirty="0"/>
          </a:p>
          <a:p>
            <a:pPr algn="just"/>
            <a:r>
              <a:rPr lang="en-IN" sz="2400" dirty="0"/>
              <a:t>In this project, we will use machine learning techniques to create an automatic credit card approval predictor, just like real banks use.</a:t>
            </a:r>
            <a:endParaRPr lang="en-US" sz="2400" dirty="0"/>
          </a:p>
        </p:txBody>
      </p:sp>
    </p:spTree>
    <p:extLst>
      <p:ext uri="{BB962C8B-B14F-4D97-AF65-F5344CB8AC3E}">
        <p14:creationId xmlns:p14="http://schemas.microsoft.com/office/powerpoint/2010/main" val="372557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9A0EFF-F93B-420C-9523-D37ED3878357}"/>
              </a:ext>
            </a:extLst>
          </p:cNvPr>
          <p:cNvSpPr txBox="1">
            <a:spLocks/>
          </p:cNvSpPr>
          <p:nvPr/>
        </p:nvSpPr>
        <p:spPr>
          <a:xfrm>
            <a:off x="3667991" y="367292"/>
            <a:ext cx="4856018" cy="4938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BUSINESS </a:t>
            </a:r>
            <a:r>
              <a:rPr lang="en-US" sz="3600" dirty="0">
                <a:solidFill>
                  <a:srgbClr val="C00000"/>
                </a:solidFill>
              </a:rPr>
              <a:t>PROBLEM</a:t>
            </a:r>
          </a:p>
        </p:txBody>
      </p:sp>
      <p:cxnSp>
        <p:nvCxnSpPr>
          <p:cNvPr id="5" name="Straight Arrow Connector 4">
            <a:extLst>
              <a:ext uri="{FF2B5EF4-FFF2-40B4-BE49-F238E27FC236}">
                <a16:creationId xmlns:a16="http://schemas.microsoft.com/office/drawing/2014/main" id="{46CE36FC-72C8-4221-98F6-C537C5DBB8C9}"/>
              </a:ext>
            </a:extLst>
          </p:cNvPr>
          <p:cNvCxnSpPr>
            <a:cxnSpLocks/>
          </p:cNvCxnSpPr>
          <p:nvPr/>
        </p:nvCxnSpPr>
        <p:spPr>
          <a:xfrm>
            <a:off x="4087091" y="896161"/>
            <a:ext cx="3962400"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2EE3A57-01F7-45E7-A0EE-0C695D56BECF}"/>
              </a:ext>
            </a:extLst>
          </p:cNvPr>
          <p:cNvSpPr txBox="1"/>
          <p:nvPr/>
        </p:nvSpPr>
        <p:spPr>
          <a:xfrm>
            <a:off x="385010" y="1262426"/>
            <a:ext cx="11421979" cy="6370975"/>
          </a:xfrm>
          <a:prstGeom prst="rect">
            <a:avLst/>
          </a:prstGeom>
          <a:noFill/>
        </p:spPr>
        <p:txBody>
          <a:bodyPr wrap="square" rtlCol="0">
            <a:spAutoFit/>
          </a:bodyPr>
          <a:lstStyle/>
          <a:p>
            <a:pPr algn="just"/>
            <a:r>
              <a:rPr lang="en-IN" sz="2400" dirty="0"/>
              <a:t>During the previous two decades, the credit card system has been widely used as a tool to propel the world economy toward spectacular growth. Offering credit cards to high-risk consumers, on the other hand, may result in financial crises, which could repeat the events of 2008. </a:t>
            </a:r>
          </a:p>
          <a:p>
            <a:pPr algn="just"/>
            <a:endParaRPr lang="en-IN" sz="2400" dirty="0"/>
          </a:p>
          <a:p>
            <a:pPr algn="just"/>
            <a:r>
              <a:rPr lang="en-IN" sz="2400" dirty="0"/>
              <a:t>As a result, in this project, we will study a credit card application using data mining techniques in order to assist credit lending organizations in determining whether to accept or reject it.</a:t>
            </a:r>
          </a:p>
          <a:p>
            <a:pPr algn="just"/>
            <a:endParaRPr lang="en-IN" sz="2400" dirty="0"/>
          </a:p>
          <a:p>
            <a:pPr algn="just"/>
            <a:r>
              <a:rPr lang="en-IN" sz="2400" dirty="0"/>
              <a:t>We'd use the information provided by applicants to predict whether or not they'd default on their credit card payments. One of the most important factors we consider while making this decision is the applicant's credit score history.</a:t>
            </a:r>
          </a:p>
          <a:p>
            <a:pPr algn="just"/>
            <a:endParaRPr lang="en-IN" sz="2400" dirty="0"/>
          </a:p>
          <a:p>
            <a:pPr algn="just"/>
            <a:r>
              <a:rPr lang="en-IN" sz="2400" dirty="0"/>
              <a:t>A credit score can be used to determine the level of risk. We can create a model based on the applicants' prior data that will tell regulators if a client is a "good" or "risky" customer.</a:t>
            </a:r>
            <a:endParaRPr lang="en-US" sz="2400" dirty="0"/>
          </a:p>
          <a:p>
            <a:pPr algn="just"/>
            <a:endParaRPr lang="en-US" sz="2400" dirty="0"/>
          </a:p>
          <a:p>
            <a:pPr algn="just"/>
            <a:endParaRPr lang="en-US" sz="2400" dirty="0"/>
          </a:p>
        </p:txBody>
      </p:sp>
    </p:spTree>
    <p:extLst>
      <p:ext uri="{BB962C8B-B14F-4D97-AF65-F5344CB8AC3E}">
        <p14:creationId xmlns:p14="http://schemas.microsoft.com/office/powerpoint/2010/main" val="375659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EE73-10E6-449B-9786-2E3154148975}"/>
              </a:ext>
            </a:extLst>
          </p:cNvPr>
          <p:cNvSpPr>
            <a:spLocks noGrp="1"/>
          </p:cNvSpPr>
          <p:nvPr>
            <p:ph type="title"/>
          </p:nvPr>
        </p:nvSpPr>
        <p:spPr>
          <a:xfrm>
            <a:off x="2937164" y="187180"/>
            <a:ext cx="6026732" cy="493857"/>
          </a:xfrm>
        </p:spPr>
        <p:txBody>
          <a:bodyPr>
            <a:noAutofit/>
          </a:bodyPr>
          <a:lstStyle/>
          <a:p>
            <a:pPr algn="ctr"/>
            <a:r>
              <a:rPr lang="en-US" sz="3600" dirty="0"/>
              <a:t>EXPLORATORY </a:t>
            </a:r>
            <a:r>
              <a:rPr lang="en-US" sz="3600" dirty="0">
                <a:solidFill>
                  <a:srgbClr val="C00000"/>
                </a:solidFill>
              </a:rPr>
              <a:t>DATA ANALYSIS</a:t>
            </a:r>
          </a:p>
        </p:txBody>
      </p:sp>
      <p:pic>
        <p:nvPicPr>
          <p:cNvPr id="4" name="Graphic 5" descr="Statistics">
            <a:extLst>
              <a:ext uri="{FF2B5EF4-FFF2-40B4-BE49-F238E27FC236}">
                <a16:creationId xmlns:a16="http://schemas.microsoft.com/office/drawing/2014/main" id="{8682E09D-7E7F-47DE-B0C6-8E1933F5ED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0009" y="4936750"/>
            <a:ext cx="1387555" cy="1417320"/>
          </a:xfrm>
          <a:prstGeom prst="rect">
            <a:avLst/>
          </a:prstGeom>
        </p:spPr>
      </p:pic>
      <p:pic>
        <p:nvPicPr>
          <p:cNvPr id="5" name="Graphic 7" descr="Research">
            <a:extLst>
              <a:ext uri="{FF2B5EF4-FFF2-40B4-BE49-F238E27FC236}">
                <a16:creationId xmlns:a16="http://schemas.microsoft.com/office/drawing/2014/main" id="{BE538A3F-501E-4F56-818C-656EE79A7D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87987" y="2062945"/>
            <a:ext cx="1371600" cy="1413300"/>
          </a:xfrm>
          <a:prstGeom prst="rect">
            <a:avLst/>
          </a:prstGeom>
        </p:spPr>
      </p:pic>
      <p:pic>
        <p:nvPicPr>
          <p:cNvPr id="6" name="Graphic 5" descr="Folder Search">
            <a:extLst>
              <a:ext uri="{FF2B5EF4-FFF2-40B4-BE49-F238E27FC236}">
                <a16:creationId xmlns:a16="http://schemas.microsoft.com/office/drawing/2014/main" id="{4061CBF3-5EF3-403A-895E-396B61967B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5058" y="681037"/>
            <a:ext cx="1402060" cy="1417320"/>
          </a:xfrm>
          <a:prstGeom prst="rect">
            <a:avLst/>
          </a:prstGeom>
        </p:spPr>
      </p:pic>
      <p:sp>
        <p:nvSpPr>
          <p:cNvPr id="7" name="TextBox 16">
            <a:extLst>
              <a:ext uri="{FF2B5EF4-FFF2-40B4-BE49-F238E27FC236}">
                <a16:creationId xmlns:a16="http://schemas.microsoft.com/office/drawing/2014/main" id="{B3AA5AC3-7FC1-4F3E-BF32-A86F1F30CD4E}"/>
              </a:ext>
            </a:extLst>
          </p:cNvPr>
          <p:cNvSpPr txBox="1"/>
          <p:nvPr/>
        </p:nvSpPr>
        <p:spPr>
          <a:xfrm>
            <a:off x="501518" y="1937520"/>
            <a:ext cx="179100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rgbClr val="C00000"/>
                </a:solidFill>
              </a:rPr>
              <a:t>Data Exploration</a:t>
            </a:r>
            <a:endParaRPr lang="en-US" dirty="0"/>
          </a:p>
        </p:txBody>
      </p:sp>
      <p:sp>
        <p:nvSpPr>
          <p:cNvPr id="8" name="TextBox 36">
            <a:extLst>
              <a:ext uri="{FF2B5EF4-FFF2-40B4-BE49-F238E27FC236}">
                <a16:creationId xmlns:a16="http://schemas.microsoft.com/office/drawing/2014/main" id="{F221A017-00EF-4D64-B625-37657A3D18B5}"/>
              </a:ext>
            </a:extLst>
          </p:cNvPr>
          <p:cNvSpPr txBox="1"/>
          <p:nvPr/>
        </p:nvSpPr>
        <p:spPr>
          <a:xfrm>
            <a:off x="9187975" y="3400797"/>
            <a:ext cx="277162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rgbClr val="000000"/>
                </a:solidFill>
              </a:rPr>
              <a:t>Data Cleaning</a:t>
            </a:r>
            <a:endParaRPr lang="en-US" dirty="0">
              <a:solidFill>
                <a:srgbClr val="000000"/>
              </a:solidFill>
            </a:endParaRPr>
          </a:p>
        </p:txBody>
      </p:sp>
      <p:sp>
        <p:nvSpPr>
          <p:cNvPr id="9" name="TextBox 37">
            <a:extLst>
              <a:ext uri="{FF2B5EF4-FFF2-40B4-BE49-F238E27FC236}">
                <a16:creationId xmlns:a16="http://schemas.microsoft.com/office/drawing/2014/main" id="{96FE2053-E10E-431C-8900-6F9916D8DF08}"/>
              </a:ext>
            </a:extLst>
          </p:cNvPr>
          <p:cNvSpPr txBox="1"/>
          <p:nvPr/>
        </p:nvSpPr>
        <p:spPr>
          <a:xfrm>
            <a:off x="9740309" y="6177261"/>
            <a:ext cx="166695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Data Analysis</a:t>
            </a:r>
            <a:endParaRPr lang="en-US" dirty="0"/>
          </a:p>
        </p:txBody>
      </p:sp>
      <p:pic>
        <p:nvPicPr>
          <p:cNvPr id="11" name="Graphic 10" descr="Arrow circle">
            <a:extLst>
              <a:ext uri="{FF2B5EF4-FFF2-40B4-BE49-F238E27FC236}">
                <a16:creationId xmlns:a16="http://schemas.microsoft.com/office/drawing/2014/main" id="{78B46CAA-48BA-4FAB-B87F-C885123DBE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7428" y="3565782"/>
            <a:ext cx="1417320" cy="1417320"/>
          </a:xfrm>
          <a:prstGeom prst="rect">
            <a:avLst/>
          </a:prstGeom>
        </p:spPr>
      </p:pic>
      <p:sp>
        <p:nvSpPr>
          <p:cNvPr id="13" name="TextBox 36">
            <a:extLst>
              <a:ext uri="{FF2B5EF4-FFF2-40B4-BE49-F238E27FC236}">
                <a16:creationId xmlns:a16="http://schemas.microsoft.com/office/drawing/2014/main" id="{D699EB3F-A70A-46E6-A3BC-14BAF02FC04B}"/>
              </a:ext>
            </a:extLst>
          </p:cNvPr>
          <p:cNvSpPr txBox="1"/>
          <p:nvPr/>
        </p:nvSpPr>
        <p:spPr>
          <a:xfrm>
            <a:off x="394611" y="4774244"/>
            <a:ext cx="200482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rgbClr val="C00000"/>
                </a:solidFill>
              </a:rPr>
              <a:t>Data Preprocessing</a:t>
            </a:r>
            <a:endParaRPr lang="en-US" dirty="0">
              <a:solidFill>
                <a:srgbClr val="C00000"/>
              </a:solidFill>
            </a:endParaRPr>
          </a:p>
        </p:txBody>
      </p:sp>
      <p:sp>
        <p:nvSpPr>
          <p:cNvPr id="15" name="TextBox 14">
            <a:extLst>
              <a:ext uri="{FF2B5EF4-FFF2-40B4-BE49-F238E27FC236}">
                <a16:creationId xmlns:a16="http://schemas.microsoft.com/office/drawing/2014/main" id="{6E0A7EA5-A3BE-4AB4-8E80-67C64D75A2D6}"/>
              </a:ext>
            </a:extLst>
          </p:cNvPr>
          <p:cNvSpPr txBox="1"/>
          <p:nvPr/>
        </p:nvSpPr>
        <p:spPr>
          <a:xfrm>
            <a:off x="2937164" y="4035580"/>
            <a:ext cx="5632350" cy="1477328"/>
          </a:xfrm>
          <a:prstGeom prst="rect">
            <a:avLst/>
          </a:prstGeom>
          <a:noFill/>
        </p:spPr>
        <p:txBody>
          <a:bodyPr wrap="square" rtlCol="0">
            <a:spAutoFit/>
          </a:bodyPr>
          <a:lstStyle/>
          <a:p>
            <a:pPr marL="0" indent="0" algn="just">
              <a:buNone/>
            </a:pPr>
            <a:r>
              <a:rPr lang="en-US" dirty="0"/>
              <a:t>In this project, we need the most accurate data to assess a person’s profile. We want this model to be most accurate to avoid bias judgement. As a part of data cleaning, we have removed all the rows which has missing data to improve performance of the model.</a:t>
            </a:r>
            <a:endParaRPr lang="en-US" sz="1800" dirty="0"/>
          </a:p>
        </p:txBody>
      </p:sp>
      <p:cxnSp>
        <p:nvCxnSpPr>
          <p:cNvPr id="18" name="Straight Arrow Connector 17">
            <a:extLst>
              <a:ext uri="{FF2B5EF4-FFF2-40B4-BE49-F238E27FC236}">
                <a16:creationId xmlns:a16="http://schemas.microsoft.com/office/drawing/2014/main" id="{0BFEB2DB-3A32-4A56-A71E-945337CBFBCD}"/>
              </a:ext>
            </a:extLst>
          </p:cNvPr>
          <p:cNvCxnSpPr>
            <a:cxnSpLocks/>
          </p:cNvCxnSpPr>
          <p:nvPr/>
        </p:nvCxnSpPr>
        <p:spPr>
          <a:xfrm>
            <a:off x="3186545" y="770641"/>
            <a:ext cx="5569528"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5EF0802F-58F5-3145-B42E-8D52119404F1}"/>
              </a:ext>
            </a:extLst>
          </p:cNvPr>
          <p:cNvSpPr txBox="1"/>
          <p:nvPr/>
        </p:nvSpPr>
        <p:spPr>
          <a:xfrm>
            <a:off x="2399432" y="2532845"/>
            <a:ext cx="6976400" cy="1200329"/>
          </a:xfrm>
          <a:prstGeom prst="rect">
            <a:avLst/>
          </a:prstGeom>
          <a:noFill/>
        </p:spPr>
        <p:txBody>
          <a:bodyPr wrap="square" rtlCol="0">
            <a:spAutoFit/>
          </a:bodyPr>
          <a:lstStyle/>
          <a:p>
            <a:pPr marL="0" indent="0" algn="just">
              <a:buNone/>
            </a:pPr>
            <a:r>
              <a:rPr lang="en-US" sz="1800" dirty="0"/>
              <a:t>In this stage, we have performed EDA to uncover patterns, characteristics, and points of interest. Boxplot has revealed few important outliers which can affect the results.</a:t>
            </a:r>
          </a:p>
          <a:p>
            <a:pPr marL="0" indent="0" algn="just">
              <a:buNone/>
            </a:pPr>
            <a:endParaRPr lang="en-US" sz="1800" dirty="0"/>
          </a:p>
        </p:txBody>
      </p:sp>
    </p:spTree>
    <p:extLst>
      <p:ext uri="{BB962C8B-B14F-4D97-AF65-F5344CB8AC3E}">
        <p14:creationId xmlns:p14="http://schemas.microsoft.com/office/powerpoint/2010/main" val="61729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B30E382-760A-4E2B-AB5F-2C7D77ED4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497" y="841038"/>
            <a:ext cx="233362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166FD0E-955E-4BA4-BC9E-6A2F51152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674" y="4073345"/>
            <a:ext cx="2741448" cy="25014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A623A5B-ED8A-A246-9891-0934F77C06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548" y="2014385"/>
            <a:ext cx="6817746" cy="3390895"/>
          </a:xfrm>
          <a:prstGeom prst="rect">
            <a:avLst/>
          </a:prstGeom>
        </p:spPr>
      </p:pic>
      <p:sp>
        <p:nvSpPr>
          <p:cNvPr id="7" name="Title 1">
            <a:extLst>
              <a:ext uri="{FF2B5EF4-FFF2-40B4-BE49-F238E27FC236}">
                <a16:creationId xmlns:a16="http://schemas.microsoft.com/office/drawing/2014/main" id="{BEE4654A-5642-A849-BE1A-D363C3CE2025}"/>
              </a:ext>
            </a:extLst>
          </p:cNvPr>
          <p:cNvSpPr>
            <a:spLocks noGrp="1"/>
          </p:cNvSpPr>
          <p:nvPr>
            <p:ph type="title"/>
          </p:nvPr>
        </p:nvSpPr>
        <p:spPr>
          <a:xfrm>
            <a:off x="2885793" y="347181"/>
            <a:ext cx="6026732" cy="493857"/>
          </a:xfrm>
        </p:spPr>
        <p:txBody>
          <a:bodyPr>
            <a:noAutofit/>
          </a:bodyPr>
          <a:lstStyle/>
          <a:p>
            <a:pPr algn="ctr"/>
            <a:r>
              <a:rPr lang="en-US" sz="3600" dirty="0"/>
              <a:t>EDA </a:t>
            </a:r>
            <a:r>
              <a:rPr lang="en-US" sz="3600" dirty="0">
                <a:solidFill>
                  <a:srgbClr val="C00000"/>
                </a:solidFill>
              </a:rPr>
              <a:t>Visualizations</a:t>
            </a:r>
          </a:p>
        </p:txBody>
      </p:sp>
      <p:cxnSp>
        <p:nvCxnSpPr>
          <p:cNvPr id="8" name="Straight Arrow Connector 7">
            <a:extLst>
              <a:ext uri="{FF2B5EF4-FFF2-40B4-BE49-F238E27FC236}">
                <a16:creationId xmlns:a16="http://schemas.microsoft.com/office/drawing/2014/main" id="{C92D96D2-2CB1-C34B-A410-0717AE517F2F}"/>
              </a:ext>
            </a:extLst>
          </p:cNvPr>
          <p:cNvCxnSpPr>
            <a:cxnSpLocks/>
          </p:cNvCxnSpPr>
          <p:nvPr/>
        </p:nvCxnSpPr>
        <p:spPr>
          <a:xfrm>
            <a:off x="4243227" y="904203"/>
            <a:ext cx="3390472"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4898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52752DD8-9563-495F-8FB7-79ED9E855EA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12">
            <a:extLst>
              <a:ext uri="{FF2B5EF4-FFF2-40B4-BE49-F238E27FC236}">
                <a16:creationId xmlns:a16="http://schemas.microsoft.com/office/drawing/2014/main" id="{688510DE-325A-4B55-AD6E-A4DEC82F9EDA}"/>
              </a:ext>
            </a:extLst>
          </p:cNvPr>
          <p:cNvSpPr>
            <a:spLocks noChangeArrowheads="1"/>
          </p:cNvSpPr>
          <p:nvPr/>
        </p:nvSpPr>
        <p:spPr bwMode="auto">
          <a:xfrm>
            <a:off x="0" y="6000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8" name="Rectangle 13">
            <a:extLst>
              <a:ext uri="{FF2B5EF4-FFF2-40B4-BE49-F238E27FC236}">
                <a16:creationId xmlns:a16="http://schemas.microsoft.com/office/drawing/2014/main" id="{A772C9F7-683F-4C19-AEFE-A020D7278D54}"/>
              </a:ext>
            </a:extLst>
          </p:cNvPr>
          <p:cNvSpPr>
            <a:spLocks noChangeArrowheads="1"/>
          </p:cNvSpPr>
          <p:nvPr/>
        </p:nvSpPr>
        <p:spPr bwMode="auto">
          <a:xfrm>
            <a:off x="0" y="7962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0" name="Rectangle 15">
            <a:extLst>
              <a:ext uri="{FF2B5EF4-FFF2-40B4-BE49-F238E27FC236}">
                <a16:creationId xmlns:a16="http://schemas.microsoft.com/office/drawing/2014/main" id="{3FCD401F-D60A-4143-A5B9-B60D8E2CA827}"/>
              </a:ext>
            </a:extLst>
          </p:cNvPr>
          <p:cNvSpPr>
            <a:spLocks noChangeArrowheads="1"/>
          </p:cNvSpPr>
          <p:nvPr/>
        </p:nvSpPr>
        <p:spPr bwMode="auto">
          <a:xfrm>
            <a:off x="0" y="12534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6">
            <a:extLst>
              <a:ext uri="{FF2B5EF4-FFF2-40B4-BE49-F238E27FC236}">
                <a16:creationId xmlns:a16="http://schemas.microsoft.com/office/drawing/2014/main" id="{BFF2EDD5-6C3B-42D7-9F4A-56E0AAE85103}"/>
              </a:ext>
            </a:extLst>
          </p:cNvPr>
          <p:cNvSpPr>
            <a:spLocks noChangeArrowheads="1"/>
          </p:cNvSpPr>
          <p:nvPr/>
        </p:nvSpPr>
        <p:spPr bwMode="auto">
          <a:xfrm>
            <a:off x="0" y="14011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17">
            <a:extLst>
              <a:ext uri="{FF2B5EF4-FFF2-40B4-BE49-F238E27FC236}">
                <a16:creationId xmlns:a16="http://schemas.microsoft.com/office/drawing/2014/main" id="{B8075A9F-5A69-42EE-AFE7-E94545A8D3FC}"/>
              </a:ext>
            </a:extLst>
          </p:cNvPr>
          <p:cNvSpPr>
            <a:spLocks noChangeArrowheads="1"/>
          </p:cNvSpPr>
          <p:nvPr/>
        </p:nvSpPr>
        <p:spPr bwMode="auto">
          <a:xfrm>
            <a:off x="0" y="15335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5" name="Picture 14">
            <a:extLst>
              <a:ext uri="{FF2B5EF4-FFF2-40B4-BE49-F238E27FC236}">
                <a16:creationId xmlns:a16="http://schemas.microsoft.com/office/drawing/2014/main" id="{EC7A7435-9E91-412C-A7A1-B614B90425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82" y="307634"/>
            <a:ext cx="5716675" cy="2978448"/>
          </a:xfrm>
          <a:prstGeom prst="rect">
            <a:avLst/>
          </a:prstGeom>
        </p:spPr>
      </p:pic>
      <p:pic>
        <p:nvPicPr>
          <p:cNvPr id="17" name="Picture 16">
            <a:extLst>
              <a:ext uri="{FF2B5EF4-FFF2-40B4-BE49-F238E27FC236}">
                <a16:creationId xmlns:a16="http://schemas.microsoft.com/office/drawing/2014/main" id="{39718CD8-4BB3-4276-B23E-2D55E20FC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327" y="1994049"/>
            <a:ext cx="4397564" cy="2793703"/>
          </a:xfrm>
          <a:prstGeom prst="rect">
            <a:avLst/>
          </a:prstGeom>
        </p:spPr>
      </p:pic>
      <p:pic>
        <p:nvPicPr>
          <p:cNvPr id="13" name="Picture 8">
            <a:extLst>
              <a:ext uri="{FF2B5EF4-FFF2-40B4-BE49-F238E27FC236}">
                <a16:creationId xmlns:a16="http://schemas.microsoft.com/office/drawing/2014/main" id="{8272DAC3-A1EC-FF4F-A7EC-C87A38DA1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47" y="3985937"/>
            <a:ext cx="514350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56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503B-364C-49EC-B4CB-99F03848762C}"/>
              </a:ext>
            </a:extLst>
          </p:cNvPr>
          <p:cNvSpPr>
            <a:spLocks noGrp="1"/>
          </p:cNvSpPr>
          <p:nvPr>
            <p:ph type="title"/>
          </p:nvPr>
        </p:nvSpPr>
        <p:spPr>
          <a:xfrm>
            <a:off x="3219527" y="279777"/>
            <a:ext cx="5752945" cy="377216"/>
          </a:xfrm>
        </p:spPr>
        <p:txBody>
          <a:bodyPr>
            <a:normAutofit fontScale="90000"/>
          </a:bodyPr>
          <a:lstStyle/>
          <a:p>
            <a:pPr algn="ctr"/>
            <a:r>
              <a:rPr lang="en-US" sz="4000" dirty="0"/>
              <a:t>LOGISTIC REGRESSION </a:t>
            </a:r>
            <a:r>
              <a:rPr lang="en-US" sz="4000" dirty="0">
                <a:solidFill>
                  <a:srgbClr val="C00000"/>
                </a:solidFill>
              </a:rPr>
              <a:t>MODEL</a:t>
            </a:r>
            <a:endParaRPr lang="en-US" sz="3600" dirty="0">
              <a:solidFill>
                <a:srgbClr val="C00000"/>
              </a:solidFill>
            </a:endParaRPr>
          </a:p>
        </p:txBody>
      </p:sp>
      <p:sp>
        <p:nvSpPr>
          <p:cNvPr id="5" name="TextBox 4">
            <a:extLst>
              <a:ext uri="{FF2B5EF4-FFF2-40B4-BE49-F238E27FC236}">
                <a16:creationId xmlns:a16="http://schemas.microsoft.com/office/drawing/2014/main" id="{9E51AE1A-BAFC-4C2E-926E-965FA97B2272}"/>
              </a:ext>
            </a:extLst>
          </p:cNvPr>
          <p:cNvSpPr txBox="1"/>
          <p:nvPr/>
        </p:nvSpPr>
        <p:spPr>
          <a:xfrm>
            <a:off x="559558" y="900057"/>
            <a:ext cx="1090324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Logistic is an appropriate regression analysis to perform when the dependent variable is dichotomous or binary</a:t>
            </a:r>
          </a:p>
          <a:p>
            <a:pPr marL="285750" indent="-285750" algn="just">
              <a:buFont typeface="Arial" panose="020B0604020202020204" pitchFamily="34" charset="0"/>
              <a:buChar char="•"/>
            </a:pPr>
            <a:r>
              <a:rPr lang="en-US" dirty="0"/>
              <a:t>It is used to to make classifications into various categories like 1/ 0, Yes/ No, True/ False or Failure/ Success, etc.</a:t>
            </a:r>
          </a:p>
          <a:p>
            <a:pPr marL="285750" indent="-285750" algn="just">
              <a:buFont typeface="Arial" panose="020B0604020202020204" pitchFamily="34" charset="0"/>
              <a:buChar char="•"/>
            </a:pPr>
            <a:r>
              <a:rPr lang="en-US" dirty="0"/>
              <a:t>While running this model, we constructed confusion matrix of the result from test and train. The accuracy of the model is 65%. Since the accuracy is low, we have decided to build other models.</a:t>
            </a:r>
          </a:p>
        </p:txBody>
      </p:sp>
      <p:cxnSp>
        <p:nvCxnSpPr>
          <p:cNvPr id="13" name="Straight Arrow Connector 12">
            <a:extLst>
              <a:ext uri="{FF2B5EF4-FFF2-40B4-BE49-F238E27FC236}">
                <a16:creationId xmlns:a16="http://schemas.microsoft.com/office/drawing/2014/main" id="{1258A138-0761-4CD0-9E01-E7EA2ADBA96E}"/>
              </a:ext>
            </a:extLst>
          </p:cNvPr>
          <p:cNvCxnSpPr>
            <a:cxnSpLocks/>
          </p:cNvCxnSpPr>
          <p:nvPr/>
        </p:nvCxnSpPr>
        <p:spPr>
          <a:xfrm>
            <a:off x="3316406" y="770641"/>
            <a:ext cx="5656066"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pic>
        <p:nvPicPr>
          <p:cNvPr id="4" name="Picture 3">
            <a:extLst>
              <a:ext uri="{FF2B5EF4-FFF2-40B4-BE49-F238E27FC236}">
                <a16:creationId xmlns:a16="http://schemas.microsoft.com/office/drawing/2014/main" id="{992D3D43-77E7-4D5B-8712-8F42D72D415D}"/>
              </a:ext>
            </a:extLst>
          </p:cNvPr>
          <p:cNvPicPr>
            <a:picLocks noChangeAspect="1"/>
          </p:cNvPicPr>
          <p:nvPr/>
        </p:nvPicPr>
        <p:blipFill>
          <a:blip r:embed="rId2"/>
          <a:stretch>
            <a:fillRect/>
          </a:stretch>
        </p:blipFill>
        <p:spPr>
          <a:xfrm>
            <a:off x="9068557" y="1952802"/>
            <a:ext cx="2705478" cy="4810796"/>
          </a:xfrm>
          <a:prstGeom prst="rect">
            <a:avLst/>
          </a:prstGeom>
        </p:spPr>
      </p:pic>
      <p:pic>
        <p:nvPicPr>
          <p:cNvPr id="3" name="圖片 2">
            <a:extLst>
              <a:ext uri="{FF2B5EF4-FFF2-40B4-BE49-F238E27FC236}">
                <a16:creationId xmlns:a16="http://schemas.microsoft.com/office/drawing/2014/main" id="{425B6051-7A58-2E4E-A774-C41C7ADB21DC}"/>
              </a:ext>
            </a:extLst>
          </p:cNvPr>
          <p:cNvPicPr>
            <a:picLocks noChangeAspect="1"/>
          </p:cNvPicPr>
          <p:nvPr/>
        </p:nvPicPr>
        <p:blipFill>
          <a:blip r:embed="rId3"/>
          <a:stretch>
            <a:fillRect/>
          </a:stretch>
        </p:blipFill>
        <p:spPr>
          <a:xfrm>
            <a:off x="673817" y="2434300"/>
            <a:ext cx="4537403" cy="4030281"/>
          </a:xfrm>
          <a:prstGeom prst="rect">
            <a:avLst/>
          </a:prstGeom>
        </p:spPr>
      </p:pic>
      <p:pic>
        <p:nvPicPr>
          <p:cNvPr id="7" name="圖片 6">
            <a:extLst>
              <a:ext uri="{FF2B5EF4-FFF2-40B4-BE49-F238E27FC236}">
                <a16:creationId xmlns:a16="http://schemas.microsoft.com/office/drawing/2014/main" id="{6BEF247B-0F6E-FA40-AD7A-1F21133B901B}"/>
              </a:ext>
            </a:extLst>
          </p:cNvPr>
          <p:cNvPicPr>
            <a:picLocks noChangeAspect="1"/>
          </p:cNvPicPr>
          <p:nvPr/>
        </p:nvPicPr>
        <p:blipFill>
          <a:blip r:embed="rId4"/>
          <a:stretch>
            <a:fillRect/>
          </a:stretch>
        </p:blipFill>
        <p:spPr>
          <a:xfrm>
            <a:off x="5839055" y="3281854"/>
            <a:ext cx="3049334" cy="1847193"/>
          </a:xfrm>
          <a:prstGeom prst="rect">
            <a:avLst/>
          </a:prstGeom>
        </p:spPr>
      </p:pic>
    </p:spTree>
    <p:extLst>
      <p:ext uri="{BB962C8B-B14F-4D97-AF65-F5344CB8AC3E}">
        <p14:creationId xmlns:p14="http://schemas.microsoft.com/office/powerpoint/2010/main" val="105466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503B-364C-49EC-B4CB-99F03848762C}"/>
              </a:ext>
            </a:extLst>
          </p:cNvPr>
          <p:cNvSpPr>
            <a:spLocks noGrp="1"/>
          </p:cNvSpPr>
          <p:nvPr>
            <p:ph type="title"/>
          </p:nvPr>
        </p:nvSpPr>
        <p:spPr>
          <a:xfrm>
            <a:off x="3219527" y="279777"/>
            <a:ext cx="5752945" cy="377216"/>
          </a:xfrm>
        </p:spPr>
        <p:txBody>
          <a:bodyPr>
            <a:normAutofit fontScale="90000"/>
          </a:bodyPr>
          <a:lstStyle/>
          <a:p>
            <a:pPr algn="ctr"/>
            <a:r>
              <a:rPr lang="en-US" sz="4000" dirty="0"/>
              <a:t>DECISION TREE </a:t>
            </a:r>
            <a:r>
              <a:rPr lang="en-US" sz="4000" dirty="0">
                <a:solidFill>
                  <a:srgbClr val="C00000"/>
                </a:solidFill>
              </a:rPr>
              <a:t>MODEL</a:t>
            </a:r>
            <a:endParaRPr lang="en-US" sz="3600" dirty="0">
              <a:solidFill>
                <a:srgbClr val="C00000"/>
              </a:solidFill>
            </a:endParaRPr>
          </a:p>
        </p:txBody>
      </p:sp>
      <p:sp>
        <p:nvSpPr>
          <p:cNvPr id="5" name="TextBox 4">
            <a:extLst>
              <a:ext uri="{FF2B5EF4-FFF2-40B4-BE49-F238E27FC236}">
                <a16:creationId xmlns:a16="http://schemas.microsoft.com/office/drawing/2014/main" id="{9E51AE1A-BAFC-4C2E-926E-965FA97B2272}"/>
              </a:ext>
            </a:extLst>
          </p:cNvPr>
          <p:cNvSpPr txBox="1"/>
          <p:nvPr/>
        </p:nvSpPr>
        <p:spPr>
          <a:xfrm>
            <a:off x="542319" y="1285727"/>
            <a:ext cx="6803768"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have used decision tree to build out prediction model.</a:t>
            </a:r>
          </a:p>
          <a:p>
            <a:pPr marL="285750" indent="-285750" algn="just">
              <a:buFont typeface="Arial" panose="020B0604020202020204" pitchFamily="34" charset="0"/>
              <a:buChar char="•"/>
            </a:pPr>
            <a:r>
              <a:rPr lang="en-US" dirty="0"/>
              <a:t>Using this model, we have built the following confusion matrix. The accuracy of this model is 80%. The important features as per this model are shown below.</a:t>
            </a:r>
          </a:p>
          <a:p>
            <a:pPr marL="285750" indent="-285750" algn="just">
              <a:buFont typeface="Arial" panose="020B0604020202020204" pitchFamily="34" charset="0"/>
              <a:buChar char="•"/>
            </a:pPr>
            <a:endParaRPr lang="en-US" dirty="0"/>
          </a:p>
        </p:txBody>
      </p:sp>
      <p:cxnSp>
        <p:nvCxnSpPr>
          <p:cNvPr id="9" name="Straight Arrow Connector 8">
            <a:extLst>
              <a:ext uri="{FF2B5EF4-FFF2-40B4-BE49-F238E27FC236}">
                <a16:creationId xmlns:a16="http://schemas.microsoft.com/office/drawing/2014/main" id="{D3202095-0DA8-4475-8436-AAD5AD422F10}"/>
              </a:ext>
            </a:extLst>
          </p:cNvPr>
          <p:cNvCxnSpPr>
            <a:cxnSpLocks/>
          </p:cNvCxnSpPr>
          <p:nvPr/>
        </p:nvCxnSpPr>
        <p:spPr>
          <a:xfrm>
            <a:off x="3944203" y="770641"/>
            <a:ext cx="4408227"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pic>
        <p:nvPicPr>
          <p:cNvPr id="3076" name="Picture 4">
            <a:extLst>
              <a:ext uri="{FF2B5EF4-FFF2-40B4-BE49-F238E27FC236}">
                <a16:creationId xmlns:a16="http://schemas.microsoft.com/office/drawing/2014/main" id="{D153C036-6215-4F1A-ADAF-592819427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827" y="2974515"/>
            <a:ext cx="6353427" cy="3500587"/>
          </a:xfrm>
          <a:prstGeom prst="rect">
            <a:avLst/>
          </a:prstGeom>
          <a:noFill/>
          <a:extLst>
            <a:ext uri="{909E8E84-426E-40DD-AFC4-6F175D3DCCD1}">
              <a14:hiddenFill xmlns:a14="http://schemas.microsoft.com/office/drawing/2010/main">
                <a:solidFill>
                  <a:srgbClr val="FFFFFF"/>
                </a:solidFill>
              </a14:hiddenFill>
            </a:ext>
          </a:extLst>
        </p:spPr>
      </p:pic>
      <p:pic>
        <p:nvPicPr>
          <p:cNvPr id="3" name="圖片 2">
            <a:extLst>
              <a:ext uri="{FF2B5EF4-FFF2-40B4-BE49-F238E27FC236}">
                <a16:creationId xmlns:a16="http://schemas.microsoft.com/office/drawing/2014/main" id="{7450CF71-3E61-A849-A4B1-65EDA66FB915}"/>
              </a:ext>
            </a:extLst>
          </p:cNvPr>
          <p:cNvPicPr>
            <a:picLocks noChangeAspect="1"/>
          </p:cNvPicPr>
          <p:nvPr/>
        </p:nvPicPr>
        <p:blipFill>
          <a:blip r:embed="rId3"/>
          <a:stretch>
            <a:fillRect/>
          </a:stretch>
        </p:blipFill>
        <p:spPr>
          <a:xfrm>
            <a:off x="8110691" y="884290"/>
            <a:ext cx="3124867" cy="1934441"/>
          </a:xfrm>
          <a:prstGeom prst="rect">
            <a:avLst/>
          </a:prstGeom>
        </p:spPr>
      </p:pic>
      <p:pic>
        <p:nvPicPr>
          <p:cNvPr id="6" name="圖片 5">
            <a:extLst>
              <a:ext uri="{FF2B5EF4-FFF2-40B4-BE49-F238E27FC236}">
                <a16:creationId xmlns:a16="http://schemas.microsoft.com/office/drawing/2014/main" id="{6772AAB2-66D3-D542-A1E3-29857387E69E}"/>
              </a:ext>
            </a:extLst>
          </p:cNvPr>
          <p:cNvPicPr>
            <a:picLocks noChangeAspect="1"/>
          </p:cNvPicPr>
          <p:nvPr/>
        </p:nvPicPr>
        <p:blipFill>
          <a:blip r:embed="rId4"/>
          <a:stretch>
            <a:fillRect/>
          </a:stretch>
        </p:blipFill>
        <p:spPr>
          <a:xfrm>
            <a:off x="7564153" y="2974515"/>
            <a:ext cx="4161020" cy="3640892"/>
          </a:xfrm>
          <a:prstGeom prst="rect">
            <a:avLst/>
          </a:prstGeom>
        </p:spPr>
      </p:pic>
    </p:spTree>
    <p:extLst>
      <p:ext uri="{BB962C8B-B14F-4D97-AF65-F5344CB8AC3E}">
        <p14:creationId xmlns:p14="http://schemas.microsoft.com/office/powerpoint/2010/main" val="268913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503B-364C-49EC-B4CB-99F03848762C}"/>
              </a:ext>
            </a:extLst>
          </p:cNvPr>
          <p:cNvSpPr>
            <a:spLocks noGrp="1"/>
          </p:cNvSpPr>
          <p:nvPr>
            <p:ph type="title"/>
          </p:nvPr>
        </p:nvSpPr>
        <p:spPr>
          <a:xfrm>
            <a:off x="3219527" y="334369"/>
            <a:ext cx="5752945" cy="377216"/>
          </a:xfrm>
        </p:spPr>
        <p:txBody>
          <a:bodyPr>
            <a:normAutofit fontScale="90000"/>
          </a:bodyPr>
          <a:lstStyle/>
          <a:p>
            <a:pPr algn="ctr"/>
            <a:r>
              <a:rPr lang="en-US" sz="4000" dirty="0"/>
              <a:t>RANDOM FOREST </a:t>
            </a:r>
            <a:r>
              <a:rPr lang="en-US" sz="4000" dirty="0">
                <a:solidFill>
                  <a:srgbClr val="C00000"/>
                </a:solidFill>
              </a:rPr>
              <a:t>MODEL</a:t>
            </a:r>
            <a:endParaRPr lang="en-US" sz="3600" dirty="0">
              <a:solidFill>
                <a:srgbClr val="C00000"/>
              </a:solidFill>
            </a:endParaRPr>
          </a:p>
        </p:txBody>
      </p:sp>
      <p:sp>
        <p:nvSpPr>
          <p:cNvPr id="5" name="TextBox 4">
            <a:extLst>
              <a:ext uri="{FF2B5EF4-FFF2-40B4-BE49-F238E27FC236}">
                <a16:creationId xmlns:a16="http://schemas.microsoft.com/office/drawing/2014/main" id="{9E51AE1A-BAFC-4C2E-926E-965FA97B2272}"/>
              </a:ext>
            </a:extLst>
          </p:cNvPr>
          <p:cNvSpPr txBox="1"/>
          <p:nvPr/>
        </p:nvSpPr>
        <p:spPr>
          <a:xfrm>
            <a:off x="559558" y="928595"/>
            <a:ext cx="9386547"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Tree-based algorithm that leverages the facility of multiple decision trees for creating decisions</a:t>
            </a:r>
          </a:p>
          <a:p>
            <a:pPr marL="285750" indent="-285750" algn="just">
              <a:buFont typeface="Arial" panose="020B0604020202020204" pitchFamily="34" charset="0"/>
              <a:buChar char="•"/>
            </a:pPr>
            <a:r>
              <a:rPr lang="en-US" dirty="0"/>
              <a:t>The random forest then combines the output of individual decision trees to get the ultimate output.</a:t>
            </a:r>
          </a:p>
          <a:p>
            <a:pPr marL="285750" indent="-285750" algn="just">
              <a:buFont typeface="Arial" panose="020B0604020202020204" pitchFamily="34" charset="0"/>
              <a:buChar char="•"/>
            </a:pPr>
            <a:r>
              <a:rPr lang="en-US" dirty="0"/>
              <a:t>The confusion matrix from this model is shown below. The accuracy of this model is 83%. </a:t>
            </a:r>
          </a:p>
        </p:txBody>
      </p:sp>
      <p:cxnSp>
        <p:nvCxnSpPr>
          <p:cNvPr id="9" name="Straight Arrow Connector 8">
            <a:extLst>
              <a:ext uri="{FF2B5EF4-FFF2-40B4-BE49-F238E27FC236}">
                <a16:creationId xmlns:a16="http://schemas.microsoft.com/office/drawing/2014/main" id="{E6BB5AA2-F913-4F23-951D-5405CDE1005D}"/>
              </a:ext>
            </a:extLst>
          </p:cNvPr>
          <p:cNvCxnSpPr>
            <a:cxnSpLocks/>
          </p:cNvCxnSpPr>
          <p:nvPr/>
        </p:nvCxnSpPr>
        <p:spPr>
          <a:xfrm>
            <a:off x="3712191" y="770641"/>
            <a:ext cx="4872251"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pic>
        <p:nvPicPr>
          <p:cNvPr id="8" name="圖片 2">
            <a:extLst>
              <a:ext uri="{FF2B5EF4-FFF2-40B4-BE49-F238E27FC236}">
                <a16:creationId xmlns:a16="http://schemas.microsoft.com/office/drawing/2014/main" id="{AF000A68-6EE4-41C6-B2A5-5F117ACB70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757" y="2833629"/>
            <a:ext cx="6626717" cy="3677178"/>
          </a:xfrm>
          <a:prstGeom prst="rect">
            <a:avLst/>
          </a:prstGeom>
        </p:spPr>
      </p:pic>
      <p:pic>
        <p:nvPicPr>
          <p:cNvPr id="3" name="圖片 2">
            <a:extLst>
              <a:ext uri="{FF2B5EF4-FFF2-40B4-BE49-F238E27FC236}">
                <a16:creationId xmlns:a16="http://schemas.microsoft.com/office/drawing/2014/main" id="{3C571DCC-7A4A-8E41-A57B-BD3F2B57BF4B}"/>
              </a:ext>
            </a:extLst>
          </p:cNvPr>
          <p:cNvPicPr>
            <a:picLocks noChangeAspect="1"/>
          </p:cNvPicPr>
          <p:nvPr/>
        </p:nvPicPr>
        <p:blipFill>
          <a:blip r:embed="rId3"/>
          <a:stretch>
            <a:fillRect/>
          </a:stretch>
        </p:blipFill>
        <p:spPr>
          <a:xfrm>
            <a:off x="9946105" y="1176407"/>
            <a:ext cx="2140802" cy="1304870"/>
          </a:xfrm>
          <a:prstGeom prst="rect">
            <a:avLst/>
          </a:prstGeom>
        </p:spPr>
      </p:pic>
      <p:pic>
        <p:nvPicPr>
          <p:cNvPr id="6" name="圖片 5">
            <a:extLst>
              <a:ext uri="{FF2B5EF4-FFF2-40B4-BE49-F238E27FC236}">
                <a16:creationId xmlns:a16="http://schemas.microsoft.com/office/drawing/2014/main" id="{FF3A9F50-79A9-624E-B544-B32997129E33}"/>
              </a:ext>
            </a:extLst>
          </p:cNvPr>
          <p:cNvPicPr>
            <a:picLocks noChangeAspect="1"/>
          </p:cNvPicPr>
          <p:nvPr/>
        </p:nvPicPr>
        <p:blipFill>
          <a:blip r:embed="rId4"/>
          <a:stretch>
            <a:fillRect/>
          </a:stretch>
        </p:blipFill>
        <p:spPr>
          <a:xfrm>
            <a:off x="7403963" y="2833629"/>
            <a:ext cx="4159351" cy="3639432"/>
          </a:xfrm>
          <a:prstGeom prst="rect">
            <a:avLst/>
          </a:prstGeom>
        </p:spPr>
      </p:pic>
    </p:spTree>
    <p:extLst>
      <p:ext uri="{BB962C8B-B14F-4D97-AF65-F5344CB8AC3E}">
        <p14:creationId xmlns:p14="http://schemas.microsoft.com/office/powerpoint/2010/main" val="517786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898</Words>
  <Application>Microsoft Macintosh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EXPLORATORY DATA ANALYSIS</vt:lpstr>
      <vt:lpstr>EDA Visualizations</vt:lpstr>
      <vt:lpstr>PowerPoint Presentation</vt:lpstr>
      <vt:lpstr>LOGISTIC REGRESSION MODEL</vt:lpstr>
      <vt:lpstr>DECISION TREE MODEL</vt:lpstr>
      <vt:lpstr>RANDOM FOREST MODEL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Raj Thota</dc:creator>
  <cp:lastModifiedBy>ajohnscrapt05@yahoo.com</cp:lastModifiedBy>
  <cp:revision>301</cp:revision>
  <dcterms:created xsi:type="dcterms:W3CDTF">2020-12-04T01:35:55Z</dcterms:created>
  <dcterms:modified xsi:type="dcterms:W3CDTF">2021-10-28T21:52:14Z</dcterms:modified>
</cp:coreProperties>
</file>