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941"/>
    <a:srgbClr val="2C3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8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B1C18-1E59-443F-B673-DB6E31699BB3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E224D-6A54-4F31-A75E-E14D28FB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It brings together business analytics, data mining, data visualization, data tools and infrastructure, and best practices to help companies make better data-driven decisions.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Modern BI is defined as having a full perspective of your organization's data and using that data to drive change, eliminate inefficiencies, and quickly adjust to market or supply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224D-6A54-4F31-A75E-E14D28FBA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Decision support systems come in a wide range of applications and levels of complexity, but they always share some common characteristics.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Data management, model management, knowledge management, and user interface management are the four components of a typical Decision Support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224D-6A54-4F31-A75E-E14D28FBA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 a Stakeholder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Motivating Factors for Stakeholders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Set Up a Schedule and Process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Identify Allies and Adversaries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Carry Out Your Plan and Adjust Accordingly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224D-6A54-4F31-A75E-E14D28FBA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E224D-6A54-4F31-A75E-E14D28FBA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5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BB91-4BD2-4CD3-B688-A91D2603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AA3D-B3EC-464F-9818-36071E7B6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8C4D-B203-4149-980F-B64AC94B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283D-EA1E-4120-AC57-DCB68EAF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BDC3-5775-405F-9712-4784F91B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AA7-C9EC-4BE5-8E68-2EF930A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F2864-C6E4-4BB1-8FBF-6BFE7213C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3B59-6332-4768-A23D-AE1A201D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1F06-6CDA-41A8-9733-44F0FD2B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753B-A258-4840-9505-6F2BA5EA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02284-3C2D-4DC7-AFF3-3F81DC8A5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09D74-5FAC-463E-8195-3950B6004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8C33-BDB1-4251-A1B9-BD35DB41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B248-F10E-4777-A28F-AB38F4FA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BA05-FBC1-4DB0-A2BA-1EEC7052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8B7C-55C4-4206-8A6D-E622EA12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E53E-0A30-428E-9A6C-D34FE084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3942-31CD-40B2-83E8-9AB2643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87D75-EDC3-4A8C-84CE-C68C5B70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D4F8E-0AA1-49ED-B7BD-A6A6753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E117-5E4C-4173-94D8-E3CDA87A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2A76-81AC-4F74-A6F6-20402F88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73AC-011B-475A-9F78-61A5BFFA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0265-3286-4AFE-B723-F7533E83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B3D1-3CE3-4A06-AB45-52253412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0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AA14-42A2-4F3C-B5BA-DE976641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4CD0-E0B1-479D-AFE9-39E660BB2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D96D6-4890-4BE5-89BD-5CB9C9A4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AC263-3294-44D1-814B-63E48B32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23A05-E044-4E68-9A67-680A28E7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FCA34-B78D-4F1E-89AC-EF2CC823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A010-81A8-46E7-866D-034DDB60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63690-0D97-4889-82A0-8F5F5278E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B910B-443C-4BB8-814F-616312278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ED02-F026-4867-865D-6523A54DC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A425-C2CE-43C5-B764-D29BE8D9C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873C6-90D7-48DD-BE49-9646217A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A78CC-C303-491C-8398-9DD6099B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63C00-BE40-4EE8-9C2F-1C08CF1A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2270-6E30-4AF8-A06F-A915485D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DE5BF-5FF7-4948-A0EB-C1BECC51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E09DE-A31D-4D57-B5A2-9A95C525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6CD28-0364-4C30-81EF-2313D353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ED321-2B36-4306-BD2E-D173FC4E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B8ECD-594D-4F6A-8A0A-F8371CAA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DF92F-A07E-4194-BECC-568A7A6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1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4F76-42D0-4CA0-85B3-DF7B69FD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C242-88FA-46CB-A874-B862F75D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9B8BB-48AA-4CA2-9FE9-52540E852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605C4-16AB-4631-8916-9FB022FA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CDC3C-473F-46D0-BE19-D500C68E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82EE4-FBF5-4173-8C3D-F077A3AC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86B2-D6BF-4DC6-A2E5-3792B24D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D8EBB-0DA0-47DA-B568-6C09CB5A6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8F64D-4829-4E41-A07D-61FDC0ED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2D1BA-54A4-4D59-B238-39622606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03DDB-A8FC-473E-87AD-E6C3B028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789E-280D-4A41-8401-F2B49CA6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D59DF-48B5-4BB0-A1C8-81746B45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630C-A8BF-4DBE-A591-77D2FE4E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BC2C1-3E4A-4333-9BD3-CC0CF32A9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BE3E-C5FE-4CF0-8C77-691D26F7D1F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2CAC-552A-4D16-8D5E-B777103B9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A7CE-9ACB-45F7-AEAD-706208D6F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3AD8-C020-466E-86FE-0B8B1BCC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9B178F-00FA-42F6-8B1F-8532B5E3A516}"/>
              </a:ext>
            </a:extLst>
          </p:cNvPr>
          <p:cNvSpPr txBox="1"/>
          <p:nvPr/>
        </p:nvSpPr>
        <p:spPr>
          <a:xfrm>
            <a:off x="2560196" y="243512"/>
            <a:ext cx="7071608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ALY 6060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​ 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Decision Support &amp; Business Intelligence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Prof. Susan Gracia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b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A Guide to Embedded Analytics &amp; Business Intelligence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Sunil Raj THOTA</a:t>
            </a:r>
            <a:b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</a:b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+mn-lt"/>
                <a:cs typeface="+mn-lt"/>
              </a:rPr>
              <a:t>NUID: 001099670</a:t>
            </a:r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2E98E33-ACA4-4701-A48D-D61CACAF3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1" r="-1" b="13064"/>
          <a:stretch/>
        </p:blipFill>
        <p:spPr>
          <a:xfrm>
            <a:off x="4555209" y="2212285"/>
            <a:ext cx="3081581" cy="24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4"/>
    </mc:Choice>
    <mc:Fallback xmlns="">
      <p:transition spd="slow" advTm="66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537F3-A1C5-4AF3-8804-9A6BD5D7D347}"/>
              </a:ext>
            </a:extLst>
          </p:cNvPr>
          <p:cNvSpPr txBox="1">
            <a:spLocks/>
          </p:cNvSpPr>
          <p:nvPr/>
        </p:nvSpPr>
        <p:spPr>
          <a:xfrm>
            <a:off x="2831431" y="52287"/>
            <a:ext cx="6529138" cy="67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/>
              <a:t>Data Visualization, Reporting, KPI’s,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65E07-F81A-4F18-A3B3-9E99D7691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533"/>
            <a:ext cx="12192000" cy="60994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AFBEC-0548-4914-B275-93A45ED8BA15}"/>
              </a:ext>
            </a:extLst>
          </p:cNvPr>
          <p:cNvSpPr txBox="1"/>
          <p:nvPr/>
        </p:nvSpPr>
        <p:spPr>
          <a:xfrm>
            <a:off x="87084" y="828434"/>
            <a:ext cx="1200331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A business intelligence dashboard is an interactive visualization method for displaying various sorts of data for varying scales of corporate activities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Pick KPIs that are aligned with your strategic business objectives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pPr algn="r"/>
            <a:r>
              <a:rPr lang="en-IN" sz="1600" dirty="0">
                <a:solidFill>
                  <a:schemeClr val="bg1"/>
                </a:solidFill>
              </a:rPr>
              <a:t>Make sure the KPIs you pick are attainable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Be acute in your choice of KPIs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Analytics metrics, key performance indicators (KPIs), and other data elements that play a role in decision-making are commonly seen in BI dashboards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Pick accurate KPIs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Select KPIs that are actionable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pPr algn="r"/>
            <a:r>
              <a:rPr lang="en-IN" sz="1600" dirty="0">
                <a:solidFill>
                  <a:schemeClr val="bg1"/>
                </a:solidFill>
              </a:rPr>
              <a:t>Display KPIs that you care about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8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C3940"/>
            </a:gs>
            <a:gs pos="0">
              <a:schemeClr val="bg2">
                <a:lumMod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9A7-16ED-4614-848D-FAB47E40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8" y="6448553"/>
            <a:ext cx="12088091" cy="36916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[1] Prince Patni (June 2020), </a:t>
            </a:r>
            <a:r>
              <a:rPr lang="en-IN" sz="1400" dirty="0">
                <a:solidFill>
                  <a:schemeClr val="bg1"/>
                </a:solidFill>
                <a:latin typeface="+mn-lt"/>
              </a:rPr>
              <a:t>What is Business Intelligence? The A to Z BI Glossary is here ! </a:t>
            </a:r>
            <a:r>
              <a:rPr lang="en-IN" sz="1400" i="1" dirty="0">
                <a:solidFill>
                  <a:schemeClr val="bg1"/>
                </a:solidFill>
                <a:latin typeface="+mn-lt"/>
              </a:rPr>
              <a:t>BI Blog</a:t>
            </a:r>
            <a:r>
              <a:rPr lang="en-IN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https://princepatni.com/blog/tech/what-is-business-intelligence/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F957C-2064-4BDC-A2F2-16AB7733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01" y="789855"/>
            <a:ext cx="7509597" cy="558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B813CB-36A8-4ADE-9002-6C63FC4F23D9}"/>
              </a:ext>
            </a:extLst>
          </p:cNvPr>
          <p:cNvSpPr txBox="1">
            <a:spLocks/>
          </p:cNvSpPr>
          <p:nvPr/>
        </p:nvSpPr>
        <p:spPr>
          <a:xfrm>
            <a:off x="2772639" y="27710"/>
            <a:ext cx="6646719" cy="715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Business Intelligence – 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310946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4142-1DBA-4B95-97BA-0C5BBE5C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6340809"/>
            <a:ext cx="11967410" cy="517191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[2]</a:t>
            </a:r>
            <a:r>
              <a:rPr lang="en-IN" sz="1400" dirty="0"/>
              <a:t> Decision support system (Jan 2010), Components of Decision Support Systems </a:t>
            </a:r>
            <a:r>
              <a:rPr lang="en-IN" sz="1400" i="1" dirty="0"/>
              <a:t>Blogspot</a:t>
            </a:r>
            <a:r>
              <a:rPr lang="en-US" sz="1400" dirty="0"/>
              <a:t> http://dsssystem.blogspot.com/2010/01/components-of-decision-support-systems.html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BDD7E-DB35-4E70-91EF-C547A6D7F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42" y="993608"/>
            <a:ext cx="6582140" cy="48707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B2FE7A-9AF9-4E07-AD62-908D5B07A0B3}"/>
              </a:ext>
            </a:extLst>
          </p:cNvPr>
          <p:cNvSpPr txBox="1">
            <a:spLocks/>
          </p:cNvSpPr>
          <p:nvPr/>
        </p:nvSpPr>
        <p:spPr>
          <a:xfrm>
            <a:off x="3736488" y="48126"/>
            <a:ext cx="4719024" cy="715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Decision Support Systems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EAD95-900A-41A2-A7F2-AF22B3F48D07}"/>
              </a:ext>
            </a:extLst>
          </p:cNvPr>
          <p:cNvSpPr txBox="1"/>
          <p:nvPr/>
        </p:nvSpPr>
        <p:spPr>
          <a:xfrm>
            <a:off x="445418" y="980870"/>
            <a:ext cx="43992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Adaptability and flexibility.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High level of Interactivity.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Ease of use.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Efficiency and effectiveness.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Complete control by decision-makers.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Ease of development.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Extendibility.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Support for modeling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86768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E7FA-3F16-42D6-AB28-36DD5ABC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78"/>
            <a:ext cx="10515600" cy="58135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Decision Support Systems &amp; Business Intelligence – Tools &amp;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738B-A056-4BC9-B5E5-B3D0EF7F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9897" y="953751"/>
            <a:ext cx="2802393" cy="608222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Business Acumen</a:t>
            </a:r>
          </a:p>
          <a:p>
            <a:r>
              <a:rPr lang="en-US" sz="2400" dirty="0"/>
              <a:t>SQL</a:t>
            </a:r>
          </a:p>
          <a:p>
            <a:r>
              <a:rPr lang="en-US" sz="2400" dirty="0"/>
              <a:t>Python</a:t>
            </a:r>
          </a:p>
          <a:p>
            <a:r>
              <a:rPr lang="en-US" sz="2400" dirty="0"/>
              <a:t>R</a:t>
            </a:r>
          </a:p>
          <a:p>
            <a:r>
              <a:rPr lang="en-US" sz="2400" dirty="0"/>
              <a:t>Reporting</a:t>
            </a:r>
          </a:p>
          <a:p>
            <a:r>
              <a:rPr lang="en-US" sz="2400" dirty="0"/>
              <a:t>Data Warehousing</a:t>
            </a:r>
          </a:p>
          <a:p>
            <a:r>
              <a:rPr lang="en-US" sz="2400" dirty="0"/>
              <a:t>ETL</a:t>
            </a:r>
          </a:p>
          <a:p>
            <a:r>
              <a:rPr lang="en-US" sz="2400" dirty="0"/>
              <a:t>OLAP/ OLTP</a:t>
            </a:r>
          </a:p>
          <a:p>
            <a:r>
              <a:rPr lang="en-US" sz="2400" dirty="0"/>
              <a:t>Strategic</a:t>
            </a:r>
          </a:p>
          <a:p>
            <a:r>
              <a:rPr lang="en-US" sz="2400" dirty="0"/>
              <a:t>Analytical</a:t>
            </a:r>
          </a:p>
          <a:p>
            <a:r>
              <a:rPr lang="en-US" sz="2400" dirty="0"/>
              <a:t>Communication</a:t>
            </a:r>
          </a:p>
          <a:p>
            <a:r>
              <a:rPr lang="en-US" sz="2400" dirty="0"/>
              <a:t>Design Thinking</a:t>
            </a:r>
          </a:p>
          <a:p>
            <a:r>
              <a:rPr lang="en-US" sz="2400" dirty="0"/>
              <a:t>Data Governance</a:t>
            </a:r>
          </a:p>
          <a:p>
            <a:r>
              <a:rPr lang="en-US" sz="2400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F5A42-82FD-4433-9B7F-3764D7E2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0" y="4052988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BF8173-67B1-463A-9D84-B36B3A3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20" y="4296828"/>
            <a:ext cx="91440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15AF3-AA14-47E4-AC55-0C528C93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0" y="5735382"/>
            <a:ext cx="914400" cy="465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BE123-29A6-495C-B709-5AD50329C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79" y="928924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F711AB-F115-4EE8-8876-87F7DF1CD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0" y="928924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1B23B7-688E-4260-8D4C-A3B718443F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7" r="17786" b="-14540"/>
          <a:stretch/>
        </p:blipFill>
        <p:spPr>
          <a:xfrm>
            <a:off x="3672679" y="2526560"/>
            <a:ext cx="914400" cy="935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7480AF-1A1A-41D9-A721-3DD917E8C6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0" r="17494"/>
          <a:stretch/>
        </p:blipFill>
        <p:spPr>
          <a:xfrm>
            <a:off x="6704920" y="5581915"/>
            <a:ext cx="914400" cy="7212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5CDDB2-1CA9-456D-81D4-633540E03DD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r="20876" b="1173"/>
          <a:stretch/>
        </p:blipFill>
        <p:spPr>
          <a:xfrm>
            <a:off x="722629" y="2438734"/>
            <a:ext cx="914400" cy="100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6339CF-8CBC-4E1C-84FA-CCC626E73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79" y="4052988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998538-3774-4F46-BBEC-D952A275D6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79" y="5715448"/>
            <a:ext cx="914400" cy="50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884CED-6C6E-4C1E-B570-8FF0D0373FF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1" t="8046" r="15634" b="9615"/>
          <a:stretch/>
        </p:blipFill>
        <p:spPr>
          <a:xfrm>
            <a:off x="6608658" y="927706"/>
            <a:ext cx="1097280" cy="9077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3DAB7F-33B4-48A6-9767-8741F3E9B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29" y="2445829"/>
            <a:ext cx="1097280" cy="109728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A1DF0C5F-B6B9-4ED1-B579-16883968123B}"/>
              </a:ext>
            </a:extLst>
          </p:cNvPr>
          <p:cNvSpPr txBox="1">
            <a:spLocks/>
          </p:cNvSpPr>
          <p:nvPr/>
        </p:nvSpPr>
        <p:spPr>
          <a:xfrm>
            <a:off x="215888" y="1856247"/>
            <a:ext cx="7773080" cy="51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/>
              <a:t>MicroStrategy 		          Looker		             MS Excel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52B39A1-826B-435D-9432-84B6DA4D7C20}"/>
              </a:ext>
            </a:extLst>
          </p:cNvPr>
          <p:cNvSpPr txBox="1">
            <a:spLocks/>
          </p:cNvSpPr>
          <p:nvPr/>
        </p:nvSpPr>
        <p:spPr>
          <a:xfrm>
            <a:off x="223910" y="3308055"/>
            <a:ext cx="7773080" cy="517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/>
              <a:t>      Tableau 		       Power BI		            	    SAS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4405161-3EE9-4468-A6FB-F5FFA1DD874E}"/>
              </a:ext>
            </a:extLst>
          </p:cNvPr>
          <p:cNvSpPr txBox="1">
            <a:spLocks/>
          </p:cNvSpPr>
          <p:nvPr/>
        </p:nvSpPr>
        <p:spPr>
          <a:xfrm>
            <a:off x="215889" y="4952371"/>
            <a:ext cx="7773079" cy="605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/>
              <a:t>    Datapine 		   Zoho Analytics		DOMO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56B6E97-E262-4C92-AA4C-5E4E3E88BC3C}"/>
              </a:ext>
            </a:extLst>
          </p:cNvPr>
          <p:cNvSpPr txBox="1">
            <a:spLocks/>
          </p:cNvSpPr>
          <p:nvPr/>
        </p:nvSpPr>
        <p:spPr>
          <a:xfrm>
            <a:off x="207869" y="6275842"/>
            <a:ext cx="8065847" cy="605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/>
              <a:t>IBM Cognos Analytics	       Qlik Sense		             SISENSE</a:t>
            </a:r>
          </a:p>
        </p:txBody>
      </p:sp>
    </p:spTree>
    <p:extLst>
      <p:ext uri="{BB962C8B-B14F-4D97-AF65-F5344CB8AC3E}">
        <p14:creationId xmlns:p14="http://schemas.microsoft.com/office/powerpoint/2010/main" val="8842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F94E33-4BDF-4C8D-86E0-6275A89F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471" y="93167"/>
            <a:ext cx="5735054" cy="67832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The World of Embedded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7C079-1436-414F-B0A6-4CF5401CA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04" y="1905000"/>
            <a:ext cx="4625189" cy="304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37A102-49E1-4D68-BD57-BC09396B2BE9}"/>
              </a:ext>
            </a:extLst>
          </p:cNvPr>
          <p:cNvSpPr txBox="1"/>
          <p:nvPr/>
        </p:nvSpPr>
        <p:spPr>
          <a:xfrm>
            <a:off x="0" y="6541698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+mj-lt"/>
              </a:rPr>
              <a:t>[3] </a:t>
            </a:r>
            <a:r>
              <a:rPr lang="en-US" sz="1400" dirty="0" err="1">
                <a:latin typeface="+mj-lt"/>
              </a:rPr>
              <a:t>LogiAnaltics</a:t>
            </a:r>
            <a:r>
              <a:rPr lang="en-US" sz="1400" dirty="0">
                <a:latin typeface="+mj-lt"/>
              </a:rPr>
              <a:t> What is Embedded Analytics? </a:t>
            </a:r>
            <a:r>
              <a:rPr lang="en-US" sz="1400" i="1" dirty="0">
                <a:latin typeface="+mj-lt"/>
              </a:rPr>
              <a:t>Definitive guide to embedded, </a:t>
            </a:r>
            <a:r>
              <a:rPr lang="en-US" sz="1400" dirty="0">
                <a:latin typeface="+mj-lt"/>
              </a:rPr>
              <a:t> https://www.logianalytics.com/definitiveguidetoembedded/what-is-embedded-analytics/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BFAF8D-2396-49C6-9E7A-DC5A3835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94" y="1006582"/>
            <a:ext cx="4834214" cy="67832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Embedded analytics software enable self-service access to information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325AEA-2FD2-4D0D-B573-BE26D2AB9D2C}"/>
              </a:ext>
            </a:extLst>
          </p:cNvPr>
          <p:cNvSpPr txBox="1">
            <a:spLocks/>
          </p:cNvSpPr>
          <p:nvPr/>
        </p:nvSpPr>
        <p:spPr>
          <a:xfrm>
            <a:off x="1469594" y="5257655"/>
            <a:ext cx="4834214" cy="107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/>
              <a:t>Integrated to other apps hence enabling businesses meet their goals and needs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E4AF2A-3FA0-4DC3-89ED-63C01DEF1193}"/>
              </a:ext>
            </a:extLst>
          </p:cNvPr>
          <p:cNvSpPr txBox="1">
            <a:spLocks/>
          </p:cNvSpPr>
          <p:nvPr/>
        </p:nvSpPr>
        <p:spPr>
          <a:xfrm>
            <a:off x="7205386" y="1052261"/>
            <a:ext cx="4417119" cy="588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Focuses more on the user experience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70F59E-75C2-4163-91CE-D23D191982B0}"/>
              </a:ext>
            </a:extLst>
          </p:cNvPr>
          <p:cNvSpPr txBox="1">
            <a:spLocks/>
          </p:cNvSpPr>
          <p:nvPr/>
        </p:nvSpPr>
        <p:spPr>
          <a:xfrm>
            <a:off x="7357786" y="5257655"/>
            <a:ext cx="4112318" cy="110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/>
              <a:t>AI will lead to more powerful applications - Predictive Analysis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34EF37-C372-4986-AD3D-FC3AC0EB5349}"/>
              </a:ext>
            </a:extLst>
          </p:cNvPr>
          <p:cNvSpPr txBox="1">
            <a:spLocks/>
          </p:cNvSpPr>
          <p:nvPr/>
        </p:nvSpPr>
        <p:spPr>
          <a:xfrm>
            <a:off x="892081" y="2877655"/>
            <a:ext cx="3253059" cy="110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200" dirty="0"/>
              <a:t>Evidenced by intuitive dashboards and visual reports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75E8750-7C18-4120-B805-0F2B011CE857}"/>
              </a:ext>
            </a:extLst>
          </p:cNvPr>
          <p:cNvSpPr txBox="1">
            <a:spLocks/>
          </p:cNvSpPr>
          <p:nvPr/>
        </p:nvSpPr>
        <p:spPr>
          <a:xfrm>
            <a:off x="8617618" y="2877655"/>
            <a:ext cx="2852487" cy="1102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sz="2200" dirty="0"/>
              <a:t>The future of embedded analytics is very optimistic</a:t>
            </a:r>
          </a:p>
        </p:txBody>
      </p:sp>
    </p:spTree>
    <p:extLst>
      <p:ext uri="{BB962C8B-B14F-4D97-AF65-F5344CB8AC3E}">
        <p14:creationId xmlns:p14="http://schemas.microsoft.com/office/powerpoint/2010/main" val="42450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0">
              <a:srgbClr val="2C3941"/>
            </a:gs>
            <a:gs pos="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255B44-7570-4523-A7A6-45D8EC63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09" y="151038"/>
            <a:ext cx="11646570" cy="67832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</a:rPr>
              <a:t>	  Data Analytics             	          vs            	      Web Analytics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F72EC-07A2-4EBC-8B45-30F96BC7F1FD}"/>
              </a:ext>
            </a:extLst>
          </p:cNvPr>
          <p:cNvSpPr txBox="1"/>
          <p:nvPr/>
        </p:nvSpPr>
        <p:spPr>
          <a:xfrm>
            <a:off x="500903" y="2354550"/>
            <a:ext cx="44115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science of analyzing raw data is known as Data Analytics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obtain insights and searches for significant relationships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Help organizations and businesses make better decisions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validate, measure, and reject existing ideas/ models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Inferences made based on the emphasis of data analytics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Graphic 9" descr="Research">
            <a:extLst>
              <a:ext uri="{FF2B5EF4-FFF2-40B4-BE49-F238E27FC236}">
                <a16:creationId xmlns:a16="http://schemas.microsoft.com/office/drawing/2014/main" id="{9E8ADDB4-DAFD-479D-9BAF-EF4537BC1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9493" y="1065505"/>
            <a:ext cx="914400" cy="914400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73592E25-98CA-439C-9A06-C685E48B4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520" y="1065505"/>
            <a:ext cx="914400" cy="914400"/>
          </a:xfrm>
          <a:prstGeom prst="rect">
            <a:avLst/>
          </a:prstGeom>
        </p:spPr>
      </p:pic>
      <p:pic>
        <p:nvPicPr>
          <p:cNvPr id="14" name="Graphic 13" descr="Upward trend">
            <a:extLst>
              <a:ext uri="{FF2B5EF4-FFF2-40B4-BE49-F238E27FC236}">
                <a16:creationId xmlns:a16="http://schemas.microsoft.com/office/drawing/2014/main" id="{C0EA8C70-F1A7-43F9-8703-6FEC24BA3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2339" y="3327751"/>
            <a:ext cx="1111910" cy="1111910"/>
          </a:xfrm>
          <a:prstGeom prst="rect">
            <a:avLst/>
          </a:prstGeom>
        </p:spPr>
      </p:pic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06FA2B07-986E-4729-B4F7-F0BAF9E4AC55}"/>
              </a:ext>
            </a:extLst>
          </p:cNvPr>
          <p:cNvSpPr/>
          <p:nvPr/>
        </p:nvSpPr>
        <p:spPr>
          <a:xfrm>
            <a:off x="6160168" y="5367411"/>
            <a:ext cx="1097280" cy="73152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DBF8ECA-14C6-4595-B6DA-15B46E94AB76}"/>
              </a:ext>
            </a:extLst>
          </p:cNvPr>
          <p:cNvSpPr/>
          <p:nvPr/>
        </p:nvSpPr>
        <p:spPr>
          <a:xfrm rot="10800000">
            <a:off x="4959612" y="1794130"/>
            <a:ext cx="1097280" cy="73152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910F75-D0F9-4563-87B9-7216F6F558DC}"/>
              </a:ext>
            </a:extLst>
          </p:cNvPr>
          <p:cNvCxnSpPr>
            <a:cxnSpLocks/>
          </p:cNvCxnSpPr>
          <p:nvPr/>
        </p:nvCxnSpPr>
        <p:spPr>
          <a:xfrm rot="16200000">
            <a:off x="4861558" y="5486400"/>
            <a:ext cx="246888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761668-E05A-4FEC-BE6E-8CF9E57BD6AB}"/>
              </a:ext>
            </a:extLst>
          </p:cNvPr>
          <p:cNvCxnSpPr>
            <a:cxnSpLocks/>
          </p:cNvCxnSpPr>
          <p:nvPr/>
        </p:nvCxnSpPr>
        <p:spPr>
          <a:xfrm rot="16200000">
            <a:off x="4823860" y="2529036"/>
            <a:ext cx="256032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4F7019-CE4E-447C-B204-75C49E1CF10C}"/>
              </a:ext>
            </a:extLst>
          </p:cNvPr>
          <p:cNvSpPr txBox="1"/>
          <p:nvPr/>
        </p:nvSpPr>
        <p:spPr>
          <a:xfrm>
            <a:off x="7215930" y="2216050"/>
            <a:ext cx="44115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is the process of gathering, measuring, reporting, and analyzing online data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better understand and optimize web pages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covers online traffic measurements to market research to determine the effectiveness of the website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assists users in developing KPIs and  formulating an online strategy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Conducting experiments to test UI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08808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537F3-A1C5-4AF3-8804-9A6BD5D7D347}"/>
              </a:ext>
            </a:extLst>
          </p:cNvPr>
          <p:cNvSpPr txBox="1">
            <a:spLocks/>
          </p:cNvSpPr>
          <p:nvPr/>
        </p:nvSpPr>
        <p:spPr>
          <a:xfrm>
            <a:off x="4307304" y="176462"/>
            <a:ext cx="3577391" cy="67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/>
              <a:t>Artificial Intelligence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4E550-45E8-47F4-8D3D-AF119CD41E77}"/>
              </a:ext>
            </a:extLst>
          </p:cNvPr>
          <p:cNvSpPr txBox="1"/>
          <p:nvPr/>
        </p:nvSpPr>
        <p:spPr>
          <a:xfrm>
            <a:off x="8454188" y="1413759"/>
            <a:ext cx="357739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Value of AI-Powered Business Intelligence illuminates the future of AI in BI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Predictive Analytics is the future generation of BI Tools</a:t>
            </a:r>
          </a:p>
          <a:p>
            <a:pPr algn="just"/>
            <a:endParaRPr lang="en-US" sz="2400" dirty="0"/>
          </a:p>
          <a:p>
            <a:pPr algn="just"/>
            <a:r>
              <a:rPr lang="en-IN" sz="2400" dirty="0"/>
              <a:t>In the next 2 years, it's expected that 85% of organizations will implement AI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E0017-E490-45D4-B719-54FE2770C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4"/>
          <a:stretch/>
        </p:blipFill>
        <p:spPr>
          <a:xfrm>
            <a:off x="96252" y="1540043"/>
            <a:ext cx="8325853" cy="46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537F3-A1C5-4AF3-8804-9A6BD5D7D347}"/>
              </a:ext>
            </a:extLst>
          </p:cNvPr>
          <p:cNvSpPr txBox="1">
            <a:spLocks/>
          </p:cNvSpPr>
          <p:nvPr/>
        </p:nvSpPr>
        <p:spPr>
          <a:xfrm>
            <a:off x="272715" y="508622"/>
            <a:ext cx="11646570" cy="67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/>
              <a:t>	       Data Mining             	vs            	Data Warehousing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63154-300E-42A0-BD7C-094F52E57459}"/>
              </a:ext>
            </a:extLst>
          </p:cNvPr>
          <p:cNvSpPr txBox="1"/>
          <p:nvPr/>
        </p:nvSpPr>
        <p:spPr>
          <a:xfrm>
            <a:off x="6208294" y="1314153"/>
            <a:ext cx="5598695" cy="5213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data warehouse is used to extract all the legacy/past data and transform that data as per the business requirements and load it into a single platform or a storage space called DW on which we can perform analytical operations through OLAP by the business users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allows business users to quickly access critical data in one place from various sources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also known to provide reliable information on various cross-functional activities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faster and is more accurate and i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ts design is complicated   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fontAlgn="base">
              <a:lnSpc>
                <a:spcPct val="107000"/>
              </a:lnSpc>
              <a:spcBef>
                <a:spcPts val="0"/>
              </a:spcBef>
              <a:spcAft>
                <a:spcPts val="160"/>
              </a:spcAft>
              <a:buClr>
                <a:srgbClr val="000000"/>
              </a:buClr>
              <a:buSzPts val="1200"/>
            </a:pPr>
            <a:endParaRPr lang="en-US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fontAlgn="base">
              <a:lnSpc>
                <a:spcPct val="107000"/>
              </a:lnSpc>
              <a:spcBef>
                <a:spcPts val="0"/>
              </a:spcBef>
              <a:spcAft>
                <a:spcPts val="160"/>
              </a:spcAft>
              <a:buClr>
                <a:srgbClr val="000000"/>
              </a:buClr>
              <a:buSzPts val="1200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It takes a long time for data handling and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size ranges from 100 GB – 1 TB+ </a:t>
            </a:r>
          </a:p>
          <a:p>
            <a:pPr algn="just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25C2E-7FB1-4D72-8953-E78CD1769D9A}"/>
              </a:ext>
            </a:extLst>
          </p:cNvPr>
          <p:cNvSpPr txBox="1"/>
          <p:nvPr/>
        </p:nvSpPr>
        <p:spPr>
          <a:xfrm>
            <a:off x="385009" y="1314153"/>
            <a:ext cx="5438275" cy="503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1905" indent="-6350" algn="just">
              <a:lnSpc>
                <a:spcPct val="103000"/>
              </a:lnSpc>
              <a:spcAft>
                <a:spcPts val="6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companies extract knowledge-based information and patterns by applying techniques such classification, regression, clustering and so 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1905" indent="-6350" algn="just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1905" indent="-6350" algn="just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mining is mining of information from data, which is new, correct and potentially useful</a:t>
            </a:r>
          </a:p>
          <a:p>
            <a:pPr marL="6350" marR="1905" indent="-6350" algn="just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1905" indent="-6350" algn="just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implies getting information or extracting information out of huge amounts of data</a:t>
            </a:r>
          </a:p>
          <a:p>
            <a:pPr marL="6350" marR="1905" indent="-6350" algn="just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1905" indent="-6350" algn="just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performed on relational databases, data warehouses or object-oriented databases</a:t>
            </a:r>
          </a:p>
          <a:p>
            <a:pPr marL="6350" marR="1905" indent="-6350" algn="just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" marR="1905" indent="-6350" algn="just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use data mining because let us take an example, I have many emails coming in everyday, to understand which of those emails are spam alerts I can use data mining techniques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BB9C3-0565-4E57-9663-B67B3F73A59A}"/>
              </a:ext>
            </a:extLst>
          </p:cNvPr>
          <p:cNvCxnSpPr>
            <a:cxnSpLocks/>
          </p:cNvCxnSpPr>
          <p:nvPr/>
        </p:nvCxnSpPr>
        <p:spPr>
          <a:xfrm rot="16200000">
            <a:off x="3280610" y="3922591"/>
            <a:ext cx="5486400" cy="0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537F3-A1C5-4AF3-8804-9A6BD5D7D347}"/>
              </a:ext>
            </a:extLst>
          </p:cNvPr>
          <p:cNvSpPr txBox="1">
            <a:spLocks/>
          </p:cNvSpPr>
          <p:nvPr/>
        </p:nvSpPr>
        <p:spPr>
          <a:xfrm>
            <a:off x="3697703" y="97778"/>
            <a:ext cx="4796591" cy="795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/>
              <a:t>Stakeholders and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4AB3A-58C9-4943-BBBA-3C6E13F6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97" y="795446"/>
            <a:ext cx="9838805" cy="59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7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891</Words>
  <Application>Microsoft Office PowerPoint</Application>
  <PresentationFormat>Widescreen</PresentationFormat>
  <Paragraphs>133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[1] Prince Patni (June 2020), What is Business Intelligence? The A to Z BI Glossary is here ! BI Blog https://princepatni.com/blog/tech/what-is-business-intelligence/</vt:lpstr>
      <vt:lpstr>[2] Decision support system (Jan 2010), Components of Decision Support Systems Blogspot http://dsssystem.blogspot.com/2010/01/components-of-decision-support-systems.html</vt:lpstr>
      <vt:lpstr>Decision Support Systems &amp; Business Intelligence – Tools &amp; Skills</vt:lpstr>
      <vt:lpstr>The World of Embedded Analytics</vt:lpstr>
      <vt:lpstr>   Data Analytics                        vs                   Web Analytics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Raj Thota</dc:creator>
  <cp:lastModifiedBy>Sunil Raj Thota</cp:lastModifiedBy>
  <cp:revision>200</cp:revision>
  <dcterms:created xsi:type="dcterms:W3CDTF">2021-05-15T18:51:01Z</dcterms:created>
  <dcterms:modified xsi:type="dcterms:W3CDTF">2021-05-16T19:23:52Z</dcterms:modified>
</cp:coreProperties>
</file>