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67" r:id="rId5"/>
    <p:sldId id="260" r:id="rId6"/>
    <p:sldId id="262" r:id="rId7"/>
    <p:sldId id="263" r:id="rId8"/>
    <p:sldId id="261" r:id="rId9"/>
    <p:sldId id="258" r:id="rId10"/>
    <p:sldId id="264" r:id="rId11"/>
    <p:sldId id="259"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3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E6593-FCE2-42E9-8A3B-BF2EC41B3C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802101-A62D-4F75-ABF0-B9DB4EBB90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66209D-A352-46A0-BF11-3D89CF229D9E}"/>
              </a:ext>
            </a:extLst>
          </p:cNvPr>
          <p:cNvSpPr>
            <a:spLocks noGrp="1"/>
          </p:cNvSpPr>
          <p:nvPr>
            <p:ph type="dt" sz="half" idx="10"/>
          </p:nvPr>
        </p:nvSpPr>
        <p:spPr/>
        <p:txBody>
          <a:bodyPr/>
          <a:lstStyle/>
          <a:p>
            <a:fld id="{BA06D7BA-7494-4DB2-86D9-2D84234083ED}" type="datetimeFigureOut">
              <a:rPr lang="en-US" smtClean="0"/>
              <a:t>4/28/2021</a:t>
            </a:fld>
            <a:endParaRPr lang="en-US"/>
          </a:p>
        </p:txBody>
      </p:sp>
      <p:sp>
        <p:nvSpPr>
          <p:cNvPr id="5" name="Footer Placeholder 4">
            <a:extLst>
              <a:ext uri="{FF2B5EF4-FFF2-40B4-BE49-F238E27FC236}">
                <a16:creationId xmlns:a16="http://schemas.microsoft.com/office/drawing/2014/main" id="{E8FBD809-1D70-4355-BB90-FC26BD9E6E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6FD532-1779-4373-B183-FDFB3B4A62DF}"/>
              </a:ext>
            </a:extLst>
          </p:cNvPr>
          <p:cNvSpPr>
            <a:spLocks noGrp="1"/>
          </p:cNvSpPr>
          <p:nvPr>
            <p:ph type="sldNum" sz="quarter" idx="12"/>
          </p:nvPr>
        </p:nvSpPr>
        <p:spPr/>
        <p:txBody>
          <a:bodyPr/>
          <a:lstStyle/>
          <a:p>
            <a:fld id="{617E0FB4-0E58-4AC5-8E6F-4AA98CB00F54}" type="slidenum">
              <a:rPr lang="en-US" smtClean="0"/>
              <a:t>‹#›</a:t>
            </a:fld>
            <a:endParaRPr lang="en-US"/>
          </a:p>
        </p:txBody>
      </p:sp>
    </p:spTree>
    <p:extLst>
      <p:ext uri="{BB962C8B-B14F-4D97-AF65-F5344CB8AC3E}">
        <p14:creationId xmlns:p14="http://schemas.microsoft.com/office/powerpoint/2010/main" val="258029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CC15D-96D8-425B-A34A-E70BE7D8C8D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B9F0E5-3213-42F6-AE3C-B11EC47BF1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A40D2A-14CB-4616-AD51-0A13E84AE9B8}"/>
              </a:ext>
            </a:extLst>
          </p:cNvPr>
          <p:cNvSpPr>
            <a:spLocks noGrp="1"/>
          </p:cNvSpPr>
          <p:nvPr>
            <p:ph type="dt" sz="half" idx="10"/>
          </p:nvPr>
        </p:nvSpPr>
        <p:spPr/>
        <p:txBody>
          <a:bodyPr/>
          <a:lstStyle/>
          <a:p>
            <a:fld id="{BA06D7BA-7494-4DB2-86D9-2D84234083ED}" type="datetimeFigureOut">
              <a:rPr lang="en-US" smtClean="0"/>
              <a:t>4/28/2021</a:t>
            </a:fld>
            <a:endParaRPr lang="en-US"/>
          </a:p>
        </p:txBody>
      </p:sp>
      <p:sp>
        <p:nvSpPr>
          <p:cNvPr id="5" name="Footer Placeholder 4">
            <a:extLst>
              <a:ext uri="{FF2B5EF4-FFF2-40B4-BE49-F238E27FC236}">
                <a16:creationId xmlns:a16="http://schemas.microsoft.com/office/drawing/2014/main" id="{E8DF4C15-7D11-4432-A3E5-B0087858D1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1FA493-59B6-4902-BCD4-EE33C2E2E9B7}"/>
              </a:ext>
            </a:extLst>
          </p:cNvPr>
          <p:cNvSpPr>
            <a:spLocks noGrp="1"/>
          </p:cNvSpPr>
          <p:nvPr>
            <p:ph type="sldNum" sz="quarter" idx="12"/>
          </p:nvPr>
        </p:nvSpPr>
        <p:spPr/>
        <p:txBody>
          <a:bodyPr/>
          <a:lstStyle/>
          <a:p>
            <a:fld id="{617E0FB4-0E58-4AC5-8E6F-4AA98CB00F54}" type="slidenum">
              <a:rPr lang="en-US" smtClean="0"/>
              <a:t>‹#›</a:t>
            </a:fld>
            <a:endParaRPr lang="en-US"/>
          </a:p>
        </p:txBody>
      </p:sp>
    </p:spTree>
    <p:extLst>
      <p:ext uri="{BB962C8B-B14F-4D97-AF65-F5344CB8AC3E}">
        <p14:creationId xmlns:p14="http://schemas.microsoft.com/office/powerpoint/2010/main" val="3127559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F1161C-2387-4005-8657-9CDB4038A4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837BCA-1A02-444D-AFF7-2D626756EA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85439D-55AB-4956-8615-E20E47F17E57}"/>
              </a:ext>
            </a:extLst>
          </p:cNvPr>
          <p:cNvSpPr>
            <a:spLocks noGrp="1"/>
          </p:cNvSpPr>
          <p:nvPr>
            <p:ph type="dt" sz="half" idx="10"/>
          </p:nvPr>
        </p:nvSpPr>
        <p:spPr/>
        <p:txBody>
          <a:bodyPr/>
          <a:lstStyle/>
          <a:p>
            <a:fld id="{BA06D7BA-7494-4DB2-86D9-2D84234083ED}" type="datetimeFigureOut">
              <a:rPr lang="en-US" smtClean="0"/>
              <a:t>4/28/2021</a:t>
            </a:fld>
            <a:endParaRPr lang="en-US"/>
          </a:p>
        </p:txBody>
      </p:sp>
      <p:sp>
        <p:nvSpPr>
          <p:cNvPr id="5" name="Footer Placeholder 4">
            <a:extLst>
              <a:ext uri="{FF2B5EF4-FFF2-40B4-BE49-F238E27FC236}">
                <a16:creationId xmlns:a16="http://schemas.microsoft.com/office/drawing/2014/main" id="{94DC20C3-B715-44A3-B08D-13CD9C4EF3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12183B-1982-4475-BBD9-356AEF40CDA7}"/>
              </a:ext>
            </a:extLst>
          </p:cNvPr>
          <p:cNvSpPr>
            <a:spLocks noGrp="1"/>
          </p:cNvSpPr>
          <p:nvPr>
            <p:ph type="sldNum" sz="quarter" idx="12"/>
          </p:nvPr>
        </p:nvSpPr>
        <p:spPr/>
        <p:txBody>
          <a:bodyPr/>
          <a:lstStyle/>
          <a:p>
            <a:fld id="{617E0FB4-0E58-4AC5-8E6F-4AA98CB00F54}" type="slidenum">
              <a:rPr lang="en-US" smtClean="0"/>
              <a:t>‹#›</a:t>
            </a:fld>
            <a:endParaRPr lang="en-US"/>
          </a:p>
        </p:txBody>
      </p:sp>
    </p:spTree>
    <p:extLst>
      <p:ext uri="{BB962C8B-B14F-4D97-AF65-F5344CB8AC3E}">
        <p14:creationId xmlns:p14="http://schemas.microsoft.com/office/powerpoint/2010/main" val="422966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F7D2F-B7AA-4CC8-8E83-B3B8D8EE4E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0C885E-89CA-47AE-80F5-E799B9F8B2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E773B7-7DE1-40A5-B107-73472CA8E3F3}"/>
              </a:ext>
            </a:extLst>
          </p:cNvPr>
          <p:cNvSpPr>
            <a:spLocks noGrp="1"/>
          </p:cNvSpPr>
          <p:nvPr>
            <p:ph type="dt" sz="half" idx="10"/>
          </p:nvPr>
        </p:nvSpPr>
        <p:spPr/>
        <p:txBody>
          <a:bodyPr/>
          <a:lstStyle/>
          <a:p>
            <a:fld id="{BA06D7BA-7494-4DB2-86D9-2D84234083ED}" type="datetimeFigureOut">
              <a:rPr lang="en-US" smtClean="0"/>
              <a:t>4/28/2021</a:t>
            </a:fld>
            <a:endParaRPr lang="en-US"/>
          </a:p>
        </p:txBody>
      </p:sp>
      <p:sp>
        <p:nvSpPr>
          <p:cNvPr id="5" name="Footer Placeholder 4">
            <a:extLst>
              <a:ext uri="{FF2B5EF4-FFF2-40B4-BE49-F238E27FC236}">
                <a16:creationId xmlns:a16="http://schemas.microsoft.com/office/drawing/2014/main" id="{DC3153DF-B983-4933-B789-23A471311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8A85BD-5015-441B-B332-1AE4937018DC}"/>
              </a:ext>
            </a:extLst>
          </p:cNvPr>
          <p:cNvSpPr>
            <a:spLocks noGrp="1"/>
          </p:cNvSpPr>
          <p:nvPr>
            <p:ph type="sldNum" sz="quarter" idx="12"/>
          </p:nvPr>
        </p:nvSpPr>
        <p:spPr/>
        <p:txBody>
          <a:bodyPr/>
          <a:lstStyle/>
          <a:p>
            <a:fld id="{617E0FB4-0E58-4AC5-8E6F-4AA98CB00F54}" type="slidenum">
              <a:rPr lang="en-US" smtClean="0"/>
              <a:t>‹#›</a:t>
            </a:fld>
            <a:endParaRPr lang="en-US"/>
          </a:p>
        </p:txBody>
      </p:sp>
    </p:spTree>
    <p:extLst>
      <p:ext uri="{BB962C8B-B14F-4D97-AF65-F5344CB8AC3E}">
        <p14:creationId xmlns:p14="http://schemas.microsoft.com/office/powerpoint/2010/main" val="1380498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FCDF-D93B-4840-8487-FA7DEB89E3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53FFE2-4FCE-496E-A77D-E2EB16BB0E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E29D5A-6352-4528-B9E0-14C45DF371AD}"/>
              </a:ext>
            </a:extLst>
          </p:cNvPr>
          <p:cNvSpPr>
            <a:spLocks noGrp="1"/>
          </p:cNvSpPr>
          <p:nvPr>
            <p:ph type="dt" sz="half" idx="10"/>
          </p:nvPr>
        </p:nvSpPr>
        <p:spPr/>
        <p:txBody>
          <a:bodyPr/>
          <a:lstStyle/>
          <a:p>
            <a:fld id="{BA06D7BA-7494-4DB2-86D9-2D84234083ED}" type="datetimeFigureOut">
              <a:rPr lang="en-US" smtClean="0"/>
              <a:t>4/28/2021</a:t>
            </a:fld>
            <a:endParaRPr lang="en-US"/>
          </a:p>
        </p:txBody>
      </p:sp>
      <p:sp>
        <p:nvSpPr>
          <p:cNvPr id="5" name="Footer Placeholder 4">
            <a:extLst>
              <a:ext uri="{FF2B5EF4-FFF2-40B4-BE49-F238E27FC236}">
                <a16:creationId xmlns:a16="http://schemas.microsoft.com/office/drawing/2014/main" id="{AC4E7030-7699-4B2A-B909-5E7AEC0A4A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B5AD99-2797-4463-A132-F298BC8BCE99}"/>
              </a:ext>
            </a:extLst>
          </p:cNvPr>
          <p:cNvSpPr>
            <a:spLocks noGrp="1"/>
          </p:cNvSpPr>
          <p:nvPr>
            <p:ph type="sldNum" sz="quarter" idx="12"/>
          </p:nvPr>
        </p:nvSpPr>
        <p:spPr/>
        <p:txBody>
          <a:bodyPr/>
          <a:lstStyle/>
          <a:p>
            <a:fld id="{617E0FB4-0E58-4AC5-8E6F-4AA98CB00F54}" type="slidenum">
              <a:rPr lang="en-US" smtClean="0"/>
              <a:t>‹#›</a:t>
            </a:fld>
            <a:endParaRPr lang="en-US"/>
          </a:p>
        </p:txBody>
      </p:sp>
    </p:spTree>
    <p:extLst>
      <p:ext uri="{BB962C8B-B14F-4D97-AF65-F5344CB8AC3E}">
        <p14:creationId xmlns:p14="http://schemas.microsoft.com/office/powerpoint/2010/main" val="1826975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2E820-A60D-40EB-96DB-06FCF12A2A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F93678-8C48-43EC-881C-088D79D1AA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F81D9F-D472-4A77-BCDC-CA68C5B378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828864-E130-4C4B-96B3-86E7F3D9795C}"/>
              </a:ext>
            </a:extLst>
          </p:cNvPr>
          <p:cNvSpPr>
            <a:spLocks noGrp="1"/>
          </p:cNvSpPr>
          <p:nvPr>
            <p:ph type="dt" sz="half" idx="10"/>
          </p:nvPr>
        </p:nvSpPr>
        <p:spPr/>
        <p:txBody>
          <a:bodyPr/>
          <a:lstStyle/>
          <a:p>
            <a:fld id="{BA06D7BA-7494-4DB2-86D9-2D84234083ED}" type="datetimeFigureOut">
              <a:rPr lang="en-US" smtClean="0"/>
              <a:t>4/28/2021</a:t>
            </a:fld>
            <a:endParaRPr lang="en-US"/>
          </a:p>
        </p:txBody>
      </p:sp>
      <p:sp>
        <p:nvSpPr>
          <p:cNvPr id="6" name="Footer Placeholder 5">
            <a:extLst>
              <a:ext uri="{FF2B5EF4-FFF2-40B4-BE49-F238E27FC236}">
                <a16:creationId xmlns:a16="http://schemas.microsoft.com/office/drawing/2014/main" id="{63876EE0-335C-403F-8FE4-0CDAD49DA9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9BCA4B-CC4F-4649-8425-1050DD1C7A47}"/>
              </a:ext>
            </a:extLst>
          </p:cNvPr>
          <p:cNvSpPr>
            <a:spLocks noGrp="1"/>
          </p:cNvSpPr>
          <p:nvPr>
            <p:ph type="sldNum" sz="quarter" idx="12"/>
          </p:nvPr>
        </p:nvSpPr>
        <p:spPr/>
        <p:txBody>
          <a:bodyPr/>
          <a:lstStyle/>
          <a:p>
            <a:fld id="{617E0FB4-0E58-4AC5-8E6F-4AA98CB00F54}" type="slidenum">
              <a:rPr lang="en-US" smtClean="0"/>
              <a:t>‹#›</a:t>
            </a:fld>
            <a:endParaRPr lang="en-US"/>
          </a:p>
        </p:txBody>
      </p:sp>
    </p:spTree>
    <p:extLst>
      <p:ext uri="{BB962C8B-B14F-4D97-AF65-F5344CB8AC3E}">
        <p14:creationId xmlns:p14="http://schemas.microsoft.com/office/powerpoint/2010/main" val="3059625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ACF6D-6CC7-4EA3-AD8B-5018D6CCD9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CA6E42-6574-4017-A16F-2EB9731D5C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2ECFB-36D1-41C9-BC0F-8E4A81F569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F4DF030-0BA2-4FB1-A46D-3BA37A563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1F4583-F2FC-4EA4-AA69-DEE53BFE6D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1FF094-D918-49D9-B9A1-1F9C095E69B7}"/>
              </a:ext>
            </a:extLst>
          </p:cNvPr>
          <p:cNvSpPr>
            <a:spLocks noGrp="1"/>
          </p:cNvSpPr>
          <p:nvPr>
            <p:ph type="dt" sz="half" idx="10"/>
          </p:nvPr>
        </p:nvSpPr>
        <p:spPr/>
        <p:txBody>
          <a:bodyPr/>
          <a:lstStyle/>
          <a:p>
            <a:fld id="{BA06D7BA-7494-4DB2-86D9-2D84234083ED}" type="datetimeFigureOut">
              <a:rPr lang="en-US" smtClean="0"/>
              <a:t>4/28/2021</a:t>
            </a:fld>
            <a:endParaRPr lang="en-US"/>
          </a:p>
        </p:txBody>
      </p:sp>
      <p:sp>
        <p:nvSpPr>
          <p:cNvPr id="8" name="Footer Placeholder 7">
            <a:extLst>
              <a:ext uri="{FF2B5EF4-FFF2-40B4-BE49-F238E27FC236}">
                <a16:creationId xmlns:a16="http://schemas.microsoft.com/office/drawing/2014/main" id="{BDEA3B68-E119-42EE-A8AD-A68A924634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D9EA7B-8BB2-4CFC-979B-4E716D73DE66}"/>
              </a:ext>
            </a:extLst>
          </p:cNvPr>
          <p:cNvSpPr>
            <a:spLocks noGrp="1"/>
          </p:cNvSpPr>
          <p:nvPr>
            <p:ph type="sldNum" sz="quarter" idx="12"/>
          </p:nvPr>
        </p:nvSpPr>
        <p:spPr/>
        <p:txBody>
          <a:bodyPr/>
          <a:lstStyle/>
          <a:p>
            <a:fld id="{617E0FB4-0E58-4AC5-8E6F-4AA98CB00F54}" type="slidenum">
              <a:rPr lang="en-US" smtClean="0"/>
              <a:t>‹#›</a:t>
            </a:fld>
            <a:endParaRPr lang="en-US"/>
          </a:p>
        </p:txBody>
      </p:sp>
    </p:spTree>
    <p:extLst>
      <p:ext uri="{BB962C8B-B14F-4D97-AF65-F5344CB8AC3E}">
        <p14:creationId xmlns:p14="http://schemas.microsoft.com/office/powerpoint/2010/main" val="2701840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19E9B-9FFE-423C-91FD-46D727EBC2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57B1FA-197F-4025-AB08-419A3A3FCFBB}"/>
              </a:ext>
            </a:extLst>
          </p:cNvPr>
          <p:cNvSpPr>
            <a:spLocks noGrp="1"/>
          </p:cNvSpPr>
          <p:nvPr>
            <p:ph type="dt" sz="half" idx="10"/>
          </p:nvPr>
        </p:nvSpPr>
        <p:spPr/>
        <p:txBody>
          <a:bodyPr/>
          <a:lstStyle/>
          <a:p>
            <a:fld id="{BA06D7BA-7494-4DB2-86D9-2D84234083ED}" type="datetimeFigureOut">
              <a:rPr lang="en-US" smtClean="0"/>
              <a:t>4/28/2021</a:t>
            </a:fld>
            <a:endParaRPr lang="en-US"/>
          </a:p>
        </p:txBody>
      </p:sp>
      <p:sp>
        <p:nvSpPr>
          <p:cNvPr id="4" name="Footer Placeholder 3">
            <a:extLst>
              <a:ext uri="{FF2B5EF4-FFF2-40B4-BE49-F238E27FC236}">
                <a16:creationId xmlns:a16="http://schemas.microsoft.com/office/drawing/2014/main" id="{93B62698-E083-44C7-9C97-0E9B264CAD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B49588-C847-49C9-9B45-3B969B6FFFEF}"/>
              </a:ext>
            </a:extLst>
          </p:cNvPr>
          <p:cNvSpPr>
            <a:spLocks noGrp="1"/>
          </p:cNvSpPr>
          <p:nvPr>
            <p:ph type="sldNum" sz="quarter" idx="12"/>
          </p:nvPr>
        </p:nvSpPr>
        <p:spPr/>
        <p:txBody>
          <a:bodyPr/>
          <a:lstStyle/>
          <a:p>
            <a:fld id="{617E0FB4-0E58-4AC5-8E6F-4AA98CB00F54}" type="slidenum">
              <a:rPr lang="en-US" smtClean="0"/>
              <a:t>‹#›</a:t>
            </a:fld>
            <a:endParaRPr lang="en-US"/>
          </a:p>
        </p:txBody>
      </p:sp>
    </p:spTree>
    <p:extLst>
      <p:ext uri="{BB962C8B-B14F-4D97-AF65-F5344CB8AC3E}">
        <p14:creationId xmlns:p14="http://schemas.microsoft.com/office/powerpoint/2010/main" val="3676501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8702EE-524F-4383-88C6-923F9B070440}"/>
              </a:ext>
            </a:extLst>
          </p:cNvPr>
          <p:cNvSpPr>
            <a:spLocks noGrp="1"/>
          </p:cNvSpPr>
          <p:nvPr>
            <p:ph type="dt" sz="half" idx="10"/>
          </p:nvPr>
        </p:nvSpPr>
        <p:spPr/>
        <p:txBody>
          <a:bodyPr/>
          <a:lstStyle/>
          <a:p>
            <a:fld id="{BA06D7BA-7494-4DB2-86D9-2D84234083ED}" type="datetimeFigureOut">
              <a:rPr lang="en-US" smtClean="0"/>
              <a:t>4/28/2021</a:t>
            </a:fld>
            <a:endParaRPr lang="en-US"/>
          </a:p>
        </p:txBody>
      </p:sp>
      <p:sp>
        <p:nvSpPr>
          <p:cNvPr id="3" name="Footer Placeholder 2">
            <a:extLst>
              <a:ext uri="{FF2B5EF4-FFF2-40B4-BE49-F238E27FC236}">
                <a16:creationId xmlns:a16="http://schemas.microsoft.com/office/drawing/2014/main" id="{33496ECF-6E60-4BF6-8571-BE8600AA81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F7887C-E100-462C-92A8-44CD5E846BFE}"/>
              </a:ext>
            </a:extLst>
          </p:cNvPr>
          <p:cNvSpPr>
            <a:spLocks noGrp="1"/>
          </p:cNvSpPr>
          <p:nvPr>
            <p:ph type="sldNum" sz="quarter" idx="12"/>
          </p:nvPr>
        </p:nvSpPr>
        <p:spPr/>
        <p:txBody>
          <a:bodyPr/>
          <a:lstStyle/>
          <a:p>
            <a:fld id="{617E0FB4-0E58-4AC5-8E6F-4AA98CB00F54}" type="slidenum">
              <a:rPr lang="en-US" smtClean="0"/>
              <a:t>‹#›</a:t>
            </a:fld>
            <a:endParaRPr lang="en-US"/>
          </a:p>
        </p:txBody>
      </p:sp>
    </p:spTree>
    <p:extLst>
      <p:ext uri="{BB962C8B-B14F-4D97-AF65-F5344CB8AC3E}">
        <p14:creationId xmlns:p14="http://schemas.microsoft.com/office/powerpoint/2010/main" val="3974788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5D9F3-5DB5-4890-8E96-EA9A5C043B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21BEA1-B467-4E72-A824-8C3F0A4542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67F04B-FED8-4577-BAFC-5F9E2CB5E9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F7D0FC-381C-44EB-9B16-30A7F355090A}"/>
              </a:ext>
            </a:extLst>
          </p:cNvPr>
          <p:cNvSpPr>
            <a:spLocks noGrp="1"/>
          </p:cNvSpPr>
          <p:nvPr>
            <p:ph type="dt" sz="half" idx="10"/>
          </p:nvPr>
        </p:nvSpPr>
        <p:spPr/>
        <p:txBody>
          <a:bodyPr/>
          <a:lstStyle/>
          <a:p>
            <a:fld id="{BA06D7BA-7494-4DB2-86D9-2D84234083ED}" type="datetimeFigureOut">
              <a:rPr lang="en-US" smtClean="0"/>
              <a:t>4/28/2021</a:t>
            </a:fld>
            <a:endParaRPr lang="en-US"/>
          </a:p>
        </p:txBody>
      </p:sp>
      <p:sp>
        <p:nvSpPr>
          <p:cNvPr id="6" name="Footer Placeholder 5">
            <a:extLst>
              <a:ext uri="{FF2B5EF4-FFF2-40B4-BE49-F238E27FC236}">
                <a16:creationId xmlns:a16="http://schemas.microsoft.com/office/drawing/2014/main" id="{8CF9C477-D094-4A28-8505-A09A5B9B0E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45C47D-D989-4451-AA53-045082F10BCC}"/>
              </a:ext>
            </a:extLst>
          </p:cNvPr>
          <p:cNvSpPr>
            <a:spLocks noGrp="1"/>
          </p:cNvSpPr>
          <p:nvPr>
            <p:ph type="sldNum" sz="quarter" idx="12"/>
          </p:nvPr>
        </p:nvSpPr>
        <p:spPr/>
        <p:txBody>
          <a:bodyPr/>
          <a:lstStyle/>
          <a:p>
            <a:fld id="{617E0FB4-0E58-4AC5-8E6F-4AA98CB00F54}" type="slidenum">
              <a:rPr lang="en-US" smtClean="0"/>
              <a:t>‹#›</a:t>
            </a:fld>
            <a:endParaRPr lang="en-US"/>
          </a:p>
        </p:txBody>
      </p:sp>
    </p:spTree>
    <p:extLst>
      <p:ext uri="{BB962C8B-B14F-4D97-AF65-F5344CB8AC3E}">
        <p14:creationId xmlns:p14="http://schemas.microsoft.com/office/powerpoint/2010/main" val="770872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1747-C828-4D71-9A67-EE08F9F67A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6766EB-82F3-4550-B178-A326474A42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9DEF2A-E330-49B7-BAFF-9BBF585F47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813F89-F9D5-45D7-8684-9A59E67BD139}"/>
              </a:ext>
            </a:extLst>
          </p:cNvPr>
          <p:cNvSpPr>
            <a:spLocks noGrp="1"/>
          </p:cNvSpPr>
          <p:nvPr>
            <p:ph type="dt" sz="half" idx="10"/>
          </p:nvPr>
        </p:nvSpPr>
        <p:spPr/>
        <p:txBody>
          <a:bodyPr/>
          <a:lstStyle/>
          <a:p>
            <a:fld id="{BA06D7BA-7494-4DB2-86D9-2D84234083ED}" type="datetimeFigureOut">
              <a:rPr lang="en-US" smtClean="0"/>
              <a:t>4/28/2021</a:t>
            </a:fld>
            <a:endParaRPr lang="en-US"/>
          </a:p>
        </p:txBody>
      </p:sp>
      <p:sp>
        <p:nvSpPr>
          <p:cNvPr id="6" name="Footer Placeholder 5">
            <a:extLst>
              <a:ext uri="{FF2B5EF4-FFF2-40B4-BE49-F238E27FC236}">
                <a16:creationId xmlns:a16="http://schemas.microsoft.com/office/drawing/2014/main" id="{2656A0DB-B56E-423C-AA15-6A1A73D0CB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281321-1004-468C-A843-F24FF0E2F8FF}"/>
              </a:ext>
            </a:extLst>
          </p:cNvPr>
          <p:cNvSpPr>
            <a:spLocks noGrp="1"/>
          </p:cNvSpPr>
          <p:nvPr>
            <p:ph type="sldNum" sz="quarter" idx="12"/>
          </p:nvPr>
        </p:nvSpPr>
        <p:spPr/>
        <p:txBody>
          <a:bodyPr/>
          <a:lstStyle/>
          <a:p>
            <a:fld id="{617E0FB4-0E58-4AC5-8E6F-4AA98CB00F54}" type="slidenum">
              <a:rPr lang="en-US" smtClean="0"/>
              <a:t>‹#›</a:t>
            </a:fld>
            <a:endParaRPr lang="en-US"/>
          </a:p>
        </p:txBody>
      </p:sp>
    </p:spTree>
    <p:extLst>
      <p:ext uri="{BB962C8B-B14F-4D97-AF65-F5344CB8AC3E}">
        <p14:creationId xmlns:p14="http://schemas.microsoft.com/office/powerpoint/2010/main" val="2459832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CF5984-8483-4AE3-9D05-106A5C4ACF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6CECDD-2CB6-4FE6-A1CB-FB2A01B259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545030-C58B-44A1-8FDE-A704D139C1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06D7BA-7494-4DB2-86D9-2D84234083ED}" type="datetimeFigureOut">
              <a:rPr lang="en-US" smtClean="0"/>
              <a:t>4/28/2021</a:t>
            </a:fld>
            <a:endParaRPr lang="en-US"/>
          </a:p>
        </p:txBody>
      </p:sp>
      <p:sp>
        <p:nvSpPr>
          <p:cNvPr id="5" name="Footer Placeholder 4">
            <a:extLst>
              <a:ext uri="{FF2B5EF4-FFF2-40B4-BE49-F238E27FC236}">
                <a16:creationId xmlns:a16="http://schemas.microsoft.com/office/drawing/2014/main" id="{36AD96A0-A483-47FB-98A7-F51189215C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30B037-A249-4D45-A1C4-55448EE7F6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7E0FB4-0E58-4AC5-8E6F-4AA98CB00F54}" type="slidenum">
              <a:rPr lang="en-US" smtClean="0"/>
              <a:t>‹#›</a:t>
            </a:fld>
            <a:endParaRPr lang="en-US"/>
          </a:p>
        </p:txBody>
      </p:sp>
    </p:spTree>
    <p:extLst>
      <p:ext uri="{BB962C8B-B14F-4D97-AF65-F5344CB8AC3E}">
        <p14:creationId xmlns:p14="http://schemas.microsoft.com/office/powerpoint/2010/main" val="2910058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research.net/r/KYV9YW6"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Embedded_analytics#cite_note-5" TargetMode="External"/><Relationship Id="rId2" Type="http://schemas.openxmlformats.org/officeDocument/2006/relationships/hyperlink" Target="https://en.wikipedia.org/wiki/Embedded_analytics#cite_note-:0-3" TargetMode="External"/><Relationship Id="rId1" Type="http://schemas.openxmlformats.org/officeDocument/2006/relationships/slideLayout" Target="../slideLayouts/slideLayout2.xml"/><Relationship Id="rId4" Type="http://schemas.openxmlformats.org/officeDocument/2006/relationships/hyperlink" Target="https://en.wikipedia.org/wiki/Embedded_analytics#cite_note-6"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926AA8-052B-4DB7-92ED-FCEFD772DCBD}"/>
              </a:ext>
            </a:extLst>
          </p:cNvPr>
          <p:cNvPicPr>
            <a:picLocks noChangeAspect="1"/>
          </p:cNvPicPr>
          <p:nvPr/>
        </p:nvPicPr>
        <p:blipFill rotWithShape="1">
          <a:blip r:embed="rId2"/>
          <a:srcRect t="1747"/>
          <a:stretch/>
        </p:blipFill>
        <p:spPr>
          <a:xfrm>
            <a:off x="20" y="10"/>
            <a:ext cx="12191980" cy="6857990"/>
          </a:xfrm>
          <a:prstGeom prst="rect">
            <a:avLst/>
          </a:prstGeom>
        </p:spPr>
      </p:pic>
      <p:sp>
        <p:nvSpPr>
          <p:cNvPr id="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9C59F473-BC95-42E8-84A3-BB1142C40F81}"/>
              </a:ext>
            </a:extLst>
          </p:cNvPr>
          <p:cNvSpPr>
            <a:spLocks noGrp="1"/>
          </p:cNvSpPr>
          <p:nvPr>
            <p:ph type="ctrTitle"/>
          </p:nvPr>
        </p:nvSpPr>
        <p:spPr>
          <a:xfrm>
            <a:off x="8022021" y="3231931"/>
            <a:ext cx="3852041" cy="1834056"/>
          </a:xfrm>
        </p:spPr>
        <p:txBody>
          <a:bodyPr>
            <a:normAutofit/>
          </a:bodyPr>
          <a:lstStyle/>
          <a:p>
            <a:r>
              <a:rPr lang="en-US" sz="4000" dirty="0"/>
              <a:t>ALY 6060</a:t>
            </a:r>
          </a:p>
        </p:txBody>
      </p:sp>
      <p:sp>
        <p:nvSpPr>
          <p:cNvPr id="3" name="Subtitle 2">
            <a:extLst>
              <a:ext uri="{FF2B5EF4-FFF2-40B4-BE49-F238E27FC236}">
                <a16:creationId xmlns:a16="http://schemas.microsoft.com/office/drawing/2014/main" id="{6CC257DF-6130-417B-A7EE-82C305A33DD9}"/>
              </a:ext>
            </a:extLst>
          </p:cNvPr>
          <p:cNvSpPr>
            <a:spLocks noGrp="1"/>
          </p:cNvSpPr>
          <p:nvPr>
            <p:ph type="subTitle" idx="1"/>
          </p:nvPr>
        </p:nvSpPr>
        <p:spPr>
          <a:xfrm>
            <a:off x="7782910" y="5242675"/>
            <a:ext cx="4330262" cy="683284"/>
          </a:xfrm>
        </p:spPr>
        <p:txBody>
          <a:bodyPr>
            <a:normAutofit/>
          </a:bodyPr>
          <a:lstStyle/>
          <a:p>
            <a:r>
              <a:rPr lang="en-US" sz="2000" dirty="0"/>
              <a:t>Week 3</a:t>
            </a:r>
          </a:p>
        </p:txBody>
      </p:sp>
      <p:cxnSp>
        <p:nvCxnSpPr>
          <p:cNvPr id="11" name="Straight Connector 1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9876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69403-1B45-4BC0-8CC4-10A34655C18D}"/>
              </a:ext>
            </a:extLst>
          </p:cNvPr>
          <p:cNvSpPr>
            <a:spLocks noGrp="1"/>
          </p:cNvSpPr>
          <p:nvPr>
            <p:ph type="title"/>
          </p:nvPr>
        </p:nvSpPr>
        <p:spPr/>
        <p:txBody>
          <a:bodyPr/>
          <a:lstStyle/>
          <a:p>
            <a:r>
              <a:rPr lang="en-US" dirty="0"/>
              <a:t>Week 3 Tasks</a:t>
            </a:r>
          </a:p>
        </p:txBody>
      </p:sp>
      <p:sp>
        <p:nvSpPr>
          <p:cNvPr id="3" name="Content Placeholder 2">
            <a:extLst>
              <a:ext uri="{FF2B5EF4-FFF2-40B4-BE49-F238E27FC236}">
                <a16:creationId xmlns:a16="http://schemas.microsoft.com/office/drawing/2014/main" id="{11FBF8CB-4B56-43FC-BD4F-09D9BF718DE8}"/>
              </a:ext>
            </a:extLst>
          </p:cNvPr>
          <p:cNvSpPr>
            <a:spLocks noGrp="1"/>
          </p:cNvSpPr>
          <p:nvPr>
            <p:ph idx="1"/>
          </p:nvPr>
        </p:nvSpPr>
        <p:spPr/>
        <p:txBody>
          <a:bodyPr/>
          <a:lstStyle/>
          <a:p>
            <a:r>
              <a:rPr lang="en-US" dirty="0"/>
              <a:t>No homework assignment to submit, but…</a:t>
            </a:r>
          </a:p>
          <a:p>
            <a:r>
              <a:rPr lang="en-US" dirty="0"/>
              <a:t>The focus of this week addresses a required item in the Signature Assignment—</a:t>
            </a:r>
          </a:p>
          <a:p>
            <a:pPr lvl="1"/>
            <a:r>
              <a:rPr lang="en-US" dirty="0"/>
              <a:t>The role of models, user interface, culture, and design in a quality DSS/BI/embedded analytics system</a:t>
            </a:r>
          </a:p>
          <a:p>
            <a:r>
              <a:rPr lang="en-US" dirty="0"/>
              <a:t>You will identify these features during class time for future use in your Signature Assignment</a:t>
            </a:r>
          </a:p>
        </p:txBody>
      </p:sp>
    </p:spTree>
    <p:extLst>
      <p:ext uri="{BB962C8B-B14F-4D97-AF65-F5344CB8AC3E}">
        <p14:creationId xmlns:p14="http://schemas.microsoft.com/office/powerpoint/2010/main" val="895027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FE42F-9B13-458A-981F-AFCDAE8E366E}"/>
              </a:ext>
            </a:extLst>
          </p:cNvPr>
          <p:cNvSpPr>
            <a:spLocks noGrp="1"/>
          </p:cNvSpPr>
          <p:nvPr>
            <p:ph type="title"/>
          </p:nvPr>
        </p:nvSpPr>
        <p:spPr/>
        <p:txBody>
          <a:bodyPr/>
          <a:lstStyle/>
          <a:p>
            <a:r>
              <a:rPr lang="en-US" dirty="0"/>
              <a:t>Chapter Questions</a:t>
            </a:r>
          </a:p>
        </p:txBody>
      </p:sp>
      <p:sp>
        <p:nvSpPr>
          <p:cNvPr id="3" name="Content Placeholder 2">
            <a:extLst>
              <a:ext uri="{FF2B5EF4-FFF2-40B4-BE49-F238E27FC236}">
                <a16:creationId xmlns:a16="http://schemas.microsoft.com/office/drawing/2014/main" id="{7F9683E1-9021-46C4-A7AB-5ECF4B95A2FB}"/>
              </a:ext>
            </a:extLst>
          </p:cNvPr>
          <p:cNvSpPr>
            <a:spLocks noGrp="1"/>
          </p:cNvSpPr>
          <p:nvPr>
            <p:ph idx="1"/>
          </p:nvPr>
        </p:nvSpPr>
        <p:spPr/>
        <p:txBody>
          <a:bodyPr>
            <a:normAutofit fontScale="92500" lnSpcReduction="10000"/>
          </a:bodyPr>
          <a:lstStyle/>
          <a:p>
            <a:r>
              <a:rPr lang="en-US" dirty="0"/>
              <a:t>CH. 4:  What is a model? How are models and analytics related? How are they different? How can a designer improve the users' understanding of results of a model in a DSS?</a:t>
            </a:r>
          </a:p>
          <a:p>
            <a:r>
              <a:rPr lang="en-US" dirty="0"/>
              <a:t>CH. 5: What is the user interface of a DSS, and why is it important? How would you evaluate the user interface of a DSS?</a:t>
            </a:r>
          </a:p>
          <a:p>
            <a:r>
              <a:rPr lang="en-US" dirty="0"/>
              <a:t>CH. 6: What guidelines would you provide to a designer of a transnational DSS to help him or her be more sensitive to the needs of decision makers in all countries? In particular, what aspects of the system are most likely to be affected by the transnational nature of the system? How? </a:t>
            </a:r>
          </a:p>
          <a:p>
            <a:r>
              <a:rPr lang="en-US" dirty="0"/>
              <a:t>CH. 7: Identify the critical success factors associated with DSS design. How would designers evaluate these factors prior to beginning a project?</a:t>
            </a:r>
          </a:p>
          <a:p>
            <a:endParaRPr lang="en-US" dirty="0"/>
          </a:p>
        </p:txBody>
      </p:sp>
    </p:spTree>
    <p:extLst>
      <p:ext uri="{BB962C8B-B14F-4D97-AF65-F5344CB8AC3E}">
        <p14:creationId xmlns:p14="http://schemas.microsoft.com/office/powerpoint/2010/main" val="1193559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B93D0-6C28-4157-BFA4-8DE86A977D51}"/>
              </a:ext>
            </a:extLst>
          </p:cNvPr>
          <p:cNvSpPr>
            <a:spLocks noGrp="1"/>
          </p:cNvSpPr>
          <p:nvPr>
            <p:ph type="title"/>
          </p:nvPr>
        </p:nvSpPr>
        <p:spPr/>
        <p:txBody>
          <a:bodyPr/>
          <a:lstStyle/>
          <a:p>
            <a:r>
              <a:rPr lang="en-US" dirty="0"/>
              <a:t>Activity</a:t>
            </a:r>
          </a:p>
        </p:txBody>
      </p:sp>
      <p:sp>
        <p:nvSpPr>
          <p:cNvPr id="3" name="Content Placeholder 2">
            <a:extLst>
              <a:ext uri="{FF2B5EF4-FFF2-40B4-BE49-F238E27FC236}">
                <a16:creationId xmlns:a16="http://schemas.microsoft.com/office/drawing/2014/main" id="{AF92576D-1F18-4211-A64A-12B92F34E905}"/>
              </a:ext>
            </a:extLst>
          </p:cNvPr>
          <p:cNvSpPr>
            <a:spLocks noGrp="1"/>
          </p:cNvSpPr>
          <p:nvPr>
            <p:ph idx="1"/>
          </p:nvPr>
        </p:nvSpPr>
        <p:spPr/>
        <p:txBody>
          <a:bodyPr>
            <a:normAutofit fontScale="92500" lnSpcReduction="10000"/>
          </a:bodyPr>
          <a:lstStyle/>
          <a:p>
            <a:r>
              <a:rPr lang="en-US" dirty="0"/>
              <a:t>Pairs of students will be formed</a:t>
            </a:r>
          </a:p>
          <a:p>
            <a:r>
              <a:rPr lang="en-US" dirty="0"/>
              <a:t>Each pair will be assigned one question</a:t>
            </a:r>
          </a:p>
          <a:p>
            <a:r>
              <a:rPr lang="en-US" dirty="0"/>
              <a:t>Each pair will craft a </a:t>
            </a:r>
            <a:r>
              <a:rPr lang="en-US" u="sng" dirty="0"/>
              <a:t>well-articulated response</a:t>
            </a:r>
            <a:r>
              <a:rPr lang="en-US" dirty="0"/>
              <a:t> of no more than 2500 characters (approximately 400-500 words)</a:t>
            </a:r>
          </a:p>
          <a:p>
            <a:pPr lvl="1"/>
            <a:r>
              <a:rPr lang="en-US" dirty="0"/>
              <a:t>Use Google Doc or another collaborative tool to work together</a:t>
            </a:r>
          </a:p>
          <a:p>
            <a:r>
              <a:rPr lang="en-US" dirty="0"/>
              <a:t>Post the response at: </a:t>
            </a:r>
            <a:r>
              <a:rPr lang="en-US" dirty="0">
                <a:hlinkClick r:id="rId2"/>
              </a:rPr>
              <a:t>https://www.research.net/r/KYV9YW6</a:t>
            </a:r>
            <a:r>
              <a:rPr lang="en-US" dirty="0"/>
              <a:t> by the end of class time</a:t>
            </a:r>
          </a:p>
          <a:p>
            <a:r>
              <a:rPr lang="en-US" dirty="0"/>
              <a:t>Responses will be evaluated for completeness, clarity, and originality and will count toward class participation for the week</a:t>
            </a:r>
          </a:p>
          <a:p>
            <a:r>
              <a:rPr lang="en-US" dirty="0"/>
              <a:t>After class, responses to all of the questions will be shared with all students</a:t>
            </a:r>
          </a:p>
          <a:p>
            <a:pPr lvl="1"/>
            <a:r>
              <a:rPr lang="en-US" dirty="0"/>
              <a:t>Use these responses as a resource for your Signature Assignment</a:t>
            </a:r>
          </a:p>
        </p:txBody>
      </p:sp>
    </p:spTree>
    <p:extLst>
      <p:ext uri="{BB962C8B-B14F-4D97-AF65-F5344CB8AC3E}">
        <p14:creationId xmlns:p14="http://schemas.microsoft.com/office/powerpoint/2010/main" val="1357362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FFFD8-8915-44BB-9FC4-29E9E18FCCF8}"/>
              </a:ext>
            </a:extLst>
          </p:cNvPr>
          <p:cNvSpPr>
            <a:spLocks noGrp="1"/>
          </p:cNvSpPr>
          <p:nvPr>
            <p:ph type="title"/>
          </p:nvPr>
        </p:nvSpPr>
        <p:spPr/>
        <p:txBody>
          <a:bodyPr/>
          <a:lstStyle/>
          <a:p>
            <a:r>
              <a:rPr lang="en-US" dirty="0"/>
              <a:t>Feedback on Homework</a:t>
            </a:r>
          </a:p>
        </p:txBody>
      </p:sp>
      <p:sp>
        <p:nvSpPr>
          <p:cNvPr id="3" name="Content Placeholder 2">
            <a:extLst>
              <a:ext uri="{FF2B5EF4-FFF2-40B4-BE49-F238E27FC236}">
                <a16:creationId xmlns:a16="http://schemas.microsoft.com/office/drawing/2014/main" id="{DC0B1796-E6E1-4E99-AF69-B145A6BF1EA0}"/>
              </a:ext>
            </a:extLst>
          </p:cNvPr>
          <p:cNvSpPr>
            <a:spLocks noGrp="1"/>
          </p:cNvSpPr>
          <p:nvPr>
            <p:ph idx="1"/>
          </p:nvPr>
        </p:nvSpPr>
        <p:spPr/>
        <p:txBody>
          <a:bodyPr/>
          <a:lstStyle/>
          <a:p>
            <a:r>
              <a:rPr lang="en-US" dirty="0"/>
              <a:t>Citations needed</a:t>
            </a:r>
          </a:p>
          <a:p>
            <a:r>
              <a:rPr lang="en-US" dirty="0"/>
              <a:t>Do not cut and paste other people’s words into your document as if they were your own words</a:t>
            </a:r>
          </a:p>
          <a:p>
            <a:r>
              <a:rPr lang="en-US" dirty="0"/>
              <a:t>Everything in reference list must be cited</a:t>
            </a:r>
          </a:p>
          <a:p>
            <a:r>
              <a:rPr lang="en-US" dirty="0"/>
              <a:t>Don’t number your paragraphs.  </a:t>
            </a:r>
          </a:p>
          <a:p>
            <a:r>
              <a:rPr lang="en-US" dirty="0"/>
              <a:t>Don’t format paper as a series of questions and answers</a:t>
            </a:r>
          </a:p>
          <a:p>
            <a:r>
              <a:rPr lang="en-US" dirty="0"/>
              <a:t>Address all points in the assignment</a:t>
            </a:r>
          </a:p>
        </p:txBody>
      </p:sp>
    </p:spTree>
    <p:extLst>
      <p:ext uri="{BB962C8B-B14F-4D97-AF65-F5344CB8AC3E}">
        <p14:creationId xmlns:p14="http://schemas.microsoft.com/office/powerpoint/2010/main" val="3701391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BA32C0-7ABD-4152-896C-58AB5FB29471}"/>
              </a:ext>
            </a:extLst>
          </p:cNvPr>
          <p:cNvPicPr>
            <a:picLocks noChangeAspect="1"/>
          </p:cNvPicPr>
          <p:nvPr/>
        </p:nvPicPr>
        <p:blipFill>
          <a:blip r:embed="rId2"/>
          <a:stretch>
            <a:fillRect/>
          </a:stretch>
        </p:blipFill>
        <p:spPr>
          <a:xfrm>
            <a:off x="242887" y="1019175"/>
            <a:ext cx="11706225" cy="4819650"/>
          </a:xfrm>
          <a:prstGeom prst="rect">
            <a:avLst/>
          </a:prstGeom>
        </p:spPr>
      </p:pic>
    </p:spTree>
    <p:extLst>
      <p:ext uri="{BB962C8B-B14F-4D97-AF65-F5344CB8AC3E}">
        <p14:creationId xmlns:p14="http://schemas.microsoft.com/office/powerpoint/2010/main" val="1336290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47D606-E956-4A4E-8EA2-5010E4101D30}"/>
              </a:ext>
            </a:extLst>
          </p:cNvPr>
          <p:cNvPicPr>
            <a:picLocks noChangeAspect="1"/>
          </p:cNvPicPr>
          <p:nvPr/>
        </p:nvPicPr>
        <p:blipFill>
          <a:blip r:embed="rId2"/>
          <a:stretch>
            <a:fillRect/>
          </a:stretch>
        </p:blipFill>
        <p:spPr>
          <a:xfrm>
            <a:off x="0" y="979913"/>
            <a:ext cx="12192000" cy="4898174"/>
          </a:xfrm>
          <a:prstGeom prst="rect">
            <a:avLst/>
          </a:prstGeom>
        </p:spPr>
      </p:pic>
    </p:spTree>
    <p:extLst>
      <p:ext uri="{BB962C8B-B14F-4D97-AF65-F5344CB8AC3E}">
        <p14:creationId xmlns:p14="http://schemas.microsoft.com/office/powerpoint/2010/main" val="730581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2A7BF-5823-4C9A-84ED-F91D78C1E8B9}"/>
              </a:ext>
            </a:extLst>
          </p:cNvPr>
          <p:cNvSpPr>
            <a:spLocks noGrp="1"/>
          </p:cNvSpPr>
          <p:nvPr>
            <p:ph type="title"/>
          </p:nvPr>
        </p:nvSpPr>
        <p:spPr/>
        <p:txBody>
          <a:bodyPr/>
          <a:lstStyle/>
          <a:p>
            <a:r>
              <a:rPr lang="en-US" dirty="0"/>
              <a:t>Business Intelligence</a:t>
            </a:r>
          </a:p>
        </p:txBody>
      </p:sp>
      <p:sp>
        <p:nvSpPr>
          <p:cNvPr id="3" name="Content Placeholder 2">
            <a:extLst>
              <a:ext uri="{FF2B5EF4-FFF2-40B4-BE49-F238E27FC236}">
                <a16:creationId xmlns:a16="http://schemas.microsoft.com/office/drawing/2014/main" id="{79F41550-0AAF-4B2C-B2DF-A9C7D8722799}"/>
              </a:ext>
            </a:extLst>
          </p:cNvPr>
          <p:cNvSpPr>
            <a:spLocks noGrp="1"/>
          </p:cNvSpPr>
          <p:nvPr>
            <p:ph idx="1"/>
          </p:nvPr>
        </p:nvSpPr>
        <p:spPr/>
        <p:txBody>
          <a:bodyPr>
            <a:normAutofit/>
          </a:bodyPr>
          <a:lstStyle/>
          <a:p>
            <a:r>
              <a:rPr lang="en-US" b="0" i="0" dirty="0">
                <a:effectLst/>
                <a:latin typeface="museo-sans"/>
              </a:rPr>
              <a:t>A broad category of applications, services, and technologies for gathering, storing, analyzing, and accessing data for decision-making</a:t>
            </a:r>
          </a:p>
          <a:p>
            <a:r>
              <a:rPr lang="en-US" b="0" i="0" dirty="0">
                <a:effectLst/>
                <a:latin typeface="museo-sans"/>
              </a:rPr>
              <a:t>A set of independent systems that aggregate data from multiple sources, prepare the data for analysis, and then provide reporting and analysis on that data from a central viewpoint. </a:t>
            </a:r>
          </a:p>
          <a:p>
            <a:r>
              <a:rPr lang="en-US" dirty="0">
                <a:latin typeface="museo-sans"/>
              </a:rPr>
              <a:t>Some common BI tools:  Python, Qlik Sense, Tableau, Bold B, IBM Watson Analytics, Power BI</a:t>
            </a:r>
          </a:p>
          <a:p>
            <a:r>
              <a:rPr lang="en-US" dirty="0">
                <a:latin typeface="museo-sans"/>
              </a:rPr>
              <a:t>Traditionally, BI requires users to leave their workflow applications to look at data insights in a separate set of tools</a:t>
            </a:r>
          </a:p>
          <a:p>
            <a:endParaRPr lang="en-US" b="0" i="0" dirty="0">
              <a:solidFill>
                <a:srgbClr val="204158"/>
              </a:solidFill>
              <a:effectLst/>
              <a:latin typeface="museo-sans"/>
            </a:endParaRPr>
          </a:p>
        </p:txBody>
      </p:sp>
      <p:sp>
        <p:nvSpPr>
          <p:cNvPr id="4" name="TextBox 3">
            <a:extLst>
              <a:ext uri="{FF2B5EF4-FFF2-40B4-BE49-F238E27FC236}">
                <a16:creationId xmlns:a16="http://schemas.microsoft.com/office/drawing/2014/main" id="{F7696C04-F72E-4CB4-BCF9-D0715547F8E6}"/>
              </a:ext>
            </a:extLst>
          </p:cNvPr>
          <p:cNvSpPr txBox="1"/>
          <p:nvPr/>
        </p:nvSpPr>
        <p:spPr>
          <a:xfrm>
            <a:off x="518160" y="6197600"/>
            <a:ext cx="6843348" cy="369332"/>
          </a:xfrm>
          <a:prstGeom prst="rect">
            <a:avLst/>
          </a:prstGeom>
          <a:noFill/>
        </p:spPr>
        <p:txBody>
          <a:bodyPr wrap="none" rtlCol="0">
            <a:spAutoFit/>
          </a:bodyPr>
          <a:lstStyle/>
          <a:p>
            <a:r>
              <a:rPr lang="en-US" dirty="0"/>
              <a:t>https://www.logianalytics.com/bi-trends/what-is-embedded-analytics/</a:t>
            </a:r>
          </a:p>
        </p:txBody>
      </p:sp>
    </p:spTree>
    <p:extLst>
      <p:ext uri="{BB962C8B-B14F-4D97-AF65-F5344CB8AC3E}">
        <p14:creationId xmlns:p14="http://schemas.microsoft.com/office/powerpoint/2010/main" val="766168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6DF1E-8D82-44A8-849C-B57727A46690}"/>
              </a:ext>
            </a:extLst>
          </p:cNvPr>
          <p:cNvSpPr>
            <a:spLocks noGrp="1"/>
          </p:cNvSpPr>
          <p:nvPr>
            <p:ph type="title"/>
          </p:nvPr>
        </p:nvSpPr>
        <p:spPr/>
        <p:txBody>
          <a:bodyPr/>
          <a:lstStyle/>
          <a:p>
            <a:r>
              <a:rPr lang="en-US" dirty="0"/>
              <a:t>BI vs. “Embedded Analytics”</a:t>
            </a:r>
          </a:p>
        </p:txBody>
      </p:sp>
      <p:sp>
        <p:nvSpPr>
          <p:cNvPr id="3" name="Content Placeholder 2">
            <a:extLst>
              <a:ext uri="{FF2B5EF4-FFF2-40B4-BE49-F238E27FC236}">
                <a16:creationId xmlns:a16="http://schemas.microsoft.com/office/drawing/2014/main" id="{E216349A-0479-47C8-9355-FEC144598E1D}"/>
              </a:ext>
            </a:extLst>
          </p:cNvPr>
          <p:cNvSpPr>
            <a:spLocks noGrp="1"/>
          </p:cNvSpPr>
          <p:nvPr>
            <p:ph idx="1"/>
          </p:nvPr>
        </p:nvSpPr>
        <p:spPr/>
        <p:txBody>
          <a:bodyPr/>
          <a:lstStyle/>
          <a:p>
            <a:r>
              <a:rPr lang="en-US" dirty="0"/>
              <a:t>What do you know about Embedded Analytics?</a:t>
            </a:r>
          </a:p>
        </p:txBody>
      </p:sp>
    </p:spTree>
    <p:extLst>
      <p:ext uri="{BB962C8B-B14F-4D97-AF65-F5344CB8AC3E}">
        <p14:creationId xmlns:p14="http://schemas.microsoft.com/office/powerpoint/2010/main" val="3717346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2E524-4933-4365-B670-DCDF91BF34DD}"/>
              </a:ext>
            </a:extLst>
          </p:cNvPr>
          <p:cNvSpPr>
            <a:spLocks noGrp="1"/>
          </p:cNvSpPr>
          <p:nvPr>
            <p:ph type="title"/>
          </p:nvPr>
        </p:nvSpPr>
        <p:spPr/>
        <p:txBody>
          <a:bodyPr/>
          <a:lstStyle/>
          <a:p>
            <a:r>
              <a:rPr lang="en-US" dirty="0"/>
              <a:t>Activity</a:t>
            </a:r>
          </a:p>
        </p:txBody>
      </p:sp>
      <p:sp>
        <p:nvSpPr>
          <p:cNvPr id="3" name="Content Placeholder 2">
            <a:extLst>
              <a:ext uri="{FF2B5EF4-FFF2-40B4-BE49-F238E27FC236}">
                <a16:creationId xmlns:a16="http://schemas.microsoft.com/office/drawing/2014/main" id="{9B412D85-86D8-4FDD-B79F-B1E7BE4F4541}"/>
              </a:ext>
            </a:extLst>
          </p:cNvPr>
          <p:cNvSpPr>
            <a:spLocks noGrp="1"/>
          </p:cNvSpPr>
          <p:nvPr>
            <p:ph idx="1"/>
          </p:nvPr>
        </p:nvSpPr>
        <p:spPr/>
        <p:txBody>
          <a:bodyPr/>
          <a:lstStyle/>
          <a:p>
            <a:r>
              <a:rPr lang="en-US" dirty="0"/>
              <a:t>Read “Top embedded analytics examples in enterprise analytics”</a:t>
            </a:r>
          </a:p>
          <a:p>
            <a:r>
              <a:rPr lang="en-US" dirty="0"/>
              <a:t>Answer the question:</a:t>
            </a:r>
          </a:p>
          <a:p>
            <a:pPr lvl="1"/>
            <a:r>
              <a:rPr lang="en-US" dirty="0"/>
              <a:t>What is embedded analytics, and how is it different from traditional BI?</a:t>
            </a:r>
          </a:p>
        </p:txBody>
      </p:sp>
    </p:spTree>
    <p:extLst>
      <p:ext uri="{BB962C8B-B14F-4D97-AF65-F5344CB8AC3E}">
        <p14:creationId xmlns:p14="http://schemas.microsoft.com/office/powerpoint/2010/main" val="1583677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EAEC3-E53D-4735-AC3F-F4D2DDABF1E2}"/>
              </a:ext>
            </a:extLst>
          </p:cNvPr>
          <p:cNvSpPr>
            <a:spLocks noGrp="1"/>
          </p:cNvSpPr>
          <p:nvPr>
            <p:ph type="title"/>
          </p:nvPr>
        </p:nvSpPr>
        <p:spPr/>
        <p:txBody>
          <a:bodyPr/>
          <a:lstStyle/>
          <a:p>
            <a:r>
              <a:rPr lang="en-US" dirty="0"/>
              <a:t>Embedded Analytics</a:t>
            </a:r>
          </a:p>
        </p:txBody>
      </p:sp>
      <p:sp>
        <p:nvSpPr>
          <p:cNvPr id="3" name="Content Placeholder 2">
            <a:extLst>
              <a:ext uri="{FF2B5EF4-FFF2-40B4-BE49-F238E27FC236}">
                <a16:creationId xmlns:a16="http://schemas.microsoft.com/office/drawing/2014/main" id="{C9D4B95D-2647-4A48-9130-444627A9BE84}"/>
              </a:ext>
            </a:extLst>
          </p:cNvPr>
          <p:cNvSpPr>
            <a:spLocks noGrp="1"/>
          </p:cNvSpPr>
          <p:nvPr>
            <p:ph idx="1"/>
          </p:nvPr>
        </p:nvSpPr>
        <p:spPr/>
        <p:txBody>
          <a:bodyPr>
            <a:normAutofit fontScale="92500" lnSpcReduction="20000"/>
          </a:bodyPr>
          <a:lstStyle/>
          <a:p>
            <a:r>
              <a:rPr lang="en-US" dirty="0"/>
              <a:t>Embedded analytics is the technology designed to make data analysis and business intelligence more accessible by any application or user.</a:t>
            </a:r>
          </a:p>
          <a:p>
            <a:r>
              <a:rPr lang="en-US" b="0" i="0" dirty="0">
                <a:solidFill>
                  <a:srgbClr val="202122"/>
                </a:solidFill>
                <a:effectLst/>
              </a:rPr>
              <a:t>Embedded analytics software delivers real-time reporting, interactive data visualization and/or advanced analytics, including machine learning, directly into an enterprise business application.</a:t>
            </a:r>
            <a:r>
              <a:rPr lang="en-US" b="0" i="0" u="none" strike="noStrike" baseline="30000" dirty="0">
                <a:solidFill>
                  <a:srgbClr val="0645AD"/>
                </a:solidFill>
                <a:effectLst/>
                <a:hlinkClick r:id="rId2"/>
              </a:rPr>
              <a:t>[3]</a:t>
            </a:r>
            <a:r>
              <a:rPr lang="en-US" b="0" i="0" dirty="0">
                <a:solidFill>
                  <a:srgbClr val="202122"/>
                </a:solidFill>
                <a:effectLst/>
              </a:rPr>
              <a:t> The data is managed by an analytics platform, and the visualizations and reports are placed directly within the application user interface.</a:t>
            </a:r>
            <a:r>
              <a:rPr lang="en-US" b="0" i="0" u="none" strike="noStrike" baseline="30000" dirty="0">
                <a:solidFill>
                  <a:srgbClr val="0645AD"/>
                </a:solidFill>
                <a:effectLst/>
                <a:hlinkClick r:id="rId2"/>
              </a:rPr>
              <a:t>[3]</a:t>
            </a:r>
            <a:endParaRPr lang="en-US" b="0" i="0" u="none" strike="noStrike" baseline="30000" dirty="0">
              <a:solidFill>
                <a:srgbClr val="0645AD"/>
              </a:solidFill>
              <a:effectLst/>
            </a:endParaRPr>
          </a:p>
          <a:p>
            <a:r>
              <a:rPr lang="en-US" b="0" i="0" dirty="0">
                <a:solidFill>
                  <a:srgbClr val="202122"/>
                </a:solidFill>
                <a:effectLst/>
              </a:rPr>
              <a:t>This immediacy makes embedded analytics much more intuitive and likely to be viewed by users.</a:t>
            </a:r>
            <a:r>
              <a:rPr lang="en-US" b="0" i="0" u="none" strike="noStrike" baseline="30000" dirty="0">
                <a:solidFill>
                  <a:srgbClr val="0645AD"/>
                </a:solidFill>
                <a:effectLst/>
                <a:hlinkClick r:id="rId3"/>
              </a:rPr>
              <a:t>[5]</a:t>
            </a:r>
            <a:r>
              <a:rPr lang="en-US" b="0" i="0" dirty="0">
                <a:solidFill>
                  <a:srgbClr val="202122"/>
                </a:solidFill>
                <a:effectLst/>
              </a:rPr>
              <a:t> A December 2016 report from Nucleus Research found that using BI tools, which require toggling between applications, can take up as much as 1-2 hours of an employee’s time each week, whereas embedded analytics eliminate the need to toggle between apps.</a:t>
            </a:r>
            <a:r>
              <a:rPr lang="en-US" b="0" i="0" u="none" strike="noStrike" baseline="30000" dirty="0">
                <a:solidFill>
                  <a:srgbClr val="0645AD"/>
                </a:solidFill>
                <a:effectLst/>
                <a:hlinkClick r:id="rId4"/>
              </a:rPr>
              <a:t>[6]</a:t>
            </a:r>
            <a:endParaRPr lang="en-US" baseline="30000" dirty="0">
              <a:solidFill>
                <a:srgbClr val="0645AD"/>
              </a:solidFill>
            </a:endParaRPr>
          </a:p>
          <a:p>
            <a:r>
              <a:rPr lang="en-US" sz="4300" baseline="30000" dirty="0"/>
              <a:t>Enables fast, data-driven decision making.</a:t>
            </a:r>
            <a:endParaRPr lang="en-US" sz="4300" dirty="0"/>
          </a:p>
        </p:txBody>
      </p:sp>
      <p:sp>
        <p:nvSpPr>
          <p:cNvPr id="4" name="TextBox 3">
            <a:extLst>
              <a:ext uri="{FF2B5EF4-FFF2-40B4-BE49-F238E27FC236}">
                <a16:creationId xmlns:a16="http://schemas.microsoft.com/office/drawing/2014/main" id="{8BB5454F-935B-458D-92B4-E69AD7F8EB1E}"/>
              </a:ext>
            </a:extLst>
          </p:cNvPr>
          <p:cNvSpPr txBox="1"/>
          <p:nvPr/>
        </p:nvSpPr>
        <p:spPr>
          <a:xfrm>
            <a:off x="660400" y="6228080"/>
            <a:ext cx="4965462" cy="369332"/>
          </a:xfrm>
          <a:prstGeom prst="rect">
            <a:avLst/>
          </a:prstGeom>
          <a:noFill/>
        </p:spPr>
        <p:txBody>
          <a:bodyPr wrap="none" rtlCol="0">
            <a:spAutoFit/>
          </a:bodyPr>
          <a:lstStyle/>
          <a:p>
            <a:r>
              <a:rPr lang="en-US" dirty="0"/>
              <a:t>https://en.wikipedia.org/wiki/Embedded_analytics</a:t>
            </a:r>
          </a:p>
        </p:txBody>
      </p:sp>
    </p:spTree>
    <p:extLst>
      <p:ext uri="{BB962C8B-B14F-4D97-AF65-F5344CB8AC3E}">
        <p14:creationId xmlns:p14="http://schemas.microsoft.com/office/powerpoint/2010/main" val="3775226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AD39B-2763-43C8-8328-FF4F134FFFFD}"/>
              </a:ext>
            </a:extLst>
          </p:cNvPr>
          <p:cNvSpPr>
            <a:spLocks noGrp="1"/>
          </p:cNvSpPr>
          <p:nvPr>
            <p:ph type="title"/>
          </p:nvPr>
        </p:nvSpPr>
        <p:spPr/>
        <p:txBody>
          <a:bodyPr/>
          <a:lstStyle/>
          <a:p>
            <a:r>
              <a:rPr lang="en-US" dirty="0"/>
              <a:t>Signature Assignment</a:t>
            </a:r>
          </a:p>
        </p:txBody>
      </p:sp>
      <p:sp>
        <p:nvSpPr>
          <p:cNvPr id="3" name="Content Placeholder 2">
            <a:extLst>
              <a:ext uri="{FF2B5EF4-FFF2-40B4-BE49-F238E27FC236}">
                <a16:creationId xmlns:a16="http://schemas.microsoft.com/office/drawing/2014/main" id="{982F5F29-7A6D-4625-8C42-F652B89181C0}"/>
              </a:ext>
            </a:extLst>
          </p:cNvPr>
          <p:cNvSpPr>
            <a:spLocks noGrp="1"/>
          </p:cNvSpPr>
          <p:nvPr>
            <p:ph idx="1"/>
          </p:nvPr>
        </p:nvSpPr>
        <p:spPr/>
        <p:txBody>
          <a:bodyPr/>
          <a:lstStyle/>
          <a:p>
            <a:r>
              <a:rPr lang="en-US" dirty="0"/>
              <a:t>See instructions and rubric in Week 3 module in Canvas</a:t>
            </a:r>
          </a:p>
          <a:p>
            <a:r>
              <a:rPr lang="en-US" dirty="0"/>
              <a:t>Review expectations</a:t>
            </a:r>
          </a:p>
        </p:txBody>
      </p:sp>
    </p:spTree>
    <p:extLst>
      <p:ext uri="{BB962C8B-B14F-4D97-AF65-F5344CB8AC3E}">
        <p14:creationId xmlns:p14="http://schemas.microsoft.com/office/powerpoint/2010/main" val="6552699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2552</TotalTime>
  <Words>711</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museo-sans</vt:lpstr>
      <vt:lpstr>Office Theme</vt:lpstr>
      <vt:lpstr>ALY 6060</vt:lpstr>
      <vt:lpstr>Feedback on Homework</vt:lpstr>
      <vt:lpstr>PowerPoint Presentation</vt:lpstr>
      <vt:lpstr>PowerPoint Presentation</vt:lpstr>
      <vt:lpstr>Business Intelligence</vt:lpstr>
      <vt:lpstr>BI vs. “Embedded Analytics”</vt:lpstr>
      <vt:lpstr>Activity</vt:lpstr>
      <vt:lpstr>Embedded Analytics</vt:lpstr>
      <vt:lpstr>Signature Assignment</vt:lpstr>
      <vt:lpstr>Week 3 Tasks</vt:lpstr>
      <vt:lpstr>Chapter Questions</vt:lpstr>
      <vt:lpstr>Activity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Gracia, Susan</dc:creator>
  <cp:lastModifiedBy>Gracia, Susan</cp:lastModifiedBy>
  <cp:revision>26</cp:revision>
  <dcterms:created xsi:type="dcterms:W3CDTF">2021-04-27T18:15:57Z</dcterms:created>
  <dcterms:modified xsi:type="dcterms:W3CDTF">2021-04-29T13:54:43Z</dcterms:modified>
</cp:coreProperties>
</file>