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0"/>
  </p:notesMasterIdLst>
  <p:sldIdLst>
    <p:sldId id="257" r:id="rId5"/>
    <p:sldId id="262" r:id="rId6"/>
    <p:sldId id="275" r:id="rId7"/>
    <p:sldId id="265" r:id="rId8"/>
    <p:sldId id="266" r:id="rId9"/>
    <p:sldId id="267" r:id="rId10"/>
    <p:sldId id="268" r:id="rId11"/>
    <p:sldId id="269" r:id="rId12"/>
    <p:sldId id="271" r:id="rId13"/>
    <p:sldId id="270" r:id="rId14"/>
    <p:sldId id="273" r:id="rId15"/>
    <p:sldId id="274" r:id="rId16"/>
    <p:sldId id="272" r:id="rId17"/>
    <p:sldId id="264" r:id="rId18"/>
    <p:sldId id="263"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456" autoAdjust="0"/>
  </p:normalViewPr>
  <p:slideViewPr>
    <p:cSldViewPr snapToGrid="0">
      <p:cViewPr varScale="1">
        <p:scale>
          <a:sx n="52" d="100"/>
          <a:sy n="52" d="100"/>
        </p:scale>
        <p:origin x="3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27543-FD4C-4385-9B19-14113C740825}"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F1B78-8A93-4B4F-88D0-53E5C5A713AB}" type="slidenum">
              <a:rPr lang="en-US" smtClean="0"/>
              <a:t>‹#›</a:t>
            </a:fld>
            <a:endParaRPr lang="en-US"/>
          </a:p>
        </p:txBody>
      </p:sp>
    </p:spTree>
    <p:extLst>
      <p:ext uri="{BB962C8B-B14F-4D97-AF65-F5344CB8AC3E}">
        <p14:creationId xmlns:p14="http://schemas.microsoft.com/office/powerpoint/2010/main" val="224435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or </a:t>
            </a:r>
            <a:r>
              <a:rPr lang="en-US" dirty="0" err="1"/>
              <a:t>maynot</a:t>
            </a:r>
            <a:r>
              <a:rPr lang="en-US" dirty="0"/>
              <a:t> be aware that we are in the </a:t>
            </a:r>
            <a:r>
              <a:rPr lang="en-US" dirty="0" err="1"/>
              <a:t>midsts</a:t>
            </a:r>
            <a:r>
              <a:rPr lang="en-US" dirty="0"/>
              <a:t> of what is called by economic historians as the fourth industrial revolution.</a:t>
            </a:r>
          </a:p>
          <a:p>
            <a:r>
              <a:rPr lang="en-US" dirty="0"/>
              <a:t>The fourth industrial revolution stems from the eras of industrial revolutions that have been going on since the 1700s. </a:t>
            </a:r>
          </a:p>
        </p:txBody>
      </p:sp>
      <p:sp>
        <p:nvSpPr>
          <p:cNvPr id="4" name="Slide Number Placeholder 3"/>
          <p:cNvSpPr>
            <a:spLocks noGrp="1"/>
          </p:cNvSpPr>
          <p:nvPr>
            <p:ph type="sldNum" sz="quarter" idx="5"/>
          </p:nvPr>
        </p:nvSpPr>
        <p:spPr/>
        <p:txBody>
          <a:bodyPr/>
          <a:lstStyle/>
          <a:p>
            <a:fld id="{7E0F1B78-8A93-4B4F-88D0-53E5C5A713AB}" type="slidenum">
              <a:rPr lang="en-US" smtClean="0"/>
              <a:t>4</a:t>
            </a:fld>
            <a:endParaRPr lang="en-US"/>
          </a:p>
        </p:txBody>
      </p:sp>
    </p:spTree>
    <p:extLst>
      <p:ext uri="{BB962C8B-B14F-4D97-AF65-F5344CB8AC3E}">
        <p14:creationId xmlns:p14="http://schemas.microsoft.com/office/powerpoint/2010/main" val="70216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two revolutions perhaps improved wealth distribution, eliminated most royalty, reduced slavery, and put power into the people's hands in much of the world. </a:t>
            </a:r>
          </a:p>
          <a:p>
            <a:r>
              <a:rPr lang="en-US" dirty="0"/>
              <a:t> </a:t>
            </a:r>
          </a:p>
          <a:p>
            <a:r>
              <a:rPr lang="en-US" dirty="0"/>
              <a:t>These revolutions are seen as helping people gain wealth and grow their families but it impacts people’s work-life balance.  This is the time computing power led to better healthcare, longer life expectancies, improved job safety, greater access to information, and the end of world wars.</a:t>
            </a:r>
          </a:p>
          <a:p>
            <a:r>
              <a:rPr lang="en-US" dirty="0"/>
              <a:t> The main issue is that each one of these revolutions was not managed and so problems arose and greed took over. The positive and negative grow organically, and with each improvement, the capability to do good or ill was significantly amplified. </a:t>
            </a:r>
          </a:p>
          <a:p>
            <a:r>
              <a:rPr lang="en-US" dirty="0"/>
              <a:t> </a:t>
            </a:r>
          </a:p>
          <a:p>
            <a:endParaRPr lang="en-US" dirty="0"/>
          </a:p>
        </p:txBody>
      </p:sp>
      <p:sp>
        <p:nvSpPr>
          <p:cNvPr id="4" name="Slide Number Placeholder 3"/>
          <p:cNvSpPr>
            <a:spLocks noGrp="1"/>
          </p:cNvSpPr>
          <p:nvPr>
            <p:ph type="sldNum" sz="quarter" idx="5"/>
          </p:nvPr>
        </p:nvSpPr>
        <p:spPr/>
        <p:txBody>
          <a:bodyPr/>
          <a:lstStyle/>
          <a:p>
            <a:fld id="{7E0F1B78-8A93-4B4F-88D0-53E5C5A713AB}" type="slidenum">
              <a:rPr lang="en-US" smtClean="0"/>
              <a:t>9</a:t>
            </a:fld>
            <a:endParaRPr lang="en-US"/>
          </a:p>
        </p:txBody>
      </p:sp>
    </p:spTree>
    <p:extLst>
      <p:ext uri="{BB962C8B-B14F-4D97-AF65-F5344CB8AC3E}">
        <p14:creationId xmlns:p14="http://schemas.microsoft.com/office/powerpoint/2010/main" val="116201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revolution should bring advancements in medicine, space travel, biotech, communications, manufacturing, environmental protection, and more. You have probably heard new terms such as 5G, internet of things,  Virtual Reality, quantum computing,  blockchain, nanotechnology and automation. There are many more new advances that will change daily life in next decade that do not even exist today.</a:t>
            </a:r>
          </a:p>
          <a:p>
            <a:r>
              <a:rPr lang="en-US" dirty="0"/>
              <a:t>The key is understand the speed at which  mass adoption will occur and the potential impact on the job market.  </a:t>
            </a:r>
          </a:p>
          <a:p>
            <a:r>
              <a:rPr lang="en-US" dirty="0"/>
              <a:t>As a data analyst it is important to separate the hype from reality by using data to make strategic decisions that are not clouded by promise of the next greatest thing.  </a:t>
            </a:r>
          </a:p>
          <a:p>
            <a:r>
              <a:rPr lang="en-US" dirty="0"/>
              <a:t>We live in an exciting time and the chance for another great era in prosperity seems imminent for those who embrace these changes and understand data's role in making it all possible.</a:t>
            </a:r>
          </a:p>
          <a:p>
            <a:r>
              <a:rPr lang="en-US" dirty="0"/>
              <a:t>This era has also driven the trust concern regarding our data, who is using it, and for what purpose.  The other side is the work-life balance is changing since we are always connected.</a:t>
            </a:r>
          </a:p>
          <a:p>
            <a:endParaRPr lang="en-US" dirty="0"/>
          </a:p>
        </p:txBody>
      </p:sp>
      <p:sp>
        <p:nvSpPr>
          <p:cNvPr id="4" name="Slide Number Placeholder 3"/>
          <p:cNvSpPr>
            <a:spLocks noGrp="1"/>
          </p:cNvSpPr>
          <p:nvPr>
            <p:ph type="sldNum" sz="quarter" idx="5"/>
          </p:nvPr>
        </p:nvSpPr>
        <p:spPr/>
        <p:txBody>
          <a:bodyPr/>
          <a:lstStyle/>
          <a:p>
            <a:fld id="{7E0F1B78-8A93-4B4F-88D0-53E5C5A713AB}" type="slidenum">
              <a:rPr lang="en-US" smtClean="0"/>
              <a:t>10</a:t>
            </a:fld>
            <a:endParaRPr lang="en-US"/>
          </a:p>
        </p:txBody>
      </p:sp>
    </p:spTree>
    <p:extLst>
      <p:ext uri="{BB962C8B-B14F-4D97-AF65-F5344CB8AC3E}">
        <p14:creationId xmlns:p14="http://schemas.microsoft.com/office/powerpoint/2010/main" val="3250339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nnovator.news/the-platform-economy-3c09439b56"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docs.google.com/document/d/1y585ILOHZpBmkMXu7r_aoBmIxqKp384VCoMqTOKLpyc/edit?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www.merriam-webster.com/dictionary/industrial%20revolu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Title Lorem Ipsum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Sit Dolor Amet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DD42-D310-456F-8202-B6D1808F0581}"/>
              </a:ext>
            </a:extLst>
          </p:cNvPr>
          <p:cNvSpPr>
            <a:spLocks noGrp="1"/>
          </p:cNvSpPr>
          <p:nvPr>
            <p:ph type="title"/>
          </p:nvPr>
        </p:nvSpPr>
        <p:spPr>
          <a:xfrm>
            <a:off x="1066800" y="642594"/>
            <a:ext cx="10058400" cy="1371600"/>
          </a:xfrm>
        </p:spPr>
        <p:txBody>
          <a:bodyPr anchor="ctr">
            <a:normAutofit/>
          </a:bodyPr>
          <a:lstStyle/>
          <a:p>
            <a:r>
              <a:rPr lang="en-US" dirty="0"/>
              <a:t>4</a:t>
            </a:r>
            <a:r>
              <a:rPr lang="en-US" baseline="30000" dirty="0"/>
              <a:t>th</a:t>
            </a:r>
            <a:r>
              <a:rPr lang="en-US" dirty="0"/>
              <a:t> Industrial Revolution (2010s-present)</a:t>
            </a:r>
          </a:p>
        </p:txBody>
      </p:sp>
      <p:sp>
        <p:nvSpPr>
          <p:cNvPr id="3" name="Content Placeholder 2">
            <a:extLst>
              <a:ext uri="{FF2B5EF4-FFF2-40B4-BE49-F238E27FC236}">
                <a16:creationId xmlns:a16="http://schemas.microsoft.com/office/drawing/2014/main" id="{26E1DFD5-EA42-4C43-A490-5CEBA39B70EF}"/>
              </a:ext>
            </a:extLst>
          </p:cNvPr>
          <p:cNvSpPr>
            <a:spLocks noGrp="1"/>
          </p:cNvSpPr>
          <p:nvPr>
            <p:ph sz="half" idx="1"/>
          </p:nvPr>
        </p:nvSpPr>
        <p:spPr>
          <a:xfrm>
            <a:off x="1066800" y="2103120"/>
            <a:ext cx="4663440" cy="3749040"/>
          </a:xfrm>
        </p:spPr>
        <p:txBody>
          <a:bodyPr>
            <a:normAutofit lnSpcReduction="10000"/>
          </a:bodyPr>
          <a:lstStyle/>
          <a:p>
            <a:r>
              <a:rPr lang="en-US" dirty="0"/>
              <a:t>Current period of unprecedented change due to rapid technological advances</a:t>
            </a:r>
          </a:p>
          <a:p>
            <a:r>
              <a:rPr lang="en-US" dirty="0"/>
              <a:t>Increased automation, AI, and technological disruption is changing the way people live, work, and relate to each other</a:t>
            </a:r>
          </a:p>
          <a:p>
            <a:r>
              <a:rPr lang="en-US" dirty="0"/>
              <a:t>Convergence of digital, biological, and physical innovations</a:t>
            </a:r>
          </a:p>
          <a:p>
            <a:r>
              <a:rPr lang="en-US" dirty="0"/>
              <a:t>Disrupting every industry in every country</a:t>
            </a:r>
          </a:p>
          <a:p>
            <a:endParaRPr lang="en-US" dirty="0"/>
          </a:p>
        </p:txBody>
      </p:sp>
      <p:pic>
        <p:nvPicPr>
          <p:cNvPr id="5" name="Content Placeholder 4">
            <a:extLst>
              <a:ext uri="{FF2B5EF4-FFF2-40B4-BE49-F238E27FC236}">
                <a16:creationId xmlns:a16="http://schemas.microsoft.com/office/drawing/2014/main" id="{A9A266FE-28FB-49E2-A80E-6FB7BCDD7FE2}"/>
              </a:ext>
            </a:extLst>
          </p:cNvPr>
          <p:cNvPicPr>
            <a:picLocks noGrp="1" noChangeAspect="1"/>
          </p:cNvPicPr>
          <p:nvPr>
            <p:ph sz="half" idx="2"/>
          </p:nvPr>
        </p:nvPicPr>
        <p:blipFill>
          <a:blip r:embed="rId3"/>
          <a:stretch>
            <a:fillRect/>
          </a:stretch>
        </p:blipFill>
        <p:spPr>
          <a:xfrm>
            <a:off x="6461760" y="2526144"/>
            <a:ext cx="4663440" cy="2902992"/>
          </a:xfrm>
          <a:prstGeom prst="rect">
            <a:avLst/>
          </a:prstGeom>
          <a:noFill/>
        </p:spPr>
      </p:pic>
    </p:spTree>
    <p:extLst>
      <p:ext uri="{BB962C8B-B14F-4D97-AF65-F5344CB8AC3E}">
        <p14:creationId xmlns:p14="http://schemas.microsoft.com/office/powerpoint/2010/main" val="248690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34D5-AD86-4AA1-800A-FFA42B7496CB}"/>
              </a:ext>
            </a:extLst>
          </p:cNvPr>
          <p:cNvSpPr>
            <a:spLocks noGrp="1"/>
          </p:cNvSpPr>
          <p:nvPr>
            <p:ph type="title"/>
          </p:nvPr>
        </p:nvSpPr>
        <p:spPr/>
        <p:txBody>
          <a:bodyPr/>
          <a:lstStyle/>
          <a:p>
            <a:r>
              <a:rPr lang="en-US" dirty="0"/>
              <a:t>Digital Platform Business Models</a:t>
            </a:r>
          </a:p>
        </p:txBody>
      </p:sp>
      <p:sp>
        <p:nvSpPr>
          <p:cNvPr id="3" name="Content Placeholder 2">
            <a:extLst>
              <a:ext uri="{FF2B5EF4-FFF2-40B4-BE49-F238E27FC236}">
                <a16:creationId xmlns:a16="http://schemas.microsoft.com/office/drawing/2014/main" id="{7FF7729C-5F45-409D-BC7E-40AE025478C2}"/>
              </a:ext>
            </a:extLst>
          </p:cNvPr>
          <p:cNvSpPr>
            <a:spLocks noGrp="1"/>
          </p:cNvSpPr>
          <p:nvPr>
            <p:ph sz="half" idx="1"/>
          </p:nvPr>
        </p:nvSpPr>
        <p:spPr/>
        <p:txBody>
          <a:bodyPr>
            <a:normAutofit fontScale="70000" lnSpcReduction="20000"/>
          </a:bodyPr>
          <a:lstStyle/>
          <a:p>
            <a:r>
              <a:rPr lang="en-US" dirty="0"/>
              <a:t>Bringing together and connecting customers, producers and providers (ecosystem partners), facilitating automated interactions and transactions in a multi-sided model to create a network effect. (</a:t>
            </a:r>
            <a:r>
              <a:rPr lang="en-US" sz="1800" dirty="0"/>
              <a:t>https://www.bearingpoint.com/en-us/our-expertise/innovations/digital-platforms/)</a:t>
            </a:r>
            <a:endParaRPr lang="en-US" dirty="0"/>
          </a:p>
          <a:p>
            <a:r>
              <a:rPr lang="en-US" dirty="0"/>
              <a:t>Create digital communities and marketplaces that allow different groups to interact and transact (</a:t>
            </a:r>
            <a:r>
              <a:rPr lang="en-US" dirty="0">
                <a:hlinkClick r:id="rId2"/>
              </a:rPr>
              <a:t>https://innovator.news/the-platform-economy-3c09439b56</a:t>
            </a:r>
            <a:r>
              <a:rPr lang="en-US" dirty="0"/>
              <a:t>)</a:t>
            </a:r>
          </a:p>
          <a:p>
            <a:r>
              <a:rPr lang="en-US" dirty="0"/>
              <a:t>A business model (not a technology infrastructure) that focuses on helping to facilitate interactions across a large number of participants (https://www2.deloitte.com/ch/en/pages/innovation/articles/platform-business-model-explained.html). </a:t>
            </a:r>
          </a:p>
          <a:p>
            <a:r>
              <a:rPr lang="en-US" dirty="0"/>
              <a:t>E.g., Apple, Google, Amazon, Alibaba</a:t>
            </a:r>
          </a:p>
        </p:txBody>
      </p:sp>
      <p:pic>
        <p:nvPicPr>
          <p:cNvPr id="5" name="Content Placeholder 4">
            <a:extLst>
              <a:ext uri="{FF2B5EF4-FFF2-40B4-BE49-F238E27FC236}">
                <a16:creationId xmlns:a16="http://schemas.microsoft.com/office/drawing/2014/main" id="{51A4B093-1696-4FEF-918D-1EF17C317F1B}"/>
              </a:ext>
            </a:extLst>
          </p:cNvPr>
          <p:cNvPicPr>
            <a:picLocks noGrp="1" noChangeAspect="1"/>
          </p:cNvPicPr>
          <p:nvPr>
            <p:ph sz="half" idx="2"/>
          </p:nvPr>
        </p:nvPicPr>
        <p:blipFill>
          <a:blip r:embed="rId3"/>
          <a:stretch>
            <a:fillRect/>
          </a:stretch>
        </p:blipFill>
        <p:spPr>
          <a:xfrm>
            <a:off x="6461125" y="2250781"/>
            <a:ext cx="4664075" cy="3453400"/>
          </a:xfrm>
          <a:prstGeom prst="rect">
            <a:avLst/>
          </a:prstGeom>
        </p:spPr>
      </p:pic>
      <p:sp>
        <p:nvSpPr>
          <p:cNvPr id="6" name="TextBox 5">
            <a:extLst>
              <a:ext uri="{FF2B5EF4-FFF2-40B4-BE49-F238E27FC236}">
                <a16:creationId xmlns:a16="http://schemas.microsoft.com/office/drawing/2014/main" id="{2313409D-8D6E-44C2-A473-19BD45B49408}"/>
              </a:ext>
            </a:extLst>
          </p:cNvPr>
          <p:cNvSpPr txBox="1"/>
          <p:nvPr/>
        </p:nvSpPr>
        <p:spPr>
          <a:xfrm>
            <a:off x="6461125" y="6067168"/>
            <a:ext cx="4664075" cy="461665"/>
          </a:xfrm>
          <a:prstGeom prst="rect">
            <a:avLst/>
          </a:prstGeom>
          <a:noFill/>
        </p:spPr>
        <p:txBody>
          <a:bodyPr wrap="square" rtlCol="0">
            <a:spAutoFit/>
          </a:bodyPr>
          <a:lstStyle/>
          <a:p>
            <a:r>
              <a:rPr lang="en-US" sz="1200" dirty="0"/>
              <a:t>https://www.bearingpoint.com/en-us/our-expertise/innovations/digital-platforms/</a:t>
            </a:r>
          </a:p>
        </p:txBody>
      </p:sp>
    </p:spTree>
    <p:extLst>
      <p:ext uri="{BB962C8B-B14F-4D97-AF65-F5344CB8AC3E}">
        <p14:creationId xmlns:p14="http://schemas.microsoft.com/office/powerpoint/2010/main" val="281925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15A8-B718-449C-B1DC-38FC5D740FD4}"/>
              </a:ext>
            </a:extLst>
          </p:cNvPr>
          <p:cNvSpPr>
            <a:spLocks noGrp="1"/>
          </p:cNvSpPr>
          <p:nvPr>
            <p:ph type="title"/>
          </p:nvPr>
        </p:nvSpPr>
        <p:spPr/>
        <p:txBody>
          <a:bodyPr/>
          <a:lstStyle/>
          <a:p>
            <a:r>
              <a:rPr lang="en-US" dirty="0"/>
              <a:t>Review this week’s readings</a:t>
            </a:r>
          </a:p>
        </p:txBody>
      </p:sp>
      <p:sp>
        <p:nvSpPr>
          <p:cNvPr id="3" name="Content Placeholder 2">
            <a:extLst>
              <a:ext uri="{FF2B5EF4-FFF2-40B4-BE49-F238E27FC236}">
                <a16:creationId xmlns:a16="http://schemas.microsoft.com/office/drawing/2014/main" id="{91D06E95-25D0-4A18-818F-0F8F564F1530}"/>
              </a:ext>
            </a:extLst>
          </p:cNvPr>
          <p:cNvSpPr>
            <a:spLocks noGrp="1"/>
          </p:cNvSpPr>
          <p:nvPr>
            <p:ph idx="1"/>
          </p:nvPr>
        </p:nvSpPr>
        <p:spPr/>
        <p:txBody>
          <a:bodyPr>
            <a:normAutofit lnSpcReduction="10000"/>
          </a:bodyPr>
          <a:lstStyle/>
          <a:p>
            <a:r>
              <a:rPr lang="en-US" dirty="0"/>
              <a:t>One group per reading:</a:t>
            </a:r>
          </a:p>
          <a:p>
            <a:pPr marL="617220" lvl="1" indent="-342900">
              <a:buFont typeface="+mj-lt"/>
              <a:buAutoNum type="arabicPeriod"/>
            </a:pPr>
            <a:r>
              <a:rPr lang="en-US" dirty="0"/>
              <a:t>Is your business model fit for the Fourth Industrial Revolution</a:t>
            </a:r>
          </a:p>
          <a:p>
            <a:pPr marL="617220" lvl="1" indent="-342900">
              <a:buFont typeface="+mj-lt"/>
              <a:buAutoNum type="arabicPeriod"/>
            </a:pPr>
            <a:r>
              <a:rPr lang="en-US" dirty="0"/>
              <a:t>Big Data: The key to the 4th Industrial Revolution</a:t>
            </a:r>
          </a:p>
          <a:p>
            <a:pPr marL="617220" lvl="1" indent="-342900">
              <a:buFont typeface="+mj-lt"/>
              <a:buAutoNum type="arabicPeriod"/>
            </a:pPr>
            <a:r>
              <a:rPr lang="en-US" dirty="0"/>
              <a:t>Bend don’t break: How to thrive in the Fourth Industrial Revolution</a:t>
            </a:r>
          </a:p>
          <a:p>
            <a:pPr marL="617220" lvl="1" indent="-342900">
              <a:buFont typeface="+mj-lt"/>
              <a:buAutoNum type="arabicPeriod"/>
            </a:pPr>
            <a:r>
              <a:rPr lang="en-US" dirty="0"/>
              <a:t>The Fourth Industrial Revolution</a:t>
            </a:r>
          </a:p>
          <a:p>
            <a:pPr marL="617220" lvl="1" indent="-342900">
              <a:buFont typeface="+mj-lt"/>
              <a:buAutoNum type="arabicPeriod"/>
            </a:pPr>
            <a:r>
              <a:rPr lang="en-US" dirty="0"/>
              <a:t>The Secrets of the 4th Industrial Revolution</a:t>
            </a:r>
          </a:p>
          <a:p>
            <a:r>
              <a:rPr lang="en-US" dirty="0"/>
              <a:t>Group task:</a:t>
            </a:r>
          </a:p>
          <a:p>
            <a:pPr marL="617220" lvl="1" indent="-342900">
              <a:buFont typeface="+mj-lt"/>
              <a:buAutoNum type="arabicPeriod"/>
            </a:pPr>
            <a:r>
              <a:rPr lang="en-US" dirty="0"/>
              <a:t>Summarize the big ideas to take away from the reading in 5 sentences or less.</a:t>
            </a:r>
          </a:p>
          <a:p>
            <a:pPr marL="617220" lvl="1" indent="-342900">
              <a:buFont typeface="+mj-lt"/>
              <a:buAutoNum type="arabicPeriod"/>
            </a:pPr>
            <a:r>
              <a:rPr lang="en-US" dirty="0"/>
              <a:t>Answer:</a:t>
            </a:r>
          </a:p>
          <a:p>
            <a:pPr marL="891540" lvl="2" indent="-342900">
              <a:buFont typeface="+mj-lt"/>
              <a:buAutoNum type="arabicPeriod"/>
            </a:pPr>
            <a:r>
              <a:rPr lang="en-US" dirty="0"/>
              <a:t>How does this connect to BI and decision-making?</a:t>
            </a:r>
          </a:p>
          <a:p>
            <a:r>
              <a:rPr lang="en-US" dirty="0"/>
              <a:t>Each group enters its information at </a:t>
            </a:r>
            <a:r>
              <a:rPr lang="en-US" dirty="0">
                <a:hlinkClick r:id="rId2"/>
              </a:rPr>
              <a:t>https://docs.google.com/document/d/1y585ILOHZpBmkMXu7r_aoBmIxqKp384VCoMqTOKLpyc/edit?usp=sharing</a:t>
            </a:r>
            <a:endParaRPr lang="en-US" dirty="0"/>
          </a:p>
          <a:p>
            <a:r>
              <a:rPr lang="en-US" dirty="0"/>
              <a:t>Discuss</a:t>
            </a:r>
          </a:p>
          <a:p>
            <a:pPr marL="617220" lvl="1" indent="-342900">
              <a:buFont typeface="+mj-lt"/>
              <a:buAutoNum type="arabicPeriod"/>
            </a:pPr>
            <a:endParaRPr lang="en-US" dirty="0"/>
          </a:p>
          <a:p>
            <a:endParaRPr lang="en-US" dirty="0"/>
          </a:p>
          <a:p>
            <a:endParaRPr lang="en-US" dirty="0"/>
          </a:p>
        </p:txBody>
      </p:sp>
    </p:spTree>
    <p:extLst>
      <p:ext uri="{BB962C8B-B14F-4D97-AF65-F5344CB8AC3E}">
        <p14:creationId xmlns:p14="http://schemas.microsoft.com/office/powerpoint/2010/main" val="421076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F19D-409F-40F9-8DAD-5738F561216F}"/>
              </a:ext>
            </a:extLst>
          </p:cNvPr>
          <p:cNvSpPr>
            <a:spLocks noGrp="1"/>
          </p:cNvSpPr>
          <p:nvPr>
            <p:ph type="title"/>
          </p:nvPr>
        </p:nvSpPr>
        <p:spPr/>
        <p:txBody>
          <a:bodyPr/>
          <a:lstStyle/>
          <a:p>
            <a:r>
              <a:rPr lang="en-US" dirty="0"/>
              <a:t>What does this mean for you?</a:t>
            </a:r>
          </a:p>
        </p:txBody>
      </p:sp>
      <p:sp>
        <p:nvSpPr>
          <p:cNvPr id="5" name="Content Placeholder 4">
            <a:extLst>
              <a:ext uri="{FF2B5EF4-FFF2-40B4-BE49-F238E27FC236}">
                <a16:creationId xmlns:a16="http://schemas.microsoft.com/office/drawing/2014/main" id="{5502AE72-C4B7-49B7-9857-FE3448A9B0F5}"/>
              </a:ext>
            </a:extLst>
          </p:cNvPr>
          <p:cNvSpPr>
            <a:spLocks noGrp="1"/>
          </p:cNvSpPr>
          <p:nvPr>
            <p:ph idx="1"/>
          </p:nvPr>
        </p:nvSpPr>
        <p:spPr/>
        <p:txBody>
          <a:bodyPr>
            <a:normAutofit/>
          </a:bodyPr>
          <a:lstStyle/>
          <a:p>
            <a:r>
              <a:rPr lang="en-US" dirty="0"/>
              <a:t>“The 4IR is turning every company into a tech company.” (https://www.linkedin.com/pulse/how-intelligent-bi-can-help-you-survive-fourth-industrial-peter-tar/?trk=public_profile_article_view)</a:t>
            </a:r>
          </a:p>
          <a:p>
            <a:r>
              <a:rPr lang="en-US" dirty="0"/>
              <a:t>Even larger volumes of data</a:t>
            </a:r>
          </a:p>
          <a:p>
            <a:r>
              <a:rPr lang="en-US" dirty="0"/>
              <a:t>Increased emphasis on identifying how data can be collected and used to drive future opportunities. </a:t>
            </a:r>
          </a:p>
          <a:p>
            <a:r>
              <a:rPr lang="en-US" dirty="0"/>
              <a:t>Increased need for standardized analytics and machine learning</a:t>
            </a:r>
          </a:p>
          <a:p>
            <a:r>
              <a:rPr lang="en-US" dirty="0"/>
              <a:t>Need to make and act on decisions even more quickly</a:t>
            </a:r>
          </a:p>
          <a:p>
            <a:r>
              <a:rPr lang="en-US" dirty="0"/>
              <a:t>Important to have a system in place that helps you sort, analyze, and visualize what’s important and make predictions you can count on</a:t>
            </a:r>
          </a:p>
          <a:p>
            <a:r>
              <a:rPr lang="en-US" dirty="0"/>
              <a:t>Be prepared for the flow of information coming your way</a:t>
            </a:r>
          </a:p>
          <a:p>
            <a:r>
              <a:rPr lang="en-US" dirty="0"/>
              <a:t>Need to determine how data should be shared</a:t>
            </a:r>
          </a:p>
          <a:p>
            <a:r>
              <a:rPr lang="en-US" dirty="0"/>
              <a:t>Agility even more important</a:t>
            </a:r>
          </a:p>
        </p:txBody>
      </p:sp>
    </p:spTree>
    <p:extLst>
      <p:ext uri="{BB962C8B-B14F-4D97-AF65-F5344CB8AC3E}">
        <p14:creationId xmlns:p14="http://schemas.microsoft.com/office/powerpoint/2010/main" val="49929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5E7FFD-3706-4EED-8421-9C45F678DBE1}"/>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9A49E270-BA67-4645-80B0-59DAFDE8BD1A}"/>
              </a:ext>
            </a:extLst>
          </p:cNvPr>
          <p:cNvSpPr>
            <a:spLocks noGrp="1"/>
          </p:cNvSpPr>
          <p:nvPr>
            <p:ph sz="half" idx="1"/>
          </p:nvPr>
        </p:nvSpPr>
        <p:spPr/>
        <p:txBody>
          <a:bodyPr/>
          <a:lstStyle/>
          <a:p>
            <a:endParaRPr lang="en-US" dirty="0"/>
          </a:p>
        </p:txBody>
      </p:sp>
      <p:sp>
        <p:nvSpPr>
          <p:cNvPr id="6" name="Content Placeholder 5">
            <a:extLst>
              <a:ext uri="{FF2B5EF4-FFF2-40B4-BE49-F238E27FC236}">
                <a16:creationId xmlns:a16="http://schemas.microsoft.com/office/drawing/2014/main" id="{0D14316E-8E9A-4B1A-B28B-4B7D9548384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99908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A9BC-CCB6-4EDF-91D1-D8753A255842}"/>
              </a:ext>
            </a:extLst>
          </p:cNvPr>
          <p:cNvSpPr>
            <a:spLocks noGrp="1"/>
          </p:cNvSpPr>
          <p:nvPr>
            <p:ph type="title"/>
          </p:nvPr>
        </p:nvSpPr>
        <p:spPr/>
        <p:txBody>
          <a:bodyPr/>
          <a:lstStyle/>
          <a:p>
            <a:r>
              <a:rPr lang="en-US" dirty="0"/>
              <a:t>Week 4 Homework</a:t>
            </a:r>
          </a:p>
        </p:txBody>
      </p:sp>
      <p:sp>
        <p:nvSpPr>
          <p:cNvPr id="3" name="Content Placeholder 2">
            <a:extLst>
              <a:ext uri="{FF2B5EF4-FFF2-40B4-BE49-F238E27FC236}">
                <a16:creationId xmlns:a16="http://schemas.microsoft.com/office/drawing/2014/main" id="{361EDE88-8321-42A5-AECF-BD87E3775C7C}"/>
              </a:ext>
            </a:extLst>
          </p:cNvPr>
          <p:cNvSpPr>
            <a:spLocks noGrp="1"/>
          </p:cNvSpPr>
          <p:nvPr>
            <p:ph idx="1"/>
          </p:nvPr>
        </p:nvSpPr>
        <p:spPr/>
        <p:txBody>
          <a:bodyPr/>
          <a:lstStyle/>
          <a:p>
            <a:r>
              <a:rPr lang="en-US" dirty="0"/>
              <a:t>Discuss the requirements, rules, or recommendations that can lead to a successful implementation of embedded analytics in the 4th Industrial Revolution.</a:t>
            </a:r>
          </a:p>
          <a:p>
            <a:r>
              <a:rPr lang="en-US" dirty="0"/>
              <a:t>Your paper should not exceed 1000 words.  Be sure to use appropriately formatted APA citations and references.</a:t>
            </a:r>
          </a:p>
        </p:txBody>
      </p:sp>
    </p:spTree>
    <p:extLst>
      <p:ext uri="{BB962C8B-B14F-4D97-AF65-F5344CB8AC3E}">
        <p14:creationId xmlns:p14="http://schemas.microsoft.com/office/powerpoint/2010/main" val="115904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2AF2-737E-41D2-B67B-12367C348EC2}"/>
              </a:ext>
            </a:extLst>
          </p:cNvPr>
          <p:cNvSpPr>
            <a:spLocks noGrp="1"/>
          </p:cNvSpPr>
          <p:nvPr>
            <p:ph type="title"/>
          </p:nvPr>
        </p:nvSpPr>
        <p:spPr/>
        <p:txBody>
          <a:bodyPr/>
          <a:lstStyle/>
          <a:p>
            <a:r>
              <a:rPr lang="en-US" dirty="0"/>
              <a:t>Week 4 Objectives</a:t>
            </a:r>
          </a:p>
        </p:txBody>
      </p:sp>
      <p:sp>
        <p:nvSpPr>
          <p:cNvPr id="3" name="Content Placeholder 2">
            <a:extLst>
              <a:ext uri="{FF2B5EF4-FFF2-40B4-BE49-F238E27FC236}">
                <a16:creationId xmlns:a16="http://schemas.microsoft.com/office/drawing/2014/main" id="{A55FF68A-C3E9-4652-BDDF-BCB5CF7DF5DB}"/>
              </a:ext>
            </a:extLst>
          </p:cNvPr>
          <p:cNvSpPr>
            <a:spLocks noGrp="1"/>
          </p:cNvSpPr>
          <p:nvPr>
            <p:ph idx="1"/>
          </p:nvPr>
        </p:nvSpPr>
        <p:spPr/>
        <p:txBody>
          <a:bodyPr/>
          <a:lstStyle/>
          <a:p>
            <a:r>
              <a:rPr lang="en-US" dirty="0"/>
              <a:t>Summarize what the fourth industrial revolution is.</a:t>
            </a:r>
          </a:p>
          <a:p>
            <a:r>
              <a:rPr lang="en-US" dirty="0"/>
              <a:t>Explain how the fourth industrial revolution is important to data analytics and business intelligence.</a:t>
            </a:r>
          </a:p>
          <a:p>
            <a:r>
              <a:rPr lang="en-US" dirty="0"/>
              <a:t>Describe how to apply BI concepts to decision making as this industrial revolution evolves.</a:t>
            </a:r>
          </a:p>
        </p:txBody>
      </p:sp>
    </p:spTree>
    <p:extLst>
      <p:ext uri="{BB962C8B-B14F-4D97-AF65-F5344CB8AC3E}">
        <p14:creationId xmlns:p14="http://schemas.microsoft.com/office/powerpoint/2010/main" val="77441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DB5444-C616-497F-9AEF-FE5B8D7896B4}"/>
              </a:ext>
            </a:extLst>
          </p:cNvPr>
          <p:cNvPicPr>
            <a:picLocks/>
          </p:cNvPicPr>
          <p:nvPr>
            <p:custDataLst>
              <p:tags r:id="rId2"/>
            </p:custDataLst>
          </p:nvPr>
        </p:nvPicPr>
        <p:blipFill>
          <a:blip r:embed="rId6"/>
          <a:stretch>
            <a:fillRect/>
          </a:stretch>
        </p:blipFill>
        <p:spPr>
          <a:xfrm>
            <a:off x="5486400" y="602187"/>
            <a:ext cx="1219200" cy="510126"/>
          </a:xfrm>
          <a:prstGeom prst="rect">
            <a:avLst/>
          </a:prstGeom>
        </p:spPr>
      </p:pic>
      <p:sp>
        <p:nvSpPr>
          <p:cNvPr id="4" name="Rectangle 3">
            <a:extLst>
              <a:ext uri="{FF2B5EF4-FFF2-40B4-BE49-F238E27FC236}">
                <a16:creationId xmlns:a16="http://schemas.microsoft.com/office/drawing/2014/main" id="{F94B3731-F22B-4B34-BC0C-EC198D01B547}"/>
              </a:ext>
            </a:extLst>
          </p:cNvPr>
          <p:cNvSpPr/>
          <p:nvPr>
            <p:custDataLst>
              <p:tags r:id="rId3"/>
            </p:custDataLst>
          </p:nvPr>
        </p:nvSpPr>
        <p:spPr>
          <a:xfrm>
            <a:off x="0" y="1714500"/>
            <a:ext cx="12192000" cy="3429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rgbClr val="424242"/>
                </a:solidFill>
              </a:rPr>
              <a:t>Based on this week's readings and video, how would you define the "Fourth Industrial Revolution?"</a:t>
            </a:r>
          </a:p>
        </p:txBody>
      </p:sp>
      <p:sp>
        <p:nvSpPr>
          <p:cNvPr id="5" name="Rectangle 4">
            <a:extLst>
              <a:ext uri="{FF2B5EF4-FFF2-40B4-BE49-F238E27FC236}">
                <a16:creationId xmlns:a16="http://schemas.microsoft.com/office/drawing/2014/main" id="{D3DBA722-254A-4941-87A8-00EAAE07CFF9}"/>
              </a:ext>
            </a:extLst>
          </p:cNvPr>
          <p:cNvSpPr/>
          <p:nvPr>
            <p:custDataLst>
              <p:tags r:id="rId4"/>
            </p:custDataLst>
          </p:nvPr>
        </p:nvSpPr>
        <p:spPr>
          <a:xfrm>
            <a:off x="0" y="5143500"/>
            <a:ext cx="12192000" cy="1714500"/>
          </a:xfrm>
          <a:prstGeom prst="rect">
            <a:avLst/>
          </a:prstGeom>
          <a:solidFill>
            <a:srgbClr val="FFFFFF"/>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solidFill>
                  <a:srgbClr val="39AC37"/>
                </a:solidFill>
              </a:rPr>
              <a:t>ⓘ</a:t>
            </a:r>
            <a:r>
              <a:rPr lang="en-US" sz="1400">
                <a:solidFill>
                  <a:srgbClr val="424242"/>
                </a:solidFill>
              </a:rPr>
              <a:t> Start presenting to display the poll results on this slide.</a:t>
            </a:r>
          </a:p>
        </p:txBody>
      </p:sp>
    </p:spTree>
    <p:custDataLst>
      <p:tags r:id="rId1"/>
    </p:custDataLst>
    <p:extLst>
      <p:ext uri="{BB962C8B-B14F-4D97-AF65-F5344CB8AC3E}">
        <p14:creationId xmlns:p14="http://schemas.microsoft.com/office/powerpoint/2010/main" val="146793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0F5C8E4-EA4B-4B63-92A7-2098A568ABE5}"/>
              </a:ext>
            </a:extLst>
          </p:cNvPr>
          <p:cNvPicPr>
            <a:picLocks noGrp="1" noChangeAspect="1"/>
          </p:cNvPicPr>
          <p:nvPr>
            <p:ph type="pic" idx="1"/>
          </p:nvPr>
        </p:nvPicPr>
        <p:blipFill rotWithShape="1">
          <a:blip r:embed="rId3"/>
          <a:stretch/>
        </p:blipFill>
        <p:spPr>
          <a:xfrm>
            <a:off x="989160" y="237744"/>
            <a:ext cx="6175079" cy="6382512"/>
          </a:xfrm>
          <a:prstGeom prst="rect">
            <a:avLst/>
          </a:prstGeom>
          <a:noFill/>
        </p:spPr>
      </p:pic>
      <p:sp>
        <p:nvSpPr>
          <p:cNvPr id="9" name="Title 2">
            <a:extLst>
              <a:ext uri="{FF2B5EF4-FFF2-40B4-BE49-F238E27FC236}">
                <a16:creationId xmlns:a16="http://schemas.microsoft.com/office/drawing/2014/main" id="{D90DB6F2-5E12-4335-AF6D-415B0071CF6A}"/>
              </a:ext>
            </a:extLst>
          </p:cNvPr>
          <p:cNvSpPr>
            <a:spLocks noGrp="1"/>
          </p:cNvSpPr>
          <p:nvPr>
            <p:ph type="title"/>
          </p:nvPr>
        </p:nvSpPr>
        <p:spPr>
          <a:xfrm>
            <a:off x="8477250" y="603504"/>
            <a:ext cx="3144774" cy="1645920"/>
          </a:xfrm>
        </p:spPr>
        <p:txBody>
          <a:bodyPr/>
          <a:lstStyle/>
          <a:p>
            <a:r>
              <a:rPr lang="en-US" dirty="0"/>
              <a:t>4IR</a:t>
            </a:r>
          </a:p>
        </p:txBody>
      </p:sp>
      <p:sp>
        <p:nvSpPr>
          <p:cNvPr id="11" name="Text Placeholder 3">
            <a:extLst>
              <a:ext uri="{FF2B5EF4-FFF2-40B4-BE49-F238E27FC236}">
                <a16:creationId xmlns:a16="http://schemas.microsoft.com/office/drawing/2014/main" id="{FF7C2458-00F1-4CCD-8E4C-DC4F35642761}"/>
              </a:ext>
            </a:extLst>
          </p:cNvPr>
          <p:cNvSpPr>
            <a:spLocks noGrp="1"/>
          </p:cNvSpPr>
          <p:nvPr>
            <p:ph type="body" sz="half" idx="2"/>
          </p:nvPr>
        </p:nvSpPr>
        <p:spPr>
          <a:xfrm>
            <a:off x="8477250" y="2386584"/>
            <a:ext cx="3144774" cy="3511296"/>
          </a:xfrm>
        </p:spPr>
        <p:txBody>
          <a:bodyPr/>
          <a:lstStyle/>
          <a:p>
            <a:r>
              <a:rPr lang="en-US" dirty="0"/>
              <a:t>Fourth Industrial Revolution</a:t>
            </a:r>
          </a:p>
        </p:txBody>
      </p:sp>
    </p:spTree>
    <p:extLst>
      <p:ext uri="{BB962C8B-B14F-4D97-AF65-F5344CB8AC3E}">
        <p14:creationId xmlns:p14="http://schemas.microsoft.com/office/powerpoint/2010/main" val="20999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838F60-9036-4B31-963E-BE37971B2D8E}"/>
              </a:ext>
            </a:extLst>
          </p:cNvPr>
          <p:cNvSpPr>
            <a:spLocks noGrp="1"/>
          </p:cNvSpPr>
          <p:nvPr>
            <p:ph type="title"/>
          </p:nvPr>
        </p:nvSpPr>
        <p:spPr/>
        <p:txBody>
          <a:bodyPr/>
          <a:lstStyle/>
          <a:p>
            <a:r>
              <a:rPr lang="en-US" dirty="0"/>
              <a:t>Industrial Revolution</a:t>
            </a:r>
          </a:p>
        </p:txBody>
      </p:sp>
      <p:sp>
        <p:nvSpPr>
          <p:cNvPr id="6" name="Content Placeholder 5">
            <a:extLst>
              <a:ext uri="{FF2B5EF4-FFF2-40B4-BE49-F238E27FC236}">
                <a16:creationId xmlns:a16="http://schemas.microsoft.com/office/drawing/2014/main" id="{C180EC54-5028-4663-A5D5-E6C773676156}"/>
              </a:ext>
            </a:extLst>
          </p:cNvPr>
          <p:cNvSpPr>
            <a:spLocks noGrp="1"/>
          </p:cNvSpPr>
          <p:nvPr>
            <p:ph idx="1"/>
          </p:nvPr>
        </p:nvSpPr>
        <p:spPr/>
        <p:txBody>
          <a:bodyPr>
            <a:normAutofit/>
          </a:bodyPr>
          <a:lstStyle/>
          <a:p>
            <a:r>
              <a:rPr lang="en-US" dirty="0"/>
              <a:t>A rapid major change in an economy (as in England in the late 18th century) marked by the general introduction of power-driven machinery or by an important change in the prevailing types and methods of use of such machines. (</a:t>
            </a:r>
            <a:r>
              <a:rPr lang="en-US" dirty="0">
                <a:hlinkClick r:id="rId2"/>
              </a:rPr>
              <a:t>https://www.merriam-webster.com/dictionary/industrial%20revolution</a:t>
            </a:r>
            <a:r>
              <a:rPr lang="en-US" dirty="0"/>
              <a:t>)</a:t>
            </a:r>
          </a:p>
        </p:txBody>
      </p:sp>
    </p:spTree>
    <p:extLst>
      <p:ext uri="{BB962C8B-B14F-4D97-AF65-F5344CB8AC3E}">
        <p14:creationId xmlns:p14="http://schemas.microsoft.com/office/powerpoint/2010/main" val="234955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D1F5-EE3B-4888-81C0-5386AD48B051}"/>
              </a:ext>
            </a:extLst>
          </p:cNvPr>
          <p:cNvSpPr>
            <a:spLocks noGrp="1"/>
          </p:cNvSpPr>
          <p:nvPr>
            <p:ph type="title"/>
          </p:nvPr>
        </p:nvSpPr>
        <p:spPr>
          <a:xfrm>
            <a:off x="1066800" y="642594"/>
            <a:ext cx="10058400" cy="1371600"/>
          </a:xfrm>
        </p:spPr>
        <p:txBody>
          <a:bodyPr anchor="ctr">
            <a:normAutofit/>
          </a:bodyPr>
          <a:lstStyle/>
          <a:p>
            <a:r>
              <a:rPr lang="en-US" dirty="0"/>
              <a:t>1</a:t>
            </a:r>
            <a:r>
              <a:rPr lang="en-US" baseline="30000" dirty="0"/>
              <a:t>st</a:t>
            </a:r>
            <a:r>
              <a:rPr lang="en-US" dirty="0"/>
              <a:t> Industrial Revolution (1750s-1870s)</a:t>
            </a:r>
          </a:p>
        </p:txBody>
      </p:sp>
      <p:sp>
        <p:nvSpPr>
          <p:cNvPr id="3" name="Content Placeholder 2">
            <a:extLst>
              <a:ext uri="{FF2B5EF4-FFF2-40B4-BE49-F238E27FC236}">
                <a16:creationId xmlns:a16="http://schemas.microsoft.com/office/drawing/2014/main" id="{F989DC4B-5C1D-48D3-B8BE-32FD1CB6D0AA}"/>
              </a:ext>
            </a:extLst>
          </p:cNvPr>
          <p:cNvSpPr>
            <a:spLocks noGrp="1"/>
          </p:cNvSpPr>
          <p:nvPr>
            <p:ph sz="half" idx="1"/>
          </p:nvPr>
        </p:nvSpPr>
        <p:spPr>
          <a:xfrm>
            <a:off x="1066800" y="2103120"/>
            <a:ext cx="4663440" cy="3749040"/>
          </a:xfrm>
        </p:spPr>
        <p:txBody>
          <a:bodyPr>
            <a:normAutofit/>
          </a:bodyPr>
          <a:lstStyle/>
          <a:p>
            <a:r>
              <a:rPr lang="en-US" dirty="0"/>
              <a:t>Began in Britain in the 18th century and then spread to other parts of the world</a:t>
            </a:r>
          </a:p>
          <a:p>
            <a:r>
              <a:rPr lang="en-US" dirty="0"/>
              <a:t>Change from an agrarian and handicraft economy to one dominated by industry and machine manufacturing. </a:t>
            </a:r>
          </a:p>
          <a:p>
            <a:r>
              <a:rPr lang="en-US" dirty="0"/>
              <a:t>Resulted in the birth of the middle class, professional jobs, advancements in manufacturing tools and textiles, agriculture, and mining. This process</a:t>
            </a:r>
          </a:p>
        </p:txBody>
      </p:sp>
      <p:pic>
        <p:nvPicPr>
          <p:cNvPr id="4" name="Picture 3">
            <a:extLst>
              <a:ext uri="{FF2B5EF4-FFF2-40B4-BE49-F238E27FC236}">
                <a16:creationId xmlns:a16="http://schemas.microsoft.com/office/drawing/2014/main" id="{98D6709B-D9A8-4710-B88E-C606396D6CDF}"/>
              </a:ext>
            </a:extLst>
          </p:cNvPr>
          <p:cNvPicPr>
            <a:picLocks noChangeAspect="1"/>
          </p:cNvPicPr>
          <p:nvPr/>
        </p:nvPicPr>
        <p:blipFill rotWithShape="1">
          <a:blip r:embed="rId2"/>
          <a:srcRect l="6743" r="20799" b="-2"/>
          <a:stretch/>
        </p:blipFill>
        <p:spPr>
          <a:xfrm>
            <a:off x="6461760" y="2103120"/>
            <a:ext cx="4663440" cy="3749040"/>
          </a:xfrm>
          <a:prstGeom prst="rect">
            <a:avLst/>
          </a:prstGeom>
          <a:noFill/>
        </p:spPr>
      </p:pic>
    </p:spTree>
    <p:extLst>
      <p:ext uri="{BB962C8B-B14F-4D97-AF65-F5344CB8AC3E}">
        <p14:creationId xmlns:p14="http://schemas.microsoft.com/office/powerpoint/2010/main" val="374740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0FFD-3653-41A0-AD01-8CB7C4FC5BC7}"/>
              </a:ext>
            </a:extLst>
          </p:cNvPr>
          <p:cNvSpPr>
            <a:spLocks noGrp="1"/>
          </p:cNvSpPr>
          <p:nvPr>
            <p:ph type="title"/>
          </p:nvPr>
        </p:nvSpPr>
        <p:spPr>
          <a:xfrm>
            <a:off x="1066800" y="642594"/>
            <a:ext cx="10058400" cy="1371600"/>
          </a:xfrm>
        </p:spPr>
        <p:txBody>
          <a:bodyPr anchor="ctr">
            <a:normAutofit/>
          </a:bodyPr>
          <a:lstStyle/>
          <a:p>
            <a:r>
              <a:rPr lang="en-US" dirty="0"/>
              <a:t>2</a:t>
            </a:r>
            <a:r>
              <a:rPr lang="en-US" baseline="30000" dirty="0"/>
              <a:t>nd</a:t>
            </a:r>
            <a:r>
              <a:rPr lang="en-US" dirty="0"/>
              <a:t> Industrial Revolution (1870s-19040s)</a:t>
            </a:r>
          </a:p>
        </p:txBody>
      </p:sp>
      <p:sp>
        <p:nvSpPr>
          <p:cNvPr id="3" name="Content Placeholder 2">
            <a:extLst>
              <a:ext uri="{FF2B5EF4-FFF2-40B4-BE49-F238E27FC236}">
                <a16:creationId xmlns:a16="http://schemas.microsoft.com/office/drawing/2014/main" id="{D4858E84-155A-4B8F-B6CB-575DE6B952A1}"/>
              </a:ext>
            </a:extLst>
          </p:cNvPr>
          <p:cNvSpPr>
            <a:spLocks noGrp="1"/>
          </p:cNvSpPr>
          <p:nvPr>
            <p:ph sz="half" idx="1"/>
          </p:nvPr>
        </p:nvSpPr>
        <p:spPr>
          <a:xfrm>
            <a:off x="1066800" y="2103120"/>
            <a:ext cx="4663440" cy="3749040"/>
          </a:xfrm>
        </p:spPr>
        <p:txBody>
          <a:bodyPr>
            <a:normAutofit/>
          </a:bodyPr>
          <a:lstStyle/>
          <a:p>
            <a:r>
              <a:rPr lang="en-US" dirty="0"/>
              <a:t>Emergence of production lines accelerated how quickly and cheaply things could be built.</a:t>
            </a:r>
          </a:p>
          <a:p>
            <a:r>
              <a:rPr lang="en-US" dirty="0"/>
              <a:t>Was the start of the transportation industry which includes shipping by land and sea AND wired and wireless communication, and electricity. </a:t>
            </a:r>
          </a:p>
        </p:txBody>
      </p:sp>
      <p:pic>
        <p:nvPicPr>
          <p:cNvPr id="4" name="Picture 3">
            <a:extLst>
              <a:ext uri="{FF2B5EF4-FFF2-40B4-BE49-F238E27FC236}">
                <a16:creationId xmlns:a16="http://schemas.microsoft.com/office/drawing/2014/main" id="{2C051304-372A-4FD9-AB9B-41CFA1C10471}"/>
              </a:ext>
            </a:extLst>
          </p:cNvPr>
          <p:cNvPicPr>
            <a:picLocks noChangeAspect="1"/>
          </p:cNvPicPr>
          <p:nvPr/>
        </p:nvPicPr>
        <p:blipFill>
          <a:blip r:embed="rId2"/>
          <a:stretch>
            <a:fillRect/>
          </a:stretch>
        </p:blipFill>
        <p:spPr>
          <a:xfrm>
            <a:off x="6472094" y="2103120"/>
            <a:ext cx="4642772" cy="3749040"/>
          </a:xfrm>
          <a:prstGeom prst="rect">
            <a:avLst/>
          </a:prstGeom>
          <a:noFill/>
        </p:spPr>
      </p:pic>
    </p:spTree>
    <p:extLst>
      <p:ext uri="{BB962C8B-B14F-4D97-AF65-F5344CB8AC3E}">
        <p14:creationId xmlns:p14="http://schemas.microsoft.com/office/powerpoint/2010/main" val="195581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FB1E-3694-4FDB-9B13-1C07B638BB61}"/>
              </a:ext>
            </a:extLst>
          </p:cNvPr>
          <p:cNvSpPr>
            <a:spLocks noGrp="1"/>
          </p:cNvSpPr>
          <p:nvPr>
            <p:ph type="title"/>
          </p:nvPr>
        </p:nvSpPr>
        <p:spPr>
          <a:xfrm>
            <a:off x="1066800" y="642594"/>
            <a:ext cx="10058400" cy="1371600"/>
          </a:xfrm>
        </p:spPr>
        <p:txBody>
          <a:bodyPr anchor="ctr">
            <a:normAutofit/>
          </a:bodyPr>
          <a:lstStyle/>
          <a:p>
            <a:r>
              <a:rPr lang="en-US" dirty="0"/>
              <a:t>3</a:t>
            </a:r>
            <a:r>
              <a:rPr lang="en-US" baseline="30000" dirty="0"/>
              <a:t>rd</a:t>
            </a:r>
            <a:r>
              <a:rPr lang="en-US" dirty="0"/>
              <a:t> Industrial Revolution (1950’s - 2000’s)</a:t>
            </a:r>
          </a:p>
        </p:txBody>
      </p:sp>
      <p:sp>
        <p:nvSpPr>
          <p:cNvPr id="3" name="Content Placeholder 2">
            <a:extLst>
              <a:ext uri="{FF2B5EF4-FFF2-40B4-BE49-F238E27FC236}">
                <a16:creationId xmlns:a16="http://schemas.microsoft.com/office/drawing/2014/main" id="{62F571BD-588E-4D33-9D08-C1D094187A01}"/>
              </a:ext>
            </a:extLst>
          </p:cNvPr>
          <p:cNvSpPr>
            <a:spLocks noGrp="1"/>
          </p:cNvSpPr>
          <p:nvPr>
            <p:ph sz="half" idx="1"/>
          </p:nvPr>
        </p:nvSpPr>
        <p:spPr>
          <a:xfrm>
            <a:off x="1066800" y="2103120"/>
            <a:ext cx="4663440" cy="3749040"/>
          </a:xfrm>
        </p:spPr>
        <p:txBody>
          <a:bodyPr>
            <a:normAutofit/>
          </a:bodyPr>
          <a:lstStyle/>
          <a:p>
            <a:r>
              <a:rPr lang="en-US" dirty="0"/>
              <a:t>Started in the 1950s, after the two world </a:t>
            </a:r>
          </a:p>
          <a:p>
            <a:r>
              <a:rPr lang="en-US" dirty="0"/>
              <a:t>The time in which the first computer was developed</a:t>
            </a:r>
          </a:p>
          <a:p>
            <a:r>
              <a:rPr lang="en-US" dirty="0"/>
              <a:t>Also saw automation, functional robotics for manufacturing, and the digital age's birth and maturity.</a:t>
            </a:r>
          </a:p>
          <a:p>
            <a:endParaRPr lang="en-US" dirty="0"/>
          </a:p>
          <a:p>
            <a:endParaRPr lang="en-US" dirty="0"/>
          </a:p>
          <a:p>
            <a:endParaRPr lang="en-US" dirty="0"/>
          </a:p>
        </p:txBody>
      </p:sp>
      <p:pic>
        <p:nvPicPr>
          <p:cNvPr id="5" name="Content Placeholder 4">
            <a:extLst>
              <a:ext uri="{FF2B5EF4-FFF2-40B4-BE49-F238E27FC236}">
                <a16:creationId xmlns:a16="http://schemas.microsoft.com/office/drawing/2014/main" id="{DEFD8758-00BC-4962-8A8C-09E5B9EEA5EB}"/>
              </a:ext>
            </a:extLst>
          </p:cNvPr>
          <p:cNvPicPr>
            <a:picLocks noGrp="1" noChangeAspect="1"/>
          </p:cNvPicPr>
          <p:nvPr>
            <p:ph sz="half" idx="2"/>
          </p:nvPr>
        </p:nvPicPr>
        <p:blipFill rotWithShape="1">
          <a:blip r:embed="rId2"/>
          <a:srcRect l="6539" r="7943" b="1"/>
          <a:stretch/>
        </p:blipFill>
        <p:spPr>
          <a:xfrm>
            <a:off x="6461760" y="2103120"/>
            <a:ext cx="4663440" cy="3749040"/>
          </a:xfrm>
          <a:prstGeom prst="rect">
            <a:avLst/>
          </a:prstGeom>
          <a:noFill/>
        </p:spPr>
      </p:pic>
    </p:spTree>
    <p:extLst>
      <p:ext uri="{BB962C8B-B14F-4D97-AF65-F5344CB8AC3E}">
        <p14:creationId xmlns:p14="http://schemas.microsoft.com/office/powerpoint/2010/main" val="14288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A28-2E11-435F-B683-CE87D454D281}"/>
              </a:ext>
            </a:extLst>
          </p:cNvPr>
          <p:cNvSpPr>
            <a:spLocks noGrp="1"/>
          </p:cNvSpPr>
          <p:nvPr>
            <p:ph type="title"/>
          </p:nvPr>
        </p:nvSpPr>
        <p:spPr/>
        <p:txBody>
          <a:bodyPr/>
          <a:lstStyle/>
          <a:p>
            <a:r>
              <a:rPr lang="en-US" dirty="0"/>
              <a:t>Impact of Industrial Revolutions</a:t>
            </a:r>
          </a:p>
        </p:txBody>
      </p:sp>
      <p:sp>
        <p:nvSpPr>
          <p:cNvPr id="5" name="Content Placeholder 4">
            <a:extLst>
              <a:ext uri="{FF2B5EF4-FFF2-40B4-BE49-F238E27FC236}">
                <a16:creationId xmlns:a16="http://schemas.microsoft.com/office/drawing/2014/main" id="{6064BC7C-3597-48A1-912A-F375526323A3}"/>
              </a:ext>
            </a:extLst>
          </p:cNvPr>
          <p:cNvSpPr>
            <a:spLocks noGrp="1"/>
          </p:cNvSpPr>
          <p:nvPr>
            <p:ph idx="1"/>
          </p:nvPr>
        </p:nvSpPr>
        <p:spPr/>
        <p:txBody>
          <a:bodyPr/>
          <a:lstStyle/>
          <a:p>
            <a:r>
              <a:rPr lang="en-US" dirty="0"/>
              <a:t>Labor</a:t>
            </a:r>
          </a:p>
          <a:p>
            <a:r>
              <a:rPr lang="en-US" dirty="0"/>
              <a:t>Power</a:t>
            </a:r>
          </a:p>
          <a:p>
            <a:r>
              <a:rPr lang="en-US" dirty="0"/>
              <a:t>Income</a:t>
            </a:r>
          </a:p>
          <a:p>
            <a:r>
              <a:rPr lang="en-US" dirty="0"/>
              <a:t>Wellness</a:t>
            </a:r>
          </a:p>
          <a:p>
            <a:r>
              <a:rPr lang="en-US" dirty="0"/>
              <a:t>Work-life balance</a:t>
            </a:r>
          </a:p>
          <a:p>
            <a:endParaRPr lang="en-US" dirty="0"/>
          </a:p>
        </p:txBody>
      </p:sp>
    </p:spTree>
    <p:extLst>
      <p:ext uri="{BB962C8B-B14F-4D97-AF65-F5344CB8AC3E}">
        <p14:creationId xmlns:p14="http://schemas.microsoft.com/office/powerpoint/2010/main" val="2958273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0.17.2.1524"/>
  <p:tag name="SLIDO_PRESENTATION_ID" val="00000000-0000-0000-0000-000000000000"/>
  <p:tag name="SLIDO_EVENT_UUID" val="01e74f15-278b-410b-aee3-bec58cabf483"/>
  <p:tag name="SLIDO_EVENT_SECTION_UUID" val="3d17be2f-0e14-4e30-a18c-020853270481"/>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2MjAyMzA4MjB9"/>
  <p:tag name="SLIDO_TYPE" val="SlidoPoll"/>
  <p:tag name="SLIDO_POLL_UUID" val="109deb7d-bc33-4295-9731-e31ae451fe14"/>
  <p:tag name="SLIDO_TIMELINE" val="W3sicG9sbFF1ZXN0aW9uVXVpZCI6IjdkNDZlNjRkLWE3NzYtNGQ1OC05OTFlLWVhYTQ2N2NjOTg2MiIsInNob3dSZXN1bHRzIjp0cnVlLCJzaG93Q29ycmVjdEFuc3dlcnMiOmZhbHNlLCJ2b3RpbmdMb2NrZWQiOmZhbHNlfV0="/>
</p:tagLst>
</file>

<file path=ppt/tags/tag3.xml><?xml version="1.0" encoding="utf-8"?>
<p:tagLst xmlns:a="http://schemas.openxmlformats.org/drawingml/2006/main" xmlns:r="http://schemas.openxmlformats.org/officeDocument/2006/relationships" xmlns:p="http://schemas.openxmlformats.org/presentationml/2006/main">
  <p:tag name="SLIDO_ELEMENT" val="logo"/>
</p:tagLst>
</file>

<file path=ppt/tags/tag4.xml><?xml version="1.0" encoding="utf-8"?>
<p:tagLst xmlns:a="http://schemas.openxmlformats.org/drawingml/2006/main" xmlns:r="http://schemas.openxmlformats.org/officeDocument/2006/relationships" xmlns:p="http://schemas.openxmlformats.org/presentationml/2006/main">
  <p:tag name="SLIDO_ELEMENT" val="title"/>
</p:tagLst>
</file>

<file path=ppt/tags/tag5.xml><?xml version="1.0" encoding="utf-8"?>
<p:tagLst xmlns:a="http://schemas.openxmlformats.org/drawingml/2006/main" xmlns:r="http://schemas.openxmlformats.org/officeDocument/2006/relationships" xmlns:p="http://schemas.openxmlformats.org/presentationml/2006/main">
  <p:tag name="SLIDO_ELEMENT" val="foot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{7FDDAB0E-1A3F-4321-BE58-6F737804F5F7}tf78438558_win32</Template>
  <TotalTime>198</TotalTime>
  <Words>1149</Words>
  <Application>Microsoft Office PowerPoint</Application>
  <PresentationFormat>Widescreen</PresentationFormat>
  <Paragraphs>83</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Century Gothic</vt:lpstr>
      <vt:lpstr>Garamond</vt:lpstr>
      <vt:lpstr>SavonVTI</vt:lpstr>
      <vt:lpstr>Title Lorem Ipsum</vt:lpstr>
      <vt:lpstr>Week 4 Objectives</vt:lpstr>
      <vt:lpstr>PowerPoint Presentation</vt:lpstr>
      <vt:lpstr>4IR</vt:lpstr>
      <vt:lpstr>Industrial Revolution</vt:lpstr>
      <vt:lpstr>1st Industrial Revolution (1750s-1870s)</vt:lpstr>
      <vt:lpstr>2nd Industrial Revolution (1870s-19040s)</vt:lpstr>
      <vt:lpstr>3rd Industrial Revolution (1950’s - 2000’s)</vt:lpstr>
      <vt:lpstr>Impact of Industrial Revolutions</vt:lpstr>
      <vt:lpstr>4th Industrial Revolution (2010s-present)</vt:lpstr>
      <vt:lpstr>Digital Platform Business Models</vt:lpstr>
      <vt:lpstr>Review this week’s readings</vt:lpstr>
      <vt:lpstr>What does this mean for you?</vt:lpstr>
      <vt:lpstr>PowerPoint Presentation</vt:lpstr>
      <vt:lpstr>Week 4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Gracia, Susan</dc:creator>
  <cp:lastModifiedBy>Gracia, Susan</cp:lastModifiedBy>
  <cp:revision>8</cp:revision>
  <dcterms:created xsi:type="dcterms:W3CDTF">2021-05-05T13:05:33Z</dcterms:created>
  <dcterms:modified xsi:type="dcterms:W3CDTF">2021-05-05T16:23:41Z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SlidoAppVersion">
    <vt:lpwstr>0.17.2.1524</vt:lpwstr>
  </property>
</Properties>
</file>