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62" r:id="rId6"/>
    <p:sldId id="263" r:id="rId7"/>
    <p:sldId id="280" r:id="rId8"/>
    <p:sldId id="265" r:id="rId9"/>
    <p:sldId id="281" r:id="rId10"/>
    <p:sldId id="266" r:id="rId11"/>
    <p:sldId id="267" r:id="rId12"/>
    <p:sldId id="282" r:id="rId13"/>
    <p:sldId id="269" r:id="rId14"/>
    <p:sldId id="270" r:id="rId15"/>
    <p:sldId id="271" r:id="rId16"/>
    <p:sldId id="273" r:id="rId17"/>
    <p:sldId id="272" r:id="rId18"/>
    <p:sldId id="275" r:id="rId19"/>
    <p:sldId id="274" r:id="rId20"/>
    <p:sldId id="277" r:id="rId21"/>
    <p:sldId id="278" r:id="rId22"/>
    <p:sldId id="276" r:id="rId23"/>
    <p:sldId id="279"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941" autoAdjust="0"/>
  </p:normalViewPr>
  <p:slideViewPr>
    <p:cSldViewPr snapToGrid="0">
      <p:cViewPr varScale="1">
        <p:scale>
          <a:sx n="53" d="100"/>
          <a:sy n="53" d="100"/>
        </p:scale>
        <p:origin x="11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E7EE8-9376-4B5C-9DBC-5DA6FD99374B}"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596F0-53A7-4ADA-AA5A-AB80EAA4F637}" type="slidenum">
              <a:rPr lang="en-US" smtClean="0"/>
              <a:t>‹#›</a:t>
            </a:fld>
            <a:endParaRPr lang="en-US"/>
          </a:p>
        </p:txBody>
      </p:sp>
    </p:spTree>
    <p:extLst>
      <p:ext uri="{BB962C8B-B14F-4D97-AF65-F5344CB8AC3E}">
        <p14:creationId xmlns:p14="http://schemas.microsoft.com/office/powerpoint/2010/main" val="39912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the training of machine learning models to make a sequence of decisions. The agent learns to achieve a goal in an uncertain, potentially complex environment. In reinforcement learning, an artificial intelligence faces a game-like situation. ... Its goal is to maximize the total reward.</a:t>
            </a:r>
          </a:p>
          <a:p>
            <a:endParaRPr lang="en-US" dirty="0"/>
          </a:p>
          <a:p>
            <a:r>
              <a:rPr lang="en-US" b="1" i="0" dirty="0">
                <a:solidFill>
                  <a:srgbClr val="5F6368"/>
                </a:solidFill>
                <a:effectLst/>
                <a:latin typeface="Roboto" panose="02000000000000000000" pitchFamily="2" charset="0"/>
              </a:rPr>
              <a:t>Semi</a:t>
            </a:r>
            <a:r>
              <a:rPr lang="en-US" b="0" i="0" dirty="0">
                <a:solidFill>
                  <a:srgbClr val="4D5156"/>
                </a:solidFill>
                <a:effectLst/>
                <a:latin typeface="Roboto" panose="02000000000000000000" pitchFamily="2" charset="0"/>
              </a:rPr>
              <a:t>-</a:t>
            </a:r>
            <a:r>
              <a:rPr lang="en-US" b="1" i="0" dirty="0">
                <a:solidFill>
                  <a:srgbClr val="5F6368"/>
                </a:solidFill>
                <a:effectLst/>
                <a:latin typeface="Roboto" panose="02000000000000000000" pitchFamily="2" charset="0"/>
              </a:rPr>
              <a:t>supervised learning</a:t>
            </a:r>
            <a:r>
              <a:rPr lang="en-US" b="0" i="0" dirty="0">
                <a:solidFill>
                  <a:srgbClr val="4D5156"/>
                </a:solidFill>
                <a:effectLst/>
                <a:latin typeface="Roboto" panose="02000000000000000000" pitchFamily="2" charset="0"/>
              </a:rPr>
              <a:t> is an approach to machine </a:t>
            </a:r>
            <a:r>
              <a:rPr lang="en-US" b="1" i="0" dirty="0">
                <a:solidFill>
                  <a:srgbClr val="5F6368"/>
                </a:solidFill>
                <a:effectLst/>
                <a:latin typeface="Roboto" panose="02000000000000000000" pitchFamily="2" charset="0"/>
              </a:rPr>
              <a:t>learning</a:t>
            </a:r>
            <a:r>
              <a:rPr lang="en-US" b="0" i="0" dirty="0">
                <a:solidFill>
                  <a:srgbClr val="4D5156"/>
                </a:solidFill>
                <a:effectLst/>
                <a:latin typeface="Roboto" panose="02000000000000000000" pitchFamily="2" charset="0"/>
              </a:rPr>
              <a:t> that combines a small amount of labeled data with a large amount of unlabeled data during training. </a:t>
            </a:r>
            <a:r>
              <a:rPr lang="en-US" b="1" i="0" dirty="0">
                <a:solidFill>
                  <a:srgbClr val="5F6368"/>
                </a:solidFill>
                <a:effectLst/>
                <a:latin typeface="Roboto" panose="02000000000000000000" pitchFamily="2" charset="0"/>
              </a:rPr>
              <a:t>Semi</a:t>
            </a:r>
            <a:r>
              <a:rPr lang="en-US" b="0" i="0" dirty="0">
                <a:solidFill>
                  <a:srgbClr val="4D5156"/>
                </a:solidFill>
                <a:effectLst/>
                <a:latin typeface="Roboto" panose="02000000000000000000" pitchFamily="2" charset="0"/>
              </a:rPr>
              <a:t>-</a:t>
            </a:r>
            <a:r>
              <a:rPr lang="en-US" b="1" i="0" dirty="0">
                <a:solidFill>
                  <a:srgbClr val="5F6368"/>
                </a:solidFill>
                <a:effectLst/>
                <a:latin typeface="Roboto" panose="02000000000000000000" pitchFamily="2" charset="0"/>
              </a:rPr>
              <a:t>supervised learning</a:t>
            </a:r>
            <a:r>
              <a:rPr lang="en-US" b="0" i="0" dirty="0">
                <a:solidFill>
                  <a:srgbClr val="4D5156"/>
                </a:solidFill>
                <a:effectLst/>
                <a:latin typeface="Roboto" panose="02000000000000000000" pitchFamily="2" charset="0"/>
              </a:rPr>
              <a:t> falls between unsupervised </a:t>
            </a:r>
            <a:r>
              <a:rPr lang="en-US" b="1" i="0" dirty="0">
                <a:solidFill>
                  <a:srgbClr val="5F6368"/>
                </a:solidFill>
                <a:effectLst/>
                <a:latin typeface="Roboto" panose="02000000000000000000" pitchFamily="2" charset="0"/>
              </a:rPr>
              <a:t>learning</a:t>
            </a:r>
            <a:r>
              <a:rPr lang="en-US" b="0" i="0" dirty="0">
                <a:solidFill>
                  <a:srgbClr val="4D5156"/>
                </a:solidFill>
                <a:effectLst/>
                <a:latin typeface="Roboto" panose="02000000000000000000" pitchFamily="2" charset="0"/>
              </a:rPr>
              <a:t> (with no labeled training data) and </a:t>
            </a:r>
            <a:r>
              <a:rPr lang="en-US" b="1" i="0" dirty="0">
                <a:solidFill>
                  <a:srgbClr val="5F6368"/>
                </a:solidFill>
                <a:effectLst/>
                <a:latin typeface="Roboto" panose="02000000000000000000" pitchFamily="2" charset="0"/>
              </a:rPr>
              <a:t>supervised learning</a:t>
            </a:r>
            <a:r>
              <a:rPr lang="en-US" b="0" i="0" dirty="0">
                <a:solidFill>
                  <a:srgbClr val="4D5156"/>
                </a:solidFill>
                <a:effectLst/>
                <a:latin typeface="Roboto" panose="02000000000000000000" pitchFamily="2" charset="0"/>
              </a:rPr>
              <a:t> (with only labeled training data).</a:t>
            </a:r>
            <a:endParaRPr lang="en-US" dirty="0"/>
          </a:p>
        </p:txBody>
      </p:sp>
      <p:sp>
        <p:nvSpPr>
          <p:cNvPr id="4" name="Slide Number Placeholder 3"/>
          <p:cNvSpPr>
            <a:spLocks noGrp="1"/>
          </p:cNvSpPr>
          <p:nvPr>
            <p:ph type="sldNum" sz="quarter" idx="5"/>
          </p:nvPr>
        </p:nvSpPr>
        <p:spPr/>
        <p:txBody>
          <a:bodyPr/>
          <a:lstStyle/>
          <a:p>
            <a:fld id="{8FB596F0-53A7-4ADA-AA5A-AB80EAA4F637}" type="slidenum">
              <a:rPr lang="en-US" smtClean="0"/>
              <a:t>6</a:t>
            </a:fld>
            <a:endParaRPr lang="en-US"/>
          </a:p>
        </p:txBody>
      </p:sp>
    </p:spTree>
    <p:extLst>
      <p:ext uri="{BB962C8B-B14F-4D97-AF65-F5344CB8AC3E}">
        <p14:creationId xmlns:p14="http://schemas.microsoft.com/office/powerpoint/2010/main" val="266892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Repeatable-happen often, high volume</a:t>
            </a:r>
          </a:p>
          <a:p>
            <a:r>
              <a:rPr lang="en-US" dirty="0"/>
              <a:t>nontrivial: complex, need to analyze large amounts of data, and have a large number of possible outcomes, none of which is necessarily perfect.  A</a:t>
            </a:r>
          </a:p>
          <a:p>
            <a:endParaRPr lang="en-US" dirty="0"/>
          </a:p>
        </p:txBody>
      </p:sp>
      <p:sp>
        <p:nvSpPr>
          <p:cNvPr id="4" name="Slide Number Placeholder 3"/>
          <p:cNvSpPr>
            <a:spLocks noGrp="1"/>
          </p:cNvSpPr>
          <p:nvPr>
            <p:ph type="sldNum" sz="quarter" idx="5"/>
          </p:nvPr>
        </p:nvSpPr>
        <p:spPr/>
        <p:txBody>
          <a:bodyPr/>
          <a:lstStyle/>
          <a:p>
            <a:fld id="{8FB596F0-53A7-4ADA-AA5A-AB80EAA4F637}" type="slidenum">
              <a:rPr lang="en-US" smtClean="0"/>
              <a:t>13</a:t>
            </a:fld>
            <a:endParaRPr lang="en-US"/>
          </a:p>
        </p:txBody>
      </p:sp>
    </p:spTree>
    <p:extLst>
      <p:ext uri="{BB962C8B-B14F-4D97-AF65-F5344CB8AC3E}">
        <p14:creationId xmlns:p14="http://schemas.microsoft.com/office/powerpoint/2010/main" val="249727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nytimes.com/2017/10/26/opinion/algorithm-compas-sentencing-bia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rookings.edu/research/what-is-artificial-intelligence/" TargetMode="External"/><Relationship Id="rId2" Type="http://schemas.openxmlformats.org/officeDocument/2006/relationships/hyperlink" Target="https://www.ibm.com/cloud/learn/what-is-artificial-intellig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ALY 6060</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Week 5</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157A-28D2-44AB-AADF-ECC344A21592}"/>
              </a:ext>
            </a:extLst>
          </p:cNvPr>
          <p:cNvSpPr>
            <a:spLocks noGrp="1"/>
          </p:cNvSpPr>
          <p:nvPr>
            <p:ph type="title"/>
          </p:nvPr>
        </p:nvSpPr>
        <p:spPr/>
        <p:txBody>
          <a:bodyPr/>
          <a:lstStyle/>
          <a:p>
            <a:r>
              <a:rPr lang="en-US" dirty="0" err="1"/>
              <a:t>AutoML</a:t>
            </a:r>
            <a:endParaRPr lang="en-US" dirty="0"/>
          </a:p>
        </p:txBody>
      </p:sp>
      <p:pic>
        <p:nvPicPr>
          <p:cNvPr id="5" name="Content Placeholder 4">
            <a:extLst>
              <a:ext uri="{FF2B5EF4-FFF2-40B4-BE49-F238E27FC236}">
                <a16:creationId xmlns:a16="http://schemas.microsoft.com/office/drawing/2014/main" id="{AB33B382-6889-4BA2-AAE5-FB925D131E65}"/>
              </a:ext>
            </a:extLst>
          </p:cNvPr>
          <p:cNvPicPr>
            <a:picLocks noGrp="1" noChangeAspect="1"/>
          </p:cNvPicPr>
          <p:nvPr>
            <p:ph idx="1"/>
          </p:nvPr>
        </p:nvPicPr>
        <p:blipFill>
          <a:blip r:embed="rId2"/>
          <a:stretch>
            <a:fillRect/>
          </a:stretch>
        </p:blipFill>
        <p:spPr>
          <a:xfrm>
            <a:off x="685800" y="1168400"/>
            <a:ext cx="6858000" cy="3942079"/>
          </a:xfrm>
          <a:prstGeom prst="rect">
            <a:avLst/>
          </a:prstGeom>
        </p:spPr>
      </p:pic>
      <p:sp>
        <p:nvSpPr>
          <p:cNvPr id="4" name="Text Placeholder 3">
            <a:extLst>
              <a:ext uri="{FF2B5EF4-FFF2-40B4-BE49-F238E27FC236}">
                <a16:creationId xmlns:a16="http://schemas.microsoft.com/office/drawing/2014/main" id="{85043A30-3CEC-4B5F-8897-F92DC4CFA04E}"/>
              </a:ext>
            </a:extLst>
          </p:cNvPr>
          <p:cNvSpPr>
            <a:spLocks noGrp="1"/>
          </p:cNvSpPr>
          <p:nvPr>
            <p:ph type="body" sz="half" idx="2"/>
          </p:nvPr>
        </p:nvSpPr>
        <p:spPr/>
        <p:txBody>
          <a:bodyPr>
            <a:normAutofit fontScale="77500" lnSpcReduction="20000"/>
          </a:bodyPr>
          <a:lstStyle/>
          <a:p>
            <a:r>
              <a:rPr lang="en-US" dirty="0"/>
              <a:t>“</a:t>
            </a:r>
            <a:r>
              <a:rPr lang="en-US" dirty="0" err="1"/>
              <a:t>AutoML</a:t>
            </a:r>
            <a:r>
              <a:rPr lang="en-US" dirty="0"/>
              <a:t> focuses on two aspects – Data acquisition and prediction. All the steps that take place in between these two phases will be abstracted by the </a:t>
            </a:r>
            <a:r>
              <a:rPr lang="en-US" dirty="0" err="1"/>
              <a:t>AutoML</a:t>
            </a:r>
            <a:r>
              <a:rPr lang="en-US" dirty="0"/>
              <a:t> platform. Essentially, users bring their own dataset, identify the labels, and push a button to generate a thoroughly trained and optimized model that's ready to predict.”</a:t>
            </a:r>
          </a:p>
          <a:p>
            <a:r>
              <a:rPr lang="en-US" dirty="0"/>
              <a:t>(https://www.forbes.com/sites/janakirammsv/2018/04/15/why-automl-is-set-to-become-the-future-of-artificial-intelligence/?sh=407ff059780a)</a:t>
            </a:r>
          </a:p>
        </p:txBody>
      </p:sp>
    </p:spTree>
    <p:extLst>
      <p:ext uri="{BB962C8B-B14F-4D97-AF65-F5344CB8AC3E}">
        <p14:creationId xmlns:p14="http://schemas.microsoft.com/office/powerpoint/2010/main" val="224561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C3C1F0F1-6E3C-4185-9CBE-80543CC27BE1}"/>
              </a:ext>
            </a:extLst>
          </p:cNvPr>
          <p:cNvPicPr>
            <a:picLocks noGrp="1" noChangeAspect="1"/>
          </p:cNvPicPr>
          <p:nvPr>
            <p:ph type="pic" idx="1"/>
          </p:nvPr>
        </p:nvPicPr>
        <p:blipFill rotWithShape="1">
          <a:blip r:embed="rId2"/>
          <a:stretch/>
        </p:blipFill>
        <p:spPr>
          <a:xfrm>
            <a:off x="949269" y="237744"/>
            <a:ext cx="6254861" cy="6382512"/>
          </a:xfrm>
          <a:prstGeom prst="rect">
            <a:avLst/>
          </a:prstGeom>
          <a:noFill/>
        </p:spPr>
      </p:pic>
      <p:sp>
        <p:nvSpPr>
          <p:cNvPr id="10" name="Title 2">
            <a:extLst>
              <a:ext uri="{FF2B5EF4-FFF2-40B4-BE49-F238E27FC236}">
                <a16:creationId xmlns:a16="http://schemas.microsoft.com/office/drawing/2014/main" id="{D1E092A4-5B51-40BF-8592-FCA36BC80FA7}"/>
              </a:ext>
            </a:extLst>
          </p:cNvPr>
          <p:cNvSpPr>
            <a:spLocks noGrp="1"/>
          </p:cNvSpPr>
          <p:nvPr>
            <p:ph type="title"/>
          </p:nvPr>
        </p:nvSpPr>
        <p:spPr>
          <a:xfrm>
            <a:off x="8477250" y="603504"/>
            <a:ext cx="3144774" cy="1645920"/>
          </a:xfrm>
        </p:spPr>
        <p:txBody>
          <a:bodyPr/>
          <a:lstStyle/>
          <a:p>
            <a:endParaRPr lang="en-US"/>
          </a:p>
        </p:txBody>
      </p:sp>
      <p:sp>
        <p:nvSpPr>
          <p:cNvPr id="12" name="Text Placeholder 3">
            <a:extLst>
              <a:ext uri="{FF2B5EF4-FFF2-40B4-BE49-F238E27FC236}">
                <a16:creationId xmlns:a16="http://schemas.microsoft.com/office/drawing/2014/main" id="{88B46E19-2724-40FB-8D78-2EB58F715A45}"/>
              </a:ext>
            </a:extLst>
          </p:cNvPr>
          <p:cNvSpPr>
            <a:spLocks noGrp="1"/>
          </p:cNvSpPr>
          <p:nvPr>
            <p:ph type="body" sz="half" idx="2"/>
          </p:nvPr>
        </p:nvSpPr>
        <p:spPr>
          <a:xfrm>
            <a:off x="8477250" y="2386584"/>
            <a:ext cx="3144774" cy="3511296"/>
          </a:xfrm>
        </p:spPr>
        <p:txBody>
          <a:bodyPr/>
          <a:lstStyle/>
          <a:p>
            <a:r>
              <a:rPr lang="en-US" dirty="0"/>
              <a:t>The </a:t>
            </a:r>
            <a:r>
              <a:rPr lang="en-US" dirty="0" err="1"/>
              <a:t>AutoML</a:t>
            </a:r>
            <a:r>
              <a:rPr lang="en-US" dirty="0"/>
              <a:t> process after uploading a dataset and choosing the target variable for the business problem (https://www.datarobot.com/wiki/automated-machine-learning/)</a:t>
            </a:r>
          </a:p>
        </p:txBody>
      </p:sp>
    </p:spTree>
    <p:extLst>
      <p:ext uri="{BB962C8B-B14F-4D97-AF65-F5344CB8AC3E}">
        <p14:creationId xmlns:p14="http://schemas.microsoft.com/office/powerpoint/2010/main" val="95814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AA85-C5DF-4CF6-B44A-6F4FE37A939E}"/>
              </a:ext>
            </a:extLst>
          </p:cNvPr>
          <p:cNvSpPr>
            <a:spLocks noGrp="1"/>
          </p:cNvSpPr>
          <p:nvPr>
            <p:ph type="title"/>
          </p:nvPr>
        </p:nvSpPr>
        <p:spPr/>
        <p:txBody>
          <a:bodyPr/>
          <a:lstStyle/>
          <a:p>
            <a:r>
              <a:rPr lang="en-US" dirty="0"/>
              <a:t>AI and Decision Making</a:t>
            </a:r>
          </a:p>
        </p:txBody>
      </p:sp>
      <p:sp>
        <p:nvSpPr>
          <p:cNvPr id="3" name="Content Placeholder 2">
            <a:extLst>
              <a:ext uri="{FF2B5EF4-FFF2-40B4-BE49-F238E27FC236}">
                <a16:creationId xmlns:a16="http://schemas.microsoft.com/office/drawing/2014/main" id="{ECDF24C7-0729-40DA-AF7A-754F3B8F3E73}"/>
              </a:ext>
            </a:extLst>
          </p:cNvPr>
          <p:cNvSpPr>
            <a:spLocks noGrp="1"/>
          </p:cNvSpPr>
          <p:nvPr>
            <p:ph idx="1"/>
          </p:nvPr>
        </p:nvSpPr>
        <p:spPr/>
        <p:txBody>
          <a:bodyPr>
            <a:normAutofit fontScale="92500" lnSpcReduction="20000"/>
          </a:bodyPr>
          <a:lstStyle/>
          <a:p>
            <a:r>
              <a:rPr lang="en-US" dirty="0">
                <a:solidFill>
                  <a:srgbClr val="FF0000"/>
                </a:solidFill>
              </a:rPr>
              <a:t>Strategic decisions </a:t>
            </a:r>
            <a:r>
              <a:rPr lang="en-US" dirty="0"/>
              <a:t>are extremely valuable and important, yet infrequent or “low volume,” decisions that guide the direction of an organization.  Not repeatable, not candidates for AI.</a:t>
            </a:r>
          </a:p>
          <a:p>
            <a:r>
              <a:rPr lang="en-US" dirty="0">
                <a:solidFill>
                  <a:srgbClr val="FF0000"/>
                </a:solidFill>
              </a:rPr>
              <a:t>Tactical decisions </a:t>
            </a:r>
            <a:r>
              <a:rPr lang="en-US" dirty="0"/>
              <a:t>are business decisions that are made repeatedly during the course of business and involve data and analysis by officers, executives, and other personnel in management and knowledge positions (Taylor, 2012)</a:t>
            </a:r>
          </a:p>
          <a:p>
            <a:pPr lvl="1"/>
            <a:r>
              <a:rPr lang="en-US" dirty="0"/>
              <a:t>Examples of tactical decisions include (but are not limited to) deciding on: staffing levels to implement, discounting, sales and marketing strategies to use, allocation of work assignments to particular groups and people, and which purchases to make (Latham, n.d.). </a:t>
            </a:r>
          </a:p>
          <a:p>
            <a:pPr lvl="1"/>
            <a:r>
              <a:rPr lang="en-US" dirty="0"/>
              <a:t>Repeatable, candidates for AI.</a:t>
            </a:r>
          </a:p>
          <a:p>
            <a:r>
              <a:rPr lang="en-US" dirty="0">
                <a:solidFill>
                  <a:srgbClr val="FF0000"/>
                </a:solidFill>
              </a:rPr>
              <a:t>Operational decisions </a:t>
            </a:r>
            <a:r>
              <a:rPr lang="en-US" dirty="0"/>
              <a:t>are daily business decisions that happen every time a business process or transaction occurs. </a:t>
            </a:r>
          </a:p>
          <a:p>
            <a:pPr lvl="1"/>
            <a:r>
              <a:rPr lang="en-US" dirty="0"/>
              <a:t>For example, an operational decision is made every time an order is placed, a customer makes a purchase, a credit card transaction is approved, an insurance claim is made, etc.</a:t>
            </a:r>
          </a:p>
          <a:p>
            <a:pPr lvl="1"/>
            <a:r>
              <a:rPr lang="en-US" dirty="0"/>
              <a:t>Highly repeatable, ideal candidates for AI.</a:t>
            </a:r>
          </a:p>
          <a:p>
            <a:r>
              <a:rPr lang="en-US" dirty="0"/>
              <a:t>Micro decisions are a special kind of operational decision that focuses on one customer at a time and aims to personalize an interaction with that individual. </a:t>
            </a:r>
          </a:p>
          <a:p>
            <a:pPr lvl="1"/>
            <a:r>
              <a:rPr lang="en-US" dirty="0"/>
              <a:t>Highly repeatable, high volume—ideal candidate for AI.</a:t>
            </a:r>
          </a:p>
          <a:p>
            <a:pPr lvl="1"/>
            <a:endParaRPr lang="en-US" dirty="0"/>
          </a:p>
          <a:p>
            <a:endParaRPr lang="en-US" dirty="0"/>
          </a:p>
        </p:txBody>
      </p:sp>
    </p:spTree>
    <p:extLst>
      <p:ext uri="{BB962C8B-B14F-4D97-AF65-F5344CB8AC3E}">
        <p14:creationId xmlns:p14="http://schemas.microsoft.com/office/powerpoint/2010/main" val="167280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78AE-45F7-4DFE-AF44-6198DE81C371}"/>
              </a:ext>
            </a:extLst>
          </p:cNvPr>
          <p:cNvSpPr>
            <a:spLocks noGrp="1"/>
          </p:cNvSpPr>
          <p:nvPr>
            <p:ph type="title"/>
          </p:nvPr>
        </p:nvSpPr>
        <p:spPr/>
        <p:txBody>
          <a:bodyPr/>
          <a:lstStyle/>
          <a:p>
            <a:r>
              <a:rPr lang="en-US" dirty="0"/>
              <a:t>Business Decisions Suitable for AI</a:t>
            </a:r>
          </a:p>
        </p:txBody>
      </p:sp>
      <p:sp>
        <p:nvSpPr>
          <p:cNvPr id="3" name="Content Placeholder 2">
            <a:extLst>
              <a:ext uri="{FF2B5EF4-FFF2-40B4-BE49-F238E27FC236}">
                <a16:creationId xmlns:a16="http://schemas.microsoft.com/office/drawing/2014/main" id="{0ECE8511-8D12-4DC9-9FB9-D4BCE1310F5B}"/>
              </a:ext>
            </a:extLst>
          </p:cNvPr>
          <p:cNvSpPr>
            <a:spLocks noGrp="1"/>
          </p:cNvSpPr>
          <p:nvPr>
            <p:ph idx="1"/>
          </p:nvPr>
        </p:nvSpPr>
        <p:spPr/>
        <p:txBody>
          <a:bodyPr>
            <a:normAutofit/>
          </a:bodyPr>
          <a:lstStyle/>
          <a:p>
            <a:r>
              <a:rPr lang="en-US" sz="2800" dirty="0"/>
              <a:t>Repeatable</a:t>
            </a:r>
          </a:p>
          <a:p>
            <a:r>
              <a:rPr lang="en-US" sz="2800" dirty="0"/>
              <a:t>Nontrivial</a:t>
            </a:r>
          </a:p>
          <a:p>
            <a:r>
              <a:rPr lang="en-US" sz="2800" dirty="0"/>
              <a:t>Defined and measurable business impacts </a:t>
            </a:r>
          </a:p>
          <a:p>
            <a:r>
              <a:rPr lang="en-US" sz="2800" dirty="0"/>
              <a:t>Suitable for automation (Taylor, 2012)</a:t>
            </a:r>
          </a:p>
        </p:txBody>
      </p:sp>
    </p:spTree>
    <p:extLst>
      <p:ext uri="{BB962C8B-B14F-4D97-AF65-F5344CB8AC3E}">
        <p14:creationId xmlns:p14="http://schemas.microsoft.com/office/powerpoint/2010/main" val="427969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F6C3-BCDC-41DC-B1D9-C4A162A5E99E}"/>
              </a:ext>
            </a:extLst>
          </p:cNvPr>
          <p:cNvSpPr>
            <a:spLocks noGrp="1"/>
          </p:cNvSpPr>
          <p:nvPr>
            <p:ph type="title"/>
          </p:nvPr>
        </p:nvSpPr>
        <p:spPr/>
        <p:txBody>
          <a:bodyPr/>
          <a:lstStyle/>
          <a:p>
            <a:r>
              <a:rPr lang="en-US" dirty="0"/>
              <a:t>7 Business Decision Types Suited to Automation</a:t>
            </a:r>
          </a:p>
        </p:txBody>
      </p:sp>
      <p:sp>
        <p:nvSpPr>
          <p:cNvPr id="3" name="Content Placeholder 2">
            <a:extLst>
              <a:ext uri="{FF2B5EF4-FFF2-40B4-BE49-F238E27FC236}">
                <a16:creationId xmlns:a16="http://schemas.microsoft.com/office/drawing/2014/main" id="{9AF576E0-C8BD-48D8-A8E4-02902D87B215}"/>
              </a:ext>
            </a:extLst>
          </p:cNvPr>
          <p:cNvSpPr>
            <a:spLocks noGrp="1"/>
          </p:cNvSpPr>
          <p:nvPr>
            <p:ph idx="1"/>
          </p:nvPr>
        </p:nvSpPr>
        <p:spPr/>
        <p:txBody>
          <a:bodyPr/>
          <a:lstStyle/>
          <a:p>
            <a:pPr marL="0" indent="0">
              <a:buNone/>
            </a:pPr>
            <a:r>
              <a:rPr lang="en-US" sz="2000" dirty="0"/>
              <a:t>1.	Determining customer eligibility for A service or product</a:t>
            </a:r>
          </a:p>
          <a:p>
            <a:pPr marL="0" indent="0">
              <a:buNone/>
            </a:pPr>
            <a:r>
              <a:rPr lang="en-US" sz="2000" dirty="0"/>
              <a:t>2.	Validating transactions or customers</a:t>
            </a:r>
          </a:p>
          <a:p>
            <a:pPr marL="914400" indent="-914400">
              <a:buNone/>
            </a:pPr>
            <a:r>
              <a:rPr lang="en-US" sz="2000" dirty="0"/>
              <a:t>3.	Calculating prices for products and specific customers at a specific point in time</a:t>
            </a:r>
          </a:p>
          <a:p>
            <a:pPr marL="0" indent="0">
              <a:buNone/>
            </a:pPr>
            <a:r>
              <a:rPr lang="en-US" sz="2000" dirty="0"/>
              <a:t>4.	Assessing the risk inherent in a particular customer or transaction</a:t>
            </a:r>
          </a:p>
          <a:p>
            <a:pPr marL="0" indent="0">
              <a:buNone/>
            </a:pPr>
            <a:r>
              <a:rPr lang="en-US" sz="2000" dirty="0"/>
              <a:t>5.	Identifying fraud or abuse</a:t>
            </a:r>
          </a:p>
          <a:p>
            <a:pPr marL="914400" indent="-914400">
              <a:buNone/>
            </a:pPr>
            <a:r>
              <a:rPr lang="en-US" sz="2000" dirty="0"/>
              <a:t>6.	Identifying opportunities to cross-sell or up-sell to specific customers (Taylor, 2012)</a:t>
            </a:r>
          </a:p>
          <a:p>
            <a:endParaRPr lang="en-US" dirty="0"/>
          </a:p>
        </p:txBody>
      </p:sp>
    </p:spTree>
    <p:extLst>
      <p:ext uri="{BB962C8B-B14F-4D97-AF65-F5344CB8AC3E}">
        <p14:creationId xmlns:p14="http://schemas.microsoft.com/office/powerpoint/2010/main" val="238024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9D959F-DB4D-4DBD-8652-6E877D58C6D6}"/>
              </a:ext>
            </a:extLst>
          </p:cNvPr>
          <p:cNvPicPr>
            <a:picLocks noChangeAspect="1"/>
          </p:cNvPicPr>
          <p:nvPr/>
        </p:nvPicPr>
        <p:blipFill>
          <a:blip r:embed="rId2"/>
          <a:stretch>
            <a:fillRect/>
          </a:stretch>
        </p:blipFill>
        <p:spPr>
          <a:xfrm>
            <a:off x="228599" y="860393"/>
            <a:ext cx="7696201" cy="5137214"/>
          </a:xfrm>
          <a:prstGeom prst="rect">
            <a:avLst/>
          </a:prstGeom>
          <a:noFill/>
          <a:ln>
            <a:noFill/>
          </a:ln>
        </p:spPr>
      </p:pic>
      <p:sp>
        <p:nvSpPr>
          <p:cNvPr id="2" name="Title 1">
            <a:extLst>
              <a:ext uri="{FF2B5EF4-FFF2-40B4-BE49-F238E27FC236}">
                <a16:creationId xmlns:a16="http://schemas.microsoft.com/office/drawing/2014/main" id="{9DCF5CE5-E2B9-4A42-BCB8-F56BD5831812}"/>
              </a:ext>
            </a:extLst>
          </p:cNvPr>
          <p:cNvSpPr>
            <a:spLocks noGrp="1"/>
          </p:cNvSpPr>
          <p:nvPr>
            <p:ph type="title"/>
          </p:nvPr>
        </p:nvSpPr>
        <p:spPr>
          <a:xfrm>
            <a:off x="8477250" y="603504"/>
            <a:ext cx="3144774" cy="1645920"/>
          </a:xfrm>
        </p:spPr>
        <p:txBody>
          <a:bodyPr anchor="b">
            <a:normAutofit/>
          </a:bodyPr>
          <a:lstStyle/>
          <a:p>
            <a:pPr>
              <a:lnSpc>
                <a:spcPct val="90000"/>
              </a:lnSpc>
            </a:pPr>
            <a:r>
              <a:rPr lang="en-US" sz="2700"/>
              <a:t>What ethical issues are associated with the use of AI?</a:t>
            </a:r>
          </a:p>
        </p:txBody>
      </p:sp>
      <p:sp>
        <p:nvSpPr>
          <p:cNvPr id="13" name="Text Placeholder 3">
            <a:extLst>
              <a:ext uri="{FF2B5EF4-FFF2-40B4-BE49-F238E27FC236}">
                <a16:creationId xmlns:a16="http://schemas.microsoft.com/office/drawing/2014/main" id="{0D6B2AE5-5CBD-44A1-BA4E-E9231C536B2A}"/>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96487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081F-DE54-47F8-9D7C-71034A5AE1FD}"/>
              </a:ext>
            </a:extLst>
          </p:cNvPr>
          <p:cNvSpPr>
            <a:spLocks noGrp="1"/>
          </p:cNvSpPr>
          <p:nvPr>
            <p:ph type="title"/>
          </p:nvPr>
        </p:nvSpPr>
        <p:spPr>
          <a:xfrm>
            <a:off x="1066800" y="642594"/>
            <a:ext cx="10058400" cy="1371600"/>
          </a:xfrm>
        </p:spPr>
        <p:txBody>
          <a:bodyPr anchor="ctr">
            <a:normAutofit/>
          </a:bodyPr>
          <a:lstStyle/>
          <a:p>
            <a:r>
              <a:rPr lang="en-US" dirty="0"/>
              <a:t>AI:  Ethical Issues</a:t>
            </a:r>
          </a:p>
        </p:txBody>
      </p:sp>
      <p:pic>
        <p:nvPicPr>
          <p:cNvPr id="4" name="Content Placeholder 3">
            <a:extLst>
              <a:ext uri="{FF2B5EF4-FFF2-40B4-BE49-F238E27FC236}">
                <a16:creationId xmlns:a16="http://schemas.microsoft.com/office/drawing/2014/main" id="{188320BA-77CF-482A-A0A9-FCA9AC0F07A4}"/>
              </a:ext>
            </a:extLst>
          </p:cNvPr>
          <p:cNvPicPr>
            <a:picLocks noGrp="1" noChangeAspect="1"/>
          </p:cNvPicPr>
          <p:nvPr>
            <p:ph idx="1"/>
          </p:nvPr>
        </p:nvPicPr>
        <p:blipFill rotWithShape="1">
          <a:blip r:embed="rId2"/>
          <a:srcRect t="251" b="23204"/>
          <a:stretch/>
        </p:blipFill>
        <p:spPr>
          <a:xfrm>
            <a:off x="1066800" y="2103120"/>
            <a:ext cx="10058400" cy="3849624"/>
          </a:xfrm>
          <a:prstGeom prst="rect">
            <a:avLst/>
          </a:prstGeom>
          <a:noFill/>
        </p:spPr>
      </p:pic>
      <p:sp>
        <p:nvSpPr>
          <p:cNvPr id="5" name="TextBox 4">
            <a:extLst>
              <a:ext uri="{FF2B5EF4-FFF2-40B4-BE49-F238E27FC236}">
                <a16:creationId xmlns:a16="http://schemas.microsoft.com/office/drawing/2014/main" id="{B69C4F73-5181-47A4-BC78-32A5A93A6195}"/>
              </a:ext>
            </a:extLst>
          </p:cNvPr>
          <p:cNvSpPr txBox="1"/>
          <p:nvPr/>
        </p:nvSpPr>
        <p:spPr>
          <a:xfrm>
            <a:off x="637674" y="6215406"/>
            <a:ext cx="10083210" cy="369332"/>
          </a:xfrm>
          <a:prstGeom prst="rect">
            <a:avLst/>
          </a:prstGeom>
          <a:noFill/>
        </p:spPr>
        <p:txBody>
          <a:bodyPr wrap="none" rtlCol="0">
            <a:spAutoFit/>
          </a:bodyPr>
          <a:lstStyle/>
          <a:p>
            <a:r>
              <a:rPr lang="en-US" dirty="0"/>
              <a:t>https://cdofromhel.fi/2019/06/12/the-ethics-of-using-artificial-intelligence-in-city-services/</a:t>
            </a:r>
          </a:p>
        </p:txBody>
      </p:sp>
    </p:spTree>
    <p:extLst>
      <p:ext uri="{BB962C8B-B14F-4D97-AF65-F5344CB8AC3E}">
        <p14:creationId xmlns:p14="http://schemas.microsoft.com/office/powerpoint/2010/main" val="9041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A3CF4A-5B86-4B95-A88F-2F0A40B1D929}"/>
              </a:ext>
            </a:extLst>
          </p:cNvPr>
          <p:cNvPicPr>
            <a:picLocks noGrp="1" noChangeAspect="1"/>
          </p:cNvPicPr>
          <p:nvPr>
            <p:ph idx="4294967295"/>
          </p:nvPr>
        </p:nvPicPr>
        <p:blipFill>
          <a:blip r:embed="rId2"/>
          <a:stretch>
            <a:fillRect/>
          </a:stretch>
        </p:blipFill>
        <p:spPr>
          <a:xfrm>
            <a:off x="1230775" y="878305"/>
            <a:ext cx="9188572" cy="4680283"/>
          </a:xfrm>
          <a:prstGeom prst="rect">
            <a:avLst/>
          </a:prstGeom>
        </p:spPr>
      </p:pic>
      <p:sp>
        <p:nvSpPr>
          <p:cNvPr id="5" name="TextBox 4">
            <a:extLst>
              <a:ext uri="{FF2B5EF4-FFF2-40B4-BE49-F238E27FC236}">
                <a16:creationId xmlns:a16="http://schemas.microsoft.com/office/drawing/2014/main" id="{75EFE464-5E19-4FEC-B659-87D1E987B7A4}"/>
              </a:ext>
            </a:extLst>
          </p:cNvPr>
          <p:cNvSpPr txBox="1"/>
          <p:nvPr/>
        </p:nvSpPr>
        <p:spPr>
          <a:xfrm>
            <a:off x="733927" y="6003758"/>
            <a:ext cx="10756232" cy="523220"/>
          </a:xfrm>
          <a:prstGeom prst="rect">
            <a:avLst/>
          </a:prstGeom>
          <a:noFill/>
        </p:spPr>
        <p:txBody>
          <a:bodyPr wrap="square" rtlCol="0">
            <a:spAutoFit/>
          </a:bodyPr>
          <a:lstStyle/>
          <a:p>
            <a:r>
              <a:rPr lang="en-US" sz="1400" dirty="0"/>
              <a:t>https://www.businessinsider.in/tech/news/artificial-intelligence-in-2020-needs-to-be-about-ethics-in-india/articleshow/72935214.cms</a:t>
            </a:r>
          </a:p>
        </p:txBody>
      </p:sp>
    </p:spTree>
    <p:extLst>
      <p:ext uri="{BB962C8B-B14F-4D97-AF65-F5344CB8AC3E}">
        <p14:creationId xmlns:p14="http://schemas.microsoft.com/office/powerpoint/2010/main" val="394687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6787-8D05-4425-9CE9-EA4C4BE03DDB}"/>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FE6F88D8-F205-42FD-B4C4-FF83F58892CA}"/>
              </a:ext>
            </a:extLst>
          </p:cNvPr>
          <p:cNvSpPr>
            <a:spLocks noGrp="1"/>
          </p:cNvSpPr>
          <p:nvPr>
            <p:ph idx="1"/>
          </p:nvPr>
        </p:nvSpPr>
        <p:spPr/>
        <p:txBody>
          <a:bodyPr/>
          <a:lstStyle/>
          <a:p>
            <a:r>
              <a:rPr lang="en-US" dirty="0"/>
              <a:t>Review the reading, “Healthcare, Artificial Intelligence, Data and Ethics – a 2030 Vision”</a:t>
            </a:r>
          </a:p>
          <a:p>
            <a:r>
              <a:rPr lang="en-US" dirty="0"/>
              <a:t>Address in groups:</a:t>
            </a:r>
          </a:p>
          <a:p>
            <a:pPr lvl="1"/>
            <a:r>
              <a:rPr lang="en-US" dirty="0"/>
              <a:t>What strategies do the authors recommend to ethically and responsibly develop and deploy AI?</a:t>
            </a:r>
          </a:p>
          <a:p>
            <a:r>
              <a:rPr lang="en-US" dirty="0"/>
              <a:t>Share with class</a:t>
            </a:r>
          </a:p>
        </p:txBody>
      </p:sp>
    </p:spTree>
    <p:extLst>
      <p:ext uri="{BB962C8B-B14F-4D97-AF65-F5344CB8AC3E}">
        <p14:creationId xmlns:p14="http://schemas.microsoft.com/office/powerpoint/2010/main" val="412246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157-61FB-4095-9E36-4145E3198477}"/>
              </a:ext>
            </a:extLst>
          </p:cNvPr>
          <p:cNvSpPr>
            <a:spLocks noGrp="1"/>
          </p:cNvSpPr>
          <p:nvPr>
            <p:ph type="title"/>
          </p:nvPr>
        </p:nvSpPr>
        <p:spPr>
          <a:xfrm>
            <a:off x="1066800" y="642594"/>
            <a:ext cx="10058400" cy="1371600"/>
          </a:xfrm>
        </p:spPr>
        <p:txBody>
          <a:bodyPr anchor="ctr">
            <a:normAutofit/>
          </a:bodyPr>
          <a:lstStyle/>
          <a:p>
            <a:r>
              <a:rPr lang="en-US" dirty="0"/>
              <a:t>Case Study</a:t>
            </a:r>
          </a:p>
        </p:txBody>
      </p:sp>
      <p:pic>
        <p:nvPicPr>
          <p:cNvPr id="5" name="Picture 4">
            <a:extLst>
              <a:ext uri="{FF2B5EF4-FFF2-40B4-BE49-F238E27FC236}">
                <a16:creationId xmlns:a16="http://schemas.microsoft.com/office/drawing/2014/main" id="{773A41D9-BE84-419B-BB5C-6DCD60B2C129}"/>
              </a:ext>
            </a:extLst>
          </p:cNvPr>
          <p:cNvPicPr>
            <a:picLocks noChangeAspect="1"/>
          </p:cNvPicPr>
          <p:nvPr/>
        </p:nvPicPr>
        <p:blipFill>
          <a:blip r:embed="rId2"/>
          <a:stretch>
            <a:fillRect/>
          </a:stretch>
        </p:blipFill>
        <p:spPr>
          <a:xfrm>
            <a:off x="1066800" y="3307270"/>
            <a:ext cx="4663440" cy="1340739"/>
          </a:xfrm>
          <a:prstGeom prst="rect">
            <a:avLst/>
          </a:prstGeom>
          <a:noFill/>
        </p:spPr>
      </p:pic>
      <p:sp>
        <p:nvSpPr>
          <p:cNvPr id="3" name="Content Placeholder 2">
            <a:extLst>
              <a:ext uri="{FF2B5EF4-FFF2-40B4-BE49-F238E27FC236}">
                <a16:creationId xmlns:a16="http://schemas.microsoft.com/office/drawing/2014/main" id="{60D7B8C3-6CD3-4ABC-A355-B6C6759138A2}"/>
              </a:ext>
            </a:extLst>
          </p:cNvPr>
          <p:cNvSpPr>
            <a:spLocks noGrp="1"/>
          </p:cNvSpPr>
          <p:nvPr>
            <p:ph sz="half" idx="2"/>
          </p:nvPr>
        </p:nvSpPr>
        <p:spPr>
          <a:xfrm>
            <a:off x="6461760" y="2103120"/>
            <a:ext cx="4663440" cy="3749040"/>
          </a:xfrm>
        </p:spPr>
        <p:txBody>
          <a:bodyPr>
            <a:normAutofit/>
          </a:bodyPr>
          <a:lstStyle/>
          <a:p>
            <a:r>
              <a:rPr lang="en-US" dirty="0"/>
              <a:t>COMPAS (Correctional Offender Management Profiling for Alternative Sanctions), a case management and decision support tool developed and owned by Northpointe (now </a:t>
            </a:r>
            <a:r>
              <a:rPr lang="en-US" dirty="0" err="1"/>
              <a:t>Equivant</a:t>
            </a:r>
            <a:r>
              <a:rPr lang="en-US" dirty="0"/>
              <a:t>) used by U.S. courts to assess the likelihood of a defendant becoming a recidivist.</a:t>
            </a:r>
          </a:p>
        </p:txBody>
      </p:sp>
    </p:spTree>
    <p:extLst>
      <p:ext uri="{BB962C8B-B14F-4D97-AF65-F5344CB8AC3E}">
        <p14:creationId xmlns:p14="http://schemas.microsoft.com/office/powerpoint/2010/main" val="37324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3AE3-8B63-474E-A6DB-3DA91448F2CC}"/>
              </a:ext>
            </a:extLst>
          </p:cNvPr>
          <p:cNvSpPr>
            <a:spLocks noGrp="1"/>
          </p:cNvSpPr>
          <p:nvPr>
            <p:ph type="title"/>
          </p:nvPr>
        </p:nvSpPr>
        <p:spPr/>
        <p:txBody>
          <a:bodyPr/>
          <a:lstStyle/>
          <a:p>
            <a:r>
              <a:rPr lang="en-US" dirty="0"/>
              <a:t>Artificial Intelligence in Decision Making</a:t>
            </a:r>
          </a:p>
        </p:txBody>
      </p:sp>
      <p:sp>
        <p:nvSpPr>
          <p:cNvPr id="3" name="Content Placeholder 2">
            <a:extLst>
              <a:ext uri="{FF2B5EF4-FFF2-40B4-BE49-F238E27FC236}">
                <a16:creationId xmlns:a16="http://schemas.microsoft.com/office/drawing/2014/main" id="{BA9CCF0A-4473-4166-A7A4-CCB6557EDE11}"/>
              </a:ext>
            </a:extLst>
          </p:cNvPr>
          <p:cNvSpPr>
            <a:spLocks noGrp="1"/>
          </p:cNvSpPr>
          <p:nvPr>
            <p:ph idx="1"/>
          </p:nvPr>
        </p:nvSpPr>
        <p:spPr/>
        <p:txBody>
          <a:bodyPr>
            <a:normAutofit/>
          </a:bodyPr>
          <a:lstStyle/>
          <a:p>
            <a:r>
              <a:rPr lang="en-US" sz="2000" dirty="0"/>
              <a:t>Objectives:</a:t>
            </a:r>
          </a:p>
          <a:p>
            <a:pPr lvl="1"/>
            <a:r>
              <a:rPr lang="en-US" sz="1800" dirty="0"/>
              <a:t>Describe how to apply AI to decision making using data</a:t>
            </a:r>
          </a:p>
          <a:p>
            <a:pPr lvl="1"/>
            <a:r>
              <a:rPr lang="en-US" sz="1800" dirty="0"/>
              <a:t>Define the use of </a:t>
            </a:r>
            <a:r>
              <a:rPr lang="en-US" sz="1800" dirty="0" err="1"/>
              <a:t>AutoML</a:t>
            </a:r>
            <a:r>
              <a:rPr lang="en-US" sz="1800" dirty="0"/>
              <a:t> to support decision making</a:t>
            </a:r>
          </a:p>
          <a:p>
            <a:pPr lvl="1"/>
            <a:r>
              <a:rPr lang="en-US" sz="1800" dirty="0"/>
              <a:t>Explain the importance of understanding data and how it can potentially drive bias in business decisioning</a:t>
            </a:r>
          </a:p>
        </p:txBody>
      </p:sp>
    </p:spTree>
    <p:extLst>
      <p:ext uri="{BB962C8B-B14F-4D97-AF65-F5344CB8AC3E}">
        <p14:creationId xmlns:p14="http://schemas.microsoft.com/office/powerpoint/2010/main" val="391077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590736-F74A-4226-A028-0B509B349C54}"/>
              </a:ext>
            </a:extLst>
          </p:cNvPr>
          <p:cNvSpPr>
            <a:spLocks noGrp="1"/>
          </p:cNvSpPr>
          <p:nvPr>
            <p:ph type="title"/>
          </p:nvPr>
        </p:nvSpPr>
        <p:spPr/>
        <p:txBody>
          <a:bodyPr/>
          <a:lstStyle/>
          <a:p>
            <a:r>
              <a:rPr lang="en-US" dirty="0"/>
              <a:t>Read</a:t>
            </a:r>
          </a:p>
        </p:txBody>
      </p:sp>
      <p:sp>
        <p:nvSpPr>
          <p:cNvPr id="6" name="Content Placeholder 5">
            <a:extLst>
              <a:ext uri="{FF2B5EF4-FFF2-40B4-BE49-F238E27FC236}">
                <a16:creationId xmlns:a16="http://schemas.microsoft.com/office/drawing/2014/main" id="{E2EE7AF3-D31D-4A7D-A0B8-FF0E35B006BD}"/>
              </a:ext>
            </a:extLst>
          </p:cNvPr>
          <p:cNvSpPr>
            <a:spLocks noGrp="1"/>
          </p:cNvSpPr>
          <p:nvPr>
            <p:ph idx="1"/>
          </p:nvPr>
        </p:nvSpPr>
        <p:spPr/>
        <p:txBody>
          <a:bodyPr/>
          <a:lstStyle/>
          <a:p>
            <a:r>
              <a:rPr lang="en-US" sz="1800" dirty="0"/>
              <a:t>Read “When an Algorithm Helps Send You to Prison” (NY Times, 10/26/17)</a:t>
            </a:r>
          </a:p>
          <a:p>
            <a:pPr lvl="1"/>
            <a:r>
              <a:rPr lang="en-US" sz="1600" dirty="0">
                <a:hlinkClick r:id="rId2"/>
              </a:rPr>
              <a:t>https://www.nytimes.com/2017/10/26/opinion/algorithm-compas-sentencing-bias.html</a:t>
            </a:r>
            <a:endParaRPr lang="en-US" sz="1600" dirty="0"/>
          </a:p>
          <a:p>
            <a:r>
              <a:rPr lang="en-US" sz="1800" dirty="0"/>
              <a:t>Reflect in groups:  </a:t>
            </a:r>
          </a:p>
          <a:p>
            <a:pPr lvl="1"/>
            <a:r>
              <a:rPr lang="en-US" sz="1600" dirty="0"/>
              <a:t>What ethical issues related are evident in this case study?</a:t>
            </a:r>
          </a:p>
          <a:p>
            <a:pPr lvl="1"/>
            <a:r>
              <a:rPr lang="en-US" sz="1600" dirty="0"/>
              <a:t>Imagine you </a:t>
            </a:r>
            <a:r>
              <a:rPr lang="en-US" sz="1600"/>
              <a:t>are Timothy </a:t>
            </a:r>
            <a:r>
              <a:rPr lang="en-US" sz="1600" dirty="0"/>
              <a:t>Brennan, Northpointe founder and CEO, and you wanted to make sure you were doing all you could to address any possibility of your COMPAS AI software exhibiting and amplifying biases within the US criminal justice system/</a:t>
            </a:r>
          </a:p>
          <a:p>
            <a:pPr lvl="2"/>
            <a:r>
              <a:rPr lang="en-US" sz="1600" dirty="0"/>
              <a:t>How would you go about organizing a Northpoint response to evaluate and address the fairness of COMPAS software while still protecting customer and investor confidence, as well as the intellectual property associated with your advanced AI product?</a:t>
            </a:r>
          </a:p>
          <a:p>
            <a:r>
              <a:rPr lang="en-US" sz="1900" dirty="0"/>
              <a:t>Share with class</a:t>
            </a:r>
          </a:p>
          <a:p>
            <a:pPr lvl="1"/>
            <a:endParaRPr lang="en-US" dirty="0"/>
          </a:p>
        </p:txBody>
      </p:sp>
    </p:spTree>
    <p:extLst>
      <p:ext uri="{BB962C8B-B14F-4D97-AF65-F5344CB8AC3E}">
        <p14:creationId xmlns:p14="http://schemas.microsoft.com/office/powerpoint/2010/main" val="277461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4C03-02F1-4F1B-82BD-7215F65A477E}"/>
              </a:ext>
            </a:extLst>
          </p:cNvPr>
          <p:cNvSpPr>
            <a:spLocks noGrp="1"/>
          </p:cNvSpPr>
          <p:nvPr>
            <p:ph type="title"/>
          </p:nvPr>
        </p:nvSpPr>
        <p:spPr/>
        <p:txBody>
          <a:bodyPr/>
          <a:lstStyle/>
          <a:p>
            <a:r>
              <a:rPr lang="en-US" dirty="0"/>
              <a:t>Week 6</a:t>
            </a:r>
          </a:p>
        </p:txBody>
      </p:sp>
      <p:sp>
        <p:nvSpPr>
          <p:cNvPr id="3" name="Content Placeholder 2">
            <a:extLst>
              <a:ext uri="{FF2B5EF4-FFF2-40B4-BE49-F238E27FC236}">
                <a16:creationId xmlns:a16="http://schemas.microsoft.com/office/drawing/2014/main" id="{C491B47D-C277-4678-BBE4-ED8F7127700F}"/>
              </a:ext>
            </a:extLst>
          </p:cNvPr>
          <p:cNvSpPr>
            <a:spLocks noGrp="1"/>
          </p:cNvSpPr>
          <p:nvPr>
            <p:ph idx="1"/>
          </p:nvPr>
        </p:nvSpPr>
        <p:spPr/>
        <p:txBody>
          <a:bodyPr>
            <a:normAutofit/>
          </a:bodyPr>
          <a:lstStyle/>
          <a:p>
            <a:r>
              <a:rPr lang="en-US" sz="1800" b="0" i="0" dirty="0">
                <a:effectLst/>
                <a:latin typeface="Century Gothic" panose="020B0502020202020204" pitchFamily="34" charset="0"/>
              </a:rPr>
              <a:t>Present your Signature Assignment in class</a:t>
            </a:r>
          </a:p>
          <a:p>
            <a:r>
              <a:rPr lang="en-US" sz="1800" dirty="0">
                <a:latin typeface="Century Gothic" panose="020B0502020202020204" pitchFamily="34" charset="0"/>
              </a:rPr>
              <a:t>Other end-of-course activities</a:t>
            </a:r>
          </a:p>
        </p:txBody>
      </p:sp>
    </p:spTree>
    <p:extLst>
      <p:ext uri="{BB962C8B-B14F-4D97-AF65-F5344CB8AC3E}">
        <p14:creationId xmlns:p14="http://schemas.microsoft.com/office/powerpoint/2010/main" val="208242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9E4-2634-4FEA-B412-6D85D4283813}"/>
              </a:ext>
            </a:extLst>
          </p:cNvPr>
          <p:cNvSpPr>
            <a:spLocks noGrp="1"/>
          </p:cNvSpPr>
          <p:nvPr>
            <p:ph type="title"/>
          </p:nvPr>
        </p:nvSpPr>
        <p:spPr/>
        <p:txBody>
          <a:bodyPr/>
          <a:lstStyle/>
          <a:p>
            <a:r>
              <a:rPr lang="en-US" dirty="0"/>
              <a:t>Application to Signature Assignment</a:t>
            </a:r>
          </a:p>
        </p:txBody>
      </p:sp>
      <p:sp>
        <p:nvSpPr>
          <p:cNvPr id="3" name="Content Placeholder 2">
            <a:extLst>
              <a:ext uri="{FF2B5EF4-FFF2-40B4-BE49-F238E27FC236}">
                <a16:creationId xmlns:a16="http://schemas.microsoft.com/office/drawing/2014/main" id="{1B859FB4-D107-42F4-A93B-1C77BCF77635}"/>
              </a:ext>
            </a:extLst>
          </p:cNvPr>
          <p:cNvSpPr>
            <a:spLocks noGrp="1"/>
          </p:cNvSpPr>
          <p:nvPr>
            <p:ph idx="1"/>
          </p:nvPr>
        </p:nvSpPr>
        <p:spPr/>
        <p:txBody>
          <a:bodyPr>
            <a:normAutofit fontScale="92500" lnSpcReduction="20000"/>
          </a:bodyPr>
          <a:lstStyle/>
          <a:p>
            <a:pPr algn="l"/>
            <a:r>
              <a:rPr lang="en-US" b="0" i="0" u="sng" dirty="0">
                <a:solidFill>
                  <a:srgbClr val="2D3B45"/>
                </a:solidFill>
                <a:effectLst/>
                <a:latin typeface="Lato Extended"/>
              </a:rPr>
              <a:t>Part 1:</a:t>
            </a:r>
            <a:r>
              <a:rPr lang="en-US" b="0" i="0" dirty="0">
                <a:solidFill>
                  <a:srgbClr val="2D3B45"/>
                </a:solidFill>
                <a:effectLst/>
                <a:latin typeface="Lato Extended"/>
              </a:rPr>
              <a:t> For this assignment, you will explain the requirements, rules, or recommendations that can lead to a successful implementation of embedded analytics in the context of building, reporting, and using Business Intelligence in a commercial operation.  The final product should be able to serve as a “whitepaper” for professionals who are interested in, yet completely new to embedded analytics and Business Intelligence.</a:t>
            </a:r>
          </a:p>
          <a:p>
            <a:pPr lvl="1"/>
            <a:r>
              <a:rPr lang="en-US" b="0" i="0" dirty="0">
                <a:solidFill>
                  <a:srgbClr val="2D3B45"/>
                </a:solidFill>
                <a:effectLst/>
                <a:latin typeface="Lato Extended"/>
              </a:rPr>
              <a:t>Be sure to address (not necessarily in this order):</a:t>
            </a:r>
          </a:p>
          <a:p>
            <a:pPr lvl="1">
              <a:buFont typeface="Arial" panose="020B0604020202020204" pitchFamily="34" charset="0"/>
              <a:buChar char="•"/>
            </a:pPr>
            <a:r>
              <a:rPr lang="en-US" b="0" i="0" dirty="0">
                <a:solidFill>
                  <a:srgbClr val="2D3B45"/>
                </a:solidFill>
                <a:effectLst/>
                <a:latin typeface="Lato Extended"/>
              </a:rPr>
              <a:t>Why data decisioning so important to guiding organizational leadership</a:t>
            </a:r>
          </a:p>
          <a:p>
            <a:pPr lvl="1">
              <a:buFont typeface="Arial" panose="020B0604020202020204" pitchFamily="34" charset="0"/>
              <a:buChar char="•"/>
            </a:pPr>
            <a:r>
              <a:rPr lang="en-US" b="0" i="0" dirty="0">
                <a:solidFill>
                  <a:srgbClr val="2D3B45"/>
                </a:solidFill>
                <a:effectLst/>
                <a:latin typeface="Lato Extended"/>
              </a:rPr>
              <a:t>The strategic planning activities that need to take place in the context of building, reporting, and using Business Intelligence in a commercial operation</a:t>
            </a:r>
          </a:p>
          <a:p>
            <a:pPr lvl="1">
              <a:buFont typeface="Arial" panose="020B0604020202020204" pitchFamily="34" charset="0"/>
              <a:buChar char="•"/>
            </a:pPr>
            <a:r>
              <a:rPr lang="en-US" b="0" i="0" dirty="0">
                <a:solidFill>
                  <a:srgbClr val="2D3B45"/>
                </a:solidFill>
                <a:effectLst/>
                <a:latin typeface="Lato Extended"/>
              </a:rPr>
              <a:t>Some common tools to use for Business Intelligence and how they can be used</a:t>
            </a:r>
          </a:p>
          <a:p>
            <a:pPr lvl="1">
              <a:buFont typeface="Arial" panose="020B0604020202020204" pitchFamily="34" charset="0"/>
              <a:buChar char="•"/>
            </a:pPr>
            <a:r>
              <a:rPr lang="en-US" b="0" i="0" dirty="0">
                <a:solidFill>
                  <a:srgbClr val="2D3B45"/>
                </a:solidFill>
                <a:effectLst/>
                <a:latin typeface="Lato Extended"/>
              </a:rPr>
              <a:t>The role of models, user interface, culture, and design in a quality system</a:t>
            </a:r>
          </a:p>
          <a:p>
            <a:pPr lvl="1">
              <a:buFont typeface="Arial" panose="020B0604020202020204" pitchFamily="34" charset="0"/>
              <a:buChar char="•"/>
            </a:pPr>
            <a:r>
              <a:rPr lang="en-US" b="0" i="0" dirty="0">
                <a:solidFill>
                  <a:srgbClr val="2D3B45"/>
                </a:solidFill>
                <a:effectLst/>
                <a:latin typeface="Lato Extended"/>
              </a:rPr>
              <a:t>The role of data scientist or data analyst in organizational decision making</a:t>
            </a:r>
          </a:p>
          <a:p>
            <a:pPr lvl="1">
              <a:buFont typeface="Arial" panose="020B0604020202020204" pitchFamily="34" charset="0"/>
              <a:buChar char="•"/>
            </a:pPr>
            <a:r>
              <a:rPr lang="en-US" b="0" i="0" dirty="0">
                <a:solidFill>
                  <a:srgbClr val="2D3B45"/>
                </a:solidFill>
                <a:effectLst/>
                <a:latin typeface="Lato Extended"/>
              </a:rPr>
              <a:t>How to use utilize an organization's data assets to drive decision making</a:t>
            </a:r>
          </a:p>
          <a:p>
            <a:pPr lvl="1">
              <a:buFont typeface="Arial" panose="020B0604020202020204" pitchFamily="34" charset="0"/>
              <a:buChar char="•"/>
            </a:pPr>
            <a:r>
              <a:rPr lang="en-US" b="0" i="0" dirty="0">
                <a:solidFill>
                  <a:srgbClr val="2D3B45"/>
                </a:solidFill>
                <a:effectLst/>
                <a:latin typeface="Lato Extended"/>
              </a:rPr>
              <a:t>How the fourth industrial revolution is important to data analytics and business intelligence.</a:t>
            </a:r>
          </a:p>
          <a:p>
            <a:pPr lvl="1">
              <a:buFont typeface="Arial" panose="020B0604020202020204" pitchFamily="34" charset="0"/>
              <a:buChar char="•"/>
            </a:pPr>
            <a:r>
              <a:rPr lang="en-US" b="0" i="0" dirty="0">
                <a:solidFill>
                  <a:srgbClr val="2D3B45"/>
                </a:solidFill>
                <a:effectLst/>
                <a:latin typeface="Lato Extended"/>
              </a:rPr>
              <a:t>How to apply BI concepts to decision making in the fourth industrial revolution</a:t>
            </a:r>
          </a:p>
          <a:p>
            <a:pPr lvl="1">
              <a:buFont typeface="Arial" panose="020B0604020202020204" pitchFamily="34" charset="0"/>
              <a:buChar char="•"/>
            </a:pPr>
            <a:r>
              <a:rPr lang="en-US" b="0" i="0" dirty="0">
                <a:solidFill>
                  <a:srgbClr val="2D3B45"/>
                </a:solidFill>
                <a:effectLst/>
                <a:highlight>
                  <a:srgbClr val="FFFF00"/>
                </a:highlight>
                <a:latin typeface="Lato Extended"/>
              </a:rPr>
              <a:t>How AI can be applied to decision making using data</a:t>
            </a:r>
          </a:p>
          <a:p>
            <a:pPr lvl="1">
              <a:buFont typeface="Arial" panose="020B0604020202020204" pitchFamily="34" charset="0"/>
              <a:buChar char="•"/>
            </a:pPr>
            <a:r>
              <a:rPr lang="en-US" b="0" i="0" dirty="0">
                <a:solidFill>
                  <a:srgbClr val="2D3B45"/>
                </a:solidFill>
                <a:effectLst/>
                <a:highlight>
                  <a:srgbClr val="FFFF00"/>
                </a:highlight>
                <a:latin typeface="Lato Extended"/>
              </a:rPr>
              <a:t>How to avoid bias in business decisioning</a:t>
            </a:r>
          </a:p>
          <a:p>
            <a:pPr>
              <a:buFont typeface="Arial" panose="020B0604020202020204" pitchFamily="34" charset="0"/>
              <a:buChar char="•"/>
            </a:pPr>
            <a:r>
              <a:rPr lang="en-US" b="0" i="0" u="sng" dirty="0">
                <a:solidFill>
                  <a:srgbClr val="2D3B45"/>
                </a:solidFill>
                <a:effectLst/>
                <a:latin typeface="Lato Extended"/>
              </a:rPr>
              <a:t>Part 2</a:t>
            </a:r>
            <a:r>
              <a:rPr lang="en-US" b="0" i="0" dirty="0">
                <a:solidFill>
                  <a:srgbClr val="2D3B45"/>
                </a:solidFill>
                <a:effectLst/>
                <a:latin typeface="Lato Extended"/>
              </a:rPr>
              <a:t>:  Condense your paper into a </a:t>
            </a:r>
            <a:r>
              <a:rPr lang="en-US" b="0" i="0" dirty="0">
                <a:solidFill>
                  <a:srgbClr val="2D3B45"/>
                </a:solidFill>
                <a:effectLst/>
                <a:highlight>
                  <a:srgbClr val="FFFF00"/>
                </a:highlight>
                <a:latin typeface="Lato Extended"/>
              </a:rPr>
              <a:t>presentation</a:t>
            </a:r>
            <a:r>
              <a:rPr lang="en-US" b="0" i="0" dirty="0">
                <a:solidFill>
                  <a:srgbClr val="2D3B45"/>
                </a:solidFill>
                <a:effectLst/>
                <a:latin typeface="Lato Extended"/>
              </a:rPr>
              <a:t> of no more than 10 slides.  The presentation should be able to be used as a guide to individuals who are completely new to embedded analytics and Business Intelligence.</a:t>
            </a:r>
            <a:endParaRPr lang="en-US" b="0" i="0" dirty="0">
              <a:solidFill>
                <a:srgbClr val="2D3B45"/>
              </a:solidFill>
              <a:effectLst/>
              <a:highlight>
                <a:srgbClr val="FFFF00"/>
              </a:highlight>
              <a:latin typeface="Lato Extended"/>
            </a:endParaRPr>
          </a:p>
          <a:p>
            <a:endParaRPr lang="en-US" dirty="0"/>
          </a:p>
        </p:txBody>
      </p:sp>
    </p:spTree>
    <p:extLst>
      <p:ext uri="{BB962C8B-B14F-4D97-AF65-F5344CB8AC3E}">
        <p14:creationId xmlns:p14="http://schemas.microsoft.com/office/powerpoint/2010/main" val="214075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2316-79F7-4888-9AD5-3D6AF14AE06C}"/>
              </a:ext>
            </a:extLst>
          </p:cNvPr>
          <p:cNvSpPr>
            <a:spLocks noGrp="1"/>
          </p:cNvSpPr>
          <p:nvPr>
            <p:ph type="title"/>
          </p:nvPr>
        </p:nvSpPr>
        <p:spPr/>
        <p:txBody>
          <a:bodyPr/>
          <a:lstStyle/>
          <a:p>
            <a:r>
              <a:rPr lang="en-US" dirty="0"/>
              <a:t>Define “Artificial Intelligence”</a:t>
            </a:r>
          </a:p>
        </p:txBody>
      </p:sp>
      <p:sp>
        <p:nvSpPr>
          <p:cNvPr id="3" name="Content Placeholder 2">
            <a:extLst>
              <a:ext uri="{FF2B5EF4-FFF2-40B4-BE49-F238E27FC236}">
                <a16:creationId xmlns:a16="http://schemas.microsoft.com/office/drawing/2014/main" id="{EF860BBC-D81A-4552-9367-744AE1F8823D}"/>
              </a:ext>
            </a:extLst>
          </p:cNvPr>
          <p:cNvSpPr>
            <a:spLocks noGrp="1"/>
          </p:cNvSpPr>
          <p:nvPr>
            <p:ph idx="1"/>
          </p:nvPr>
        </p:nvSpPr>
        <p:spPr/>
        <p:txBody>
          <a:bodyPr/>
          <a:lstStyle/>
          <a:p>
            <a:r>
              <a:rPr lang="en-US" dirty="0"/>
              <a:t>Write your definition in the chat</a:t>
            </a:r>
          </a:p>
        </p:txBody>
      </p:sp>
    </p:spTree>
    <p:extLst>
      <p:ext uri="{BB962C8B-B14F-4D97-AF65-F5344CB8AC3E}">
        <p14:creationId xmlns:p14="http://schemas.microsoft.com/office/powerpoint/2010/main" val="10243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0C38-3853-4979-B620-FD9A22C4A0C9}"/>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2223FA3-65ED-4D3C-942D-10EDD1021487}"/>
              </a:ext>
            </a:extLst>
          </p:cNvPr>
          <p:cNvSpPr>
            <a:spLocks noGrp="1"/>
          </p:cNvSpPr>
          <p:nvPr>
            <p:ph idx="1"/>
          </p:nvPr>
        </p:nvSpPr>
        <p:spPr/>
        <p:txBody>
          <a:bodyPr/>
          <a:lstStyle/>
          <a:p>
            <a:r>
              <a:rPr lang="en-US" dirty="0"/>
              <a:t>“Artificial intelligence leverages computers and machines to mimic the problem-solving and decision-making capabilities of the human mind.” (</a:t>
            </a:r>
            <a:r>
              <a:rPr lang="en-US" dirty="0">
                <a:hlinkClick r:id="rId2"/>
              </a:rPr>
              <a:t>https://www.ibm.com/cloud/learn/what-is-artificial-intelligence</a:t>
            </a:r>
            <a:r>
              <a:rPr lang="en-US" dirty="0"/>
              <a:t>)</a:t>
            </a:r>
          </a:p>
          <a:p>
            <a:r>
              <a:rPr lang="en-US" dirty="0"/>
              <a:t>“algorithms…designed to make decisions, often using real-time data.” (</a:t>
            </a:r>
            <a:r>
              <a:rPr lang="en-US" dirty="0">
                <a:hlinkClick r:id="rId3"/>
              </a:rPr>
              <a:t>https://www.brookings.edu/research/what-is-artificial-intelligence/</a:t>
            </a:r>
            <a:r>
              <a:rPr lang="en-US" dirty="0"/>
              <a:t>)</a:t>
            </a:r>
          </a:p>
          <a:p>
            <a:r>
              <a:rPr lang="en-US" dirty="0"/>
              <a:t>“The capability of a machine to imitate intelligent human behavior.” (https://www.forbes.com/sites/bernardmarr/2018/02/14/the-key-definitions-of-artificial-intelligence-ai-that-explain-its-importance/?sh=5455020d4f5d)</a:t>
            </a:r>
          </a:p>
        </p:txBody>
      </p:sp>
    </p:spTree>
    <p:extLst>
      <p:ext uri="{BB962C8B-B14F-4D97-AF65-F5344CB8AC3E}">
        <p14:creationId xmlns:p14="http://schemas.microsoft.com/office/powerpoint/2010/main" val="31784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4815F5-0E27-4DE9-935B-DF7F76736BB9}"/>
              </a:ext>
            </a:extLst>
          </p:cNvPr>
          <p:cNvPicPr>
            <a:picLocks noGrp="1" noChangeAspect="1"/>
          </p:cNvPicPr>
          <p:nvPr>
            <p:ph type="pic" idx="1"/>
          </p:nvPr>
        </p:nvPicPr>
        <p:blipFill rotWithShape="1">
          <a:blip r:embed="rId3"/>
          <a:stretch/>
        </p:blipFill>
        <p:spPr>
          <a:xfrm>
            <a:off x="228599" y="841152"/>
            <a:ext cx="7696201" cy="5175695"/>
          </a:xfrm>
          <a:prstGeom prst="rect">
            <a:avLst/>
          </a:prstGeom>
          <a:noFill/>
        </p:spPr>
      </p:pic>
      <p:sp>
        <p:nvSpPr>
          <p:cNvPr id="9" name="Title 2">
            <a:extLst>
              <a:ext uri="{FF2B5EF4-FFF2-40B4-BE49-F238E27FC236}">
                <a16:creationId xmlns:a16="http://schemas.microsoft.com/office/drawing/2014/main" id="{D5E50921-A47C-40C1-A3D5-1C98007F856F}"/>
              </a:ext>
            </a:extLst>
          </p:cNvPr>
          <p:cNvSpPr>
            <a:spLocks noGrp="1"/>
          </p:cNvSpPr>
          <p:nvPr>
            <p:ph type="title"/>
          </p:nvPr>
        </p:nvSpPr>
        <p:spPr>
          <a:xfrm>
            <a:off x="8477250" y="603504"/>
            <a:ext cx="3144774" cy="1645920"/>
          </a:xfrm>
        </p:spPr>
        <p:txBody>
          <a:bodyPr/>
          <a:lstStyle/>
          <a:p>
            <a:r>
              <a:rPr lang="en-US" dirty="0"/>
              <a:t>What Makes AI Work?</a:t>
            </a:r>
          </a:p>
        </p:txBody>
      </p:sp>
      <p:sp>
        <p:nvSpPr>
          <p:cNvPr id="11" name="Text Placeholder 3">
            <a:extLst>
              <a:ext uri="{FF2B5EF4-FFF2-40B4-BE49-F238E27FC236}">
                <a16:creationId xmlns:a16="http://schemas.microsoft.com/office/drawing/2014/main" id="{3982F4B5-2BA8-4E1F-8A49-972384E90AD4}"/>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218178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BE8-DE91-4E2B-9E21-63BA01954EC6}"/>
              </a:ext>
            </a:extLst>
          </p:cNvPr>
          <p:cNvSpPr>
            <a:spLocks noGrp="1"/>
          </p:cNvSpPr>
          <p:nvPr>
            <p:ph type="title"/>
          </p:nvPr>
        </p:nvSpPr>
        <p:spPr/>
        <p:txBody>
          <a:bodyPr/>
          <a:lstStyle/>
          <a:p>
            <a:r>
              <a:rPr lang="en-US" dirty="0"/>
              <a:t>ML and </a:t>
            </a:r>
            <a:r>
              <a:rPr lang="en-US" dirty="0" err="1"/>
              <a:t>AutoML</a:t>
            </a:r>
            <a:endParaRPr lang="en-US" dirty="0"/>
          </a:p>
        </p:txBody>
      </p:sp>
      <p:sp>
        <p:nvSpPr>
          <p:cNvPr id="3" name="Content Placeholder 2">
            <a:extLst>
              <a:ext uri="{FF2B5EF4-FFF2-40B4-BE49-F238E27FC236}">
                <a16:creationId xmlns:a16="http://schemas.microsoft.com/office/drawing/2014/main" id="{EC047E5B-FA8C-487E-B335-F457761C8464}"/>
              </a:ext>
            </a:extLst>
          </p:cNvPr>
          <p:cNvSpPr>
            <a:spLocks noGrp="1"/>
          </p:cNvSpPr>
          <p:nvPr>
            <p:ph idx="1"/>
          </p:nvPr>
        </p:nvSpPr>
        <p:spPr/>
        <p:txBody>
          <a:bodyPr/>
          <a:lstStyle/>
          <a:p>
            <a:r>
              <a:rPr lang="en-US" dirty="0"/>
              <a:t>Machine learning is a field of artificial intelligence that uses statistical techniques to give computer systems the ability to "learn" (e.g., progressively improve performance on a specific task) from data, without being explicitly programmed. </a:t>
            </a:r>
          </a:p>
          <a:p>
            <a:r>
              <a:rPr lang="en-US" dirty="0" err="1"/>
              <a:t>AutoML</a:t>
            </a:r>
            <a:r>
              <a:rPr lang="en-US" dirty="0"/>
              <a:t> automates common machine learning steps that are often repetitive and involve a good amount of trial and error on the path to producing quality machine learning models. </a:t>
            </a:r>
          </a:p>
          <a:p>
            <a:r>
              <a:rPr lang="en-US" dirty="0" err="1"/>
              <a:t>AutoML</a:t>
            </a:r>
            <a:r>
              <a:rPr lang="en-US" dirty="0"/>
              <a:t> means automated machine learning. It gives enterprises the power to train and deploy thousands of models to fit the needs of various customers and industries through an automated approach.</a:t>
            </a:r>
          </a:p>
          <a:p>
            <a:r>
              <a:rPr lang="en-US" dirty="0"/>
              <a:t>The process of automating the end-to-end process of applying machine learning to real-world problems.</a:t>
            </a:r>
          </a:p>
        </p:txBody>
      </p:sp>
    </p:spTree>
    <p:extLst>
      <p:ext uri="{BB962C8B-B14F-4D97-AF65-F5344CB8AC3E}">
        <p14:creationId xmlns:p14="http://schemas.microsoft.com/office/powerpoint/2010/main" val="359984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3E22675-B710-4E71-A447-F3D02021F5CE}"/>
              </a:ext>
            </a:extLst>
          </p:cNvPr>
          <p:cNvSpPr>
            <a:spLocks noGrp="1"/>
          </p:cNvSpPr>
          <p:nvPr>
            <p:ph type="title"/>
          </p:nvPr>
        </p:nvSpPr>
        <p:spPr>
          <a:xfrm>
            <a:off x="8458200" y="607392"/>
            <a:ext cx="3161963" cy="1645920"/>
          </a:xfrm>
        </p:spPr>
        <p:txBody>
          <a:bodyPr>
            <a:normAutofit fontScale="90000"/>
          </a:bodyPr>
          <a:lstStyle/>
          <a:p>
            <a:r>
              <a:rPr lang="en-US" dirty="0"/>
              <a:t>The Traditional Process to Develop a Model</a:t>
            </a:r>
          </a:p>
        </p:txBody>
      </p:sp>
      <p:pic>
        <p:nvPicPr>
          <p:cNvPr id="4" name="Content Placeholder 3">
            <a:extLst>
              <a:ext uri="{FF2B5EF4-FFF2-40B4-BE49-F238E27FC236}">
                <a16:creationId xmlns:a16="http://schemas.microsoft.com/office/drawing/2014/main" id="{D7B8BD73-A403-496D-BA62-FCEBF6618F40}"/>
              </a:ext>
            </a:extLst>
          </p:cNvPr>
          <p:cNvPicPr>
            <a:picLocks noGrp="1" noChangeAspect="1"/>
          </p:cNvPicPr>
          <p:nvPr>
            <p:ph idx="1"/>
          </p:nvPr>
        </p:nvPicPr>
        <p:blipFill>
          <a:blip r:embed="rId2"/>
          <a:stretch>
            <a:fillRect/>
          </a:stretch>
        </p:blipFill>
        <p:spPr>
          <a:xfrm>
            <a:off x="1107440" y="609600"/>
            <a:ext cx="5200967" cy="5334000"/>
          </a:xfrm>
          <a:prstGeom prst="rect">
            <a:avLst/>
          </a:prstGeom>
          <a:noFill/>
        </p:spPr>
      </p:pic>
      <p:sp>
        <p:nvSpPr>
          <p:cNvPr id="11" name="Text Placeholder 3">
            <a:extLst>
              <a:ext uri="{FF2B5EF4-FFF2-40B4-BE49-F238E27FC236}">
                <a16:creationId xmlns:a16="http://schemas.microsoft.com/office/drawing/2014/main" id="{2218558A-D7DE-4785-8BF3-DD066ED36379}"/>
              </a:ext>
            </a:extLst>
          </p:cNvPr>
          <p:cNvSpPr>
            <a:spLocks noGrp="1"/>
          </p:cNvSpPr>
          <p:nvPr>
            <p:ph type="body" sz="half" idx="2"/>
          </p:nvPr>
        </p:nvSpPr>
        <p:spPr>
          <a:xfrm>
            <a:off x="8458200" y="2336800"/>
            <a:ext cx="3161963" cy="3606800"/>
          </a:xfrm>
        </p:spPr>
        <p:txBody>
          <a:bodyPr/>
          <a:lstStyle/>
          <a:p>
            <a:r>
              <a:rPr lang="en-US" dirty="0"/>
              <a:t>The only automated task is Training</a:t>
            </a:r>
          </a:p>
          <a:p>
            <a:endParaRPr lang="en-US" dirty="0"/>
          </a:p>
          <a:p>
            <a:r>
              <a:rPr lang="en-US" dirty="0"/>
              <a:t>(https://www.datarobot.com/wiki/automated-machine-learning/)</a:t>
            </a:r>
          </a:p>
        </p:txBody>
      </p:sp>
    </p:spTree>
    <p:extLst>
      <p:ext uri="{BB962C8B-B14F-4D97-AF65-F5344CB8AC3E}">
        <p14:creationId xmlns:p14="http://schemas.microsoft.com/office/powerpoint/2010/main" val="352824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F708460-19A8-4A83-86A8-27D796128F3C}"/>
              </a:ext>
            </a:extLst>
          </p:cNvPr>
          <p:cNvSpPr>
            <a:spLocks noGrp="1"/>
          </p:cNvSpPr>
          <p:nvPr>
            <p:ph type="title"/>
          </p:nvPr>
        </p:nvSpPr>
        <p:spPr>
          <a:xfrm>
            <a:off x="1066800" y="642594"/>
            <a:ext cx="10058400" cy="1371600"/>
          </a:xfrm>
        </p:spPr>
        <p:txBody>
          <a:bodyPr/>
          <a:lstStyle/>
          <a:p>
            <a:endParaRPr lang="en-US" dirty="0"/>
          </a:p>
        </p:txBody>
      </p:sp>
      <p:pic>
        <p:nvPicPr>
          <p:cNvPr id="6" name="Content Placeholder 5">
            <a:extLst>
              <a:ext uri="{FF2B5EF4-FFF2-40B4-BE49-F238E27FC236}">
                <a16:creationId xmlns:a16="http://schemas.microsoft.com/office/drawing/2014/main" id="{A0665096-93EF-4E9F-B99B-B263016F7FCF}"/>
              </a:ext>
            </a:extLst>
          </p:cNvPr>
          <p:cNvPicPr>
            <a:picLocks noGrp="1" noChangeAspect="1"/>
          </p:cNvPicPr>
          <p:nvPr>
            <p:ph idx="1"/>
          </p:nvPr>
        </p:nvPicPr>
        <p:blipFill>
          <a:blip r:embed="rId2"/>
          <a:stretch>
            <a:fillRect/>
          </a:stretch>
        </p:blipFill>
        <p:spPr>
          <a:xfrm>
            <a:off x="1066800" y="1624263"/>
            <a:ext cx="10058400" cy="3786698"/>
          </a:xfrm>
          <a:noFill/>
        </p:spPr>
      </p:pic>
      <p:sp>
        <p:nvSpPr>
          <p:cNvPr id="7" name="TextBox 6">
            <a:extLst>
              <a:ext uri="{FF2B5EF4-FFF2-40B4-BE49-F238E27FC236}">
                <a16:creationId xmlns:a16="http://schemas.microsoft.com/office/drawing/2014/main" id="{BF325FA0-EAC1-423C-839C-5836E0B004B4}"/>
              </a:ext>
            </a:extLst>
          </p:cNvPr>
          <p:cNvSpPr txBox="1"/>
          <p:nvPr/>
        </p:nvSpPr>
        <p:spPr>
          <a:xfrm>
            <a:off x="854242" y="5871411"/>
            <a:ext cx="9815508" cy="369332"/>
          </a:xfrm>
          <a:prstGeom prst="rect">
            <a:avLst/>
          </a:prstGeom>
          <a:noFill/>
        </p:spPr>
        <p:txBody>
          <a:bodyPr wrap="none" rtlCol="0">
            <a:spAutoFit/>
          </a:bodyPr>
          <a:lstStyle/>
          <a:p>
            <a:r>
              <a:rPr lang="en-US" dirty="0"/>
              <a:t>https://www.merkleinc.com/blog/dispelling-myths-deep-learning-vs-machine-learning</a:t>
            </a:r>
          </a:p>
        </p:txBody>
      </p:sp>
    </p:spTree>
    <p:extLst>
      <p:ext uri="{BB962C8B-B14F-4D97-AF65-F5344CB8AC3E}">
        <p14:creationId xmlns:p14="http://schemas.microsoft.com/office/powerpoint/2010/main" val="1176893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{7FDDAB0E-1A3F-4321-BE58-6F737804F5F7}tf78438558_win32</Template>
  <TotalTime>805</TotalTime>
  <Words>1428</Words>
  <Application>Microsoft Office PowerPoint</Application>
  <PresentationFormat>Widescreen</PresentationFormat>
  <Paragraphs>93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Garamond</vt:lpstr>
      <vt:lpstr>Lato Extended</vt:lpstr>
      <vt:lpstr>Roboto</vt:lpstr>
      <vt:lpstr>SavonVTI</vt:lpstr>
      <vt:lpstr>ALY 6060</vt:lpstr>
      <vt:lpstr>Artificial Intelligence in Decision Making</vt:lpstr>
      <vt:lpstr>Application to Signature Assignment</vt:lpstr>
      <vt:lpstr>Define “Artificial Intelligence”</vt:lpstr>
      <vt:lpstr>Some Definitions</vt:lpstr>
      <vt:lpstr>What Makes AI Work?</vt:lpstr>
      <vt:lpstr>ML and AutoML</vt:lpstr>
      <vt:lpstr>The Traditional Process to Develop a Model</vt:lpstr>
      <vt:lpstr>PowerPoint Presentation</vt:lpstr>
      <vt:lpstr>AutoML</vt:lpstr>
      <vt:lpstr>PowerPoint Presentation</vt:lpstr>
      <vt:lpstr>AI and Decision Making</vt:lpstr>
      <vt:lpstr>Business Decisions Suitable for AI</vt:lpstr>
      <vt:lpstr>7 Business Decision Types Suited to Automation</vt:lpstr>
      <vt:lpstr>What ethical issues are associated with the use of AI?</vt:lpstr>
      <vt:lpstr>AI:  Ethical Issues</vt:lpstr>
      <vt:lpstr>PowerPoint Presentation</vt:lpstr>
      <vt:lpstr>Activity</vt:lpstr>
      <vt:lpstr>Case Study</vt:lpstr>
      <vt:lpstr>Read</vt:lpstr>
      <vt:lpstr>Week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6060</dc:title>
  <dc:creator>Gracia, Susan</dc:creator>
  <cp:lastModifiedBy>Gracia, Susan</cp:lastModifiedBy>
  <cp:revision>17</cp:revision>
  <dcterms:created xsi:type="dcterms:W3CDTF">2021-05-12T10:14:37Z</dcterms:created>
  <dcterms:modified xsi:type="dcterms:W3CDTF">2021-05-12T23:40:17Z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