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2F"/>
    <a:srgbClr val="4373C6"/>
    <a:srgbClr val="408000"/>
    <a:srgbClr val="800080"/>
    <a:srgbClr val="008080"/>
    <a:srgbClr val="4969C0"/>
    <a:srgbClr val="4D73C0"/>
    <a:srgbClr val="235594"/>
    <a:srgbClr val="FF0080"/>
    <a:srgbClr val="1EB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1928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Regional car sales: </a:t>
            </a:r>
            <a:r>
              <a:rPr lang="en-US" b="1" dirty="0">
                <a:latin typeface="Arial"/>
                <a:cs typeface="Arial"/>
              </a:rPr>
              <a:t>mixed results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F5345-FE34-834F-B9DD-708527C88AE1}"/>
              </a:ext>
            </a:extLst>
          </p:cNvPr>
          <p:cNvSpPr txBox="1"/>
          <p:nvPr/>
        </p:nvSpPr>
        <p:spPr>
          <a:xfrm>
            <a:off x="204633" y="1102235"/>
            <a:ext cx="4802082" cy="165258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DECLINE IN REGIONAL AVERAGE</a:t>
            </a:r>
          </a:p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number of cars sold across all dealerships (not shown) has decreased over time from more than 1,000 in Q1 2017 to 857 in Q3 2019 (a 17% reduction). The average number of cars sold by dealership has also decreased over time. </a:t>
            </a:r>
            <a:br>
              <a:rPr lang="en-US" sz="1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F8EB3-D0CD-AD40-88E4-4AFF05D96AB4}"/>
              </a:ext>
            </a:extLst>
          </p:cNvPr>
          <p:cNvSpPr txBox="1"/>
          <p:nvPr/>
        </p:nvSpPr>
        <p:spPr>
          <a:xfrm>
            <a:off x="5452422" y="1068898"/>
            <a:ext cx="3524734" cy="165258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MARKED VARIANCE BY DEALERSHIP</a:t>
            </a:r>
          </a:p>
          <a:p>
            <a:endParaRPr lang="en-US" sz="700" baseline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latest quarter, </a:t>
            </a:r>
            <a:r>
              <a:rPr lang="en-US" sz="1400" b="1" dirty="0">
                <a:solidFill>
                  <a:srgbClr val="437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Lakeside, Draper, and Filmore</a:t>
            </a:r>
            <a:r>
              <a:rPr lang="en-US" sz="1400" dirty="0">
                <a:solidFill>
                  <a:srgbClr val="437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437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 the most cars sold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(105, 103 and 88, respectively), while </a:t>
            </a:r>
            <a:r>
              <a:rPr lang="en-US" sz="1400" b="1" dirty="0">
                <a:solidFill>
                  <a:srgbClr val="EE7D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Oakley, Pierce, and Mare Valley had the fewest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(less than 40 cars sold each).</a:t>
            </a:r>
            <a:endParaRPr lang="en-US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8BB9E-9BF4-0B46-9107-04E6C870FF4E}"/>
              </a:ext>
            </a:extLst>
          </p:cNvPr>
          <p:cNvSpPr txBox="1"/>
          <p:nvPr/>
        </p:nvSpPr>
        <p:spPr>
          <a:xfrm>
            <a:off x="264591" y="6328077"/>
            <a:ext cx="8537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</a:rPr>
              <a:t>Data source: Sales Database, includes cars sold onsite at regional dealerships through 9/30/19.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BF3D8C-5573-C249-9F64-DAB530B1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2" y="2691506"/>
            <a:ext cx="5218189" cy="3396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3F85A6-D740-8848-9F89-D8543A0E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50" y="2691506"/>
            <a:ext cx="3263578" cy="33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548404</TotalTime>
  <Words>124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Regional car sales: mixed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1360</cp:revision>
  <cp:lastPrinted>2016-01-16T00:21:53Z</cp:lastPrinted>
  <dcterms:created xsi:type="dcterms:W3CDTF">2011-04-24T19:11:51Z</dcterms:created>
  <dcterms:modified xsi:type="dcterms:W3CDTF">2019-08-06T15:30:25Z</dcterms:modified>
</cp:coreProperties>
</file>