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26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D7E2F"/>
    <a:srgbClr val="0432FF"/>
    <a:srgbClr val="25D8CB"/>
    <a:srgbClr val="408000"/>
    <a:srgbClr val="800080"/>
    <a:srgbClr val="008080"/>
    <a:srgbClr val="4969C0"/>
    <a:srgbClr val="4D73C0"/>
    <a:srgbClr val="235594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 autoAdjust="0"/>
    <p:restoredTop sz="90982" autoAdjust="0"/>
  </p:normalViewPr>
  <p:slideViewPr>
    <p:cSldViewPr snapToGrid="0" snapToObjects="1">
      <p:cViewPr varScale="1">
        <p:scale>
          <a:sx n="86" d="100"/>
          <a:sy n="86" d="100"/>
        </p:scale>
        <p:origin x="1928" y="200"/>
      </p:cViewPr>
      <p:guideLst>
        <p:guide orient="horz" pos="29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9" r:id="rId3"/>
    <p:sldLayoutId id="2147483690" r:id="rId4"/>
    <p:sldLayoutId id="2147483693" r:id="rId5"/>
    <p:sldLayoutId id="214748369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E12B7F-9229-7A4D-9B1A-5F93E040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1" y="2460102"/>
            <a:ext cx="4310168" cy="2786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830"/>
            <a:ext cx="9144000" cy="828806"/>
          </a:xfrm>
          <a:noFill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Total touchpoints and touchpoint per customer remains flat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F5345-FE34-834F-B9DD-708527C88AE1}"/>
              </a:ext>
            </a:extLst>
          </p:cNvPr>
          <p:cNvSpPr txBox="1"/>
          <p:nvPr/>
        </p:nvSpPr>
        <p:spPr>
          <a:xfrm>
            <a:off x="84713" y="1621686"/>
            <a:ext cx="4547248" cy="66660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touchpoints have increased slightly </a:t>
            </a: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~500K (+3.8% y/y)</a:t>
            </a:r>
            <a:br>
              <a:rPr lang="en-US" sz="1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47A88-2ED9-7344-9203-870BF5805CC4}"/>
              </a:ext>
            </a:extLst>
          </p:cNvPr>
          <p:cNvSpPr txBox="1"/>
          <p:nvPr/>
        </p:nvSpPr>
        <p:spPr>
          <a:xfrm>
            <a:off x="4404378" y="1621686"/>
            <a:ext cx="4547248" cy="66660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Touchpoints per customer remain flat over the past 3 years</a:t>
            </a:r>
            <a:br>
              <a:rPr lang="en-US" sz="1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B7F270-C505-144B-B2E1-5108693DD6BF}"/>
              </a:ext>
            </a:extLst>
          </p:cNvPr>
          <p:cNvCxnSpPr/>
          <p:nvPr/>
        </p:nvCxnSpPr>
        <p:spPr>
          <a:xfrm>
            <a:off x="289694" y="2263516"/>
            <a:ext cx="4137285" cy="0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4C9D28-4630-D047-9FFB-9898A2171D48}"/>
              </a:ext>
            </a:extLst>
          </p:cNvPr>
          <p:cNvCxnSpPr/>
          <p:nvPr/>
        </p:nvCxnSpPr>
        <p:spPr>
          <a:xfrm>
            <a:off x="4646950" y="2263516"/>
            <a:ext cx="4137285" cy="0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3915B6-25E6-6949-9053-2A303179A351}"/>
              </a:ext>
            </a:extLst>
          </p:cNvPr>
          <p:cNvCxnSpPr>
            <a:cxnSpLocks/>
          </p:cNvCxnSpPr>
          <p:nvPr/>
        </p:nvCxnSpPr>
        <p:spPr>
          <a:xfrm>
            <a:off x="689547" y="3417759"/>
            <a:ext cx="1648919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353A65-16E4-A741-A7C2-116A2BDB7B41}"/>
              </a:ext>
            </a:extLst>
          </p:cNvPr>
          <p:cNvCxnSpPr>
            <a:cxnSpLocks/>
          </p:cNvCxnSpPr>
          <p:nvPr/>
        </p:nvCxnSpPr>
        <p:spPr>
          <a:xfrm>
            <a:off x="2533339" y="3405269"/>
            <a:ext cx="1728864" cy="1249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E0E30E-FBE7-BB40-AD4C-7CFE9C47B0D2}"/>
              </a:ext>
            </a:extLst>
          </p:cNvPr>
          <p:cNvSpPr txBox="1"/>
          <p:nvPr/>
        </p:nvSpPr>
        <p:spPr>
          <a:xfrm>
            <a:off x="809470" y="2878115"/>
            <a:ext cx="151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478,123</a:t>
            </a:r>
            <a:r>
              <a:rPr lang="en-US" sz="1600" dirty="0"/>
              <a:t> touchpoints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6FDE5-601D-0647-9A8B-F45979CF8AF4}"/>
              </a:ext>
            </a:extLst>
          </p:cNvPr>
          <p:cNvSpPr txBox="1"/>
          <p:nvPr/>
        </p:nvSpPr>
        <p:spPr>
          <a:xfrm>
            <a:off x="2748197" y="2865624"/>
            <a:ext cx="151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496,234</a:t>
            </a:r>
            <a:r>
              <a:rPr lang="en-US" sz="1600" dirty="0"/>
              <a:t> touchpoints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1E067E5-BD58-C04E-BBBA-0C72D2F9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25508"/>
              </p:ext>
            </p:extLst>
          </p:nvPr>
        </p:nvGraphicFramePr>
        <p:xfrm>
          <a:off x="4721902" y="2491279"/>
          <a:ext cx="4097310" cy="25347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9213">
                  <a:extLst>
                    <a:ext uri="{9D8B030D-6E8A-4147-A177-3AD203B41FA5}">
                      <a16:colId xmlns:a16="http://schemas.microsoft.com/office/drawing/2014/main" val="445297701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742484716"/>
                    </a:ext>
                  </a:extLst>
                </a:gridCol>
                <a:gridCol w="689548">
                  <a:extLst>
                    <a:ext uri="{9D8B030D-6E8A-4147-A177-3AD203B41FA5}">
                      <a16:colId xmlns:a16="http://schemas.microsoft.com/office/drawing/2014/main" val="1964647556"/>
                    </a:ext>
                  </a:extLst>
                </a:gridCol>
                <a:gridCol w="704538">
                  <a:extLst>
                    <a:ext uri="{9D8B030D-6E8A-4147-A177-3AD203B41FA5}">
                      <a16:colId xmlns:a16="http://schemas.microsoft.com/office/drawing/2014/main" val="3177922711"/>
                    </a:ext>
                  </a:extLst>
                </a:gridCol>
                <a:gridCol w="664562">
                  <a:extLst>
                    <a:ext uri="{9D8B030D-6E8A-4147-A177-3AD203B41FA5}">
                      <a16:colId xmlns:a16="http://schemas.microsoft.com/office/drawing/2014/main" val="719525281"/>
                    </a:ext>
                  </a:extLst>
                </a:gridCol>
              </a:tblGrid>
              <a:tr h="63369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D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D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D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D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D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66938"/>
                  </a:ext>
                </a:extLst>
              </a:tr>
              <a:tr h="633699">
                <a:tc>
                  <a:txBody>
                    <a:bodyPr/>
                    <a:lstStyle/>
                    <a:p>
                      <a:r>
                        <a:rPr lang="en-US" sz="1400" dirty="0"/>
                        <a:t>January ‘18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14947"/>
                  </a:ext>
                </a:extLst>
              </a:tr>
              <a:tr h="633699">
                <a:tc>
                  <a:txBody>
                    <a:bodyPr/>
                    <a:lstStyle/>
                    <a:p>
                      <a:r>
                        <a:rPr lang="en-US" sz="1400" dirty="0"/>
                        <a:t>January ‘19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630505"/>
                  </a:ext>
                </a:extLst>
              </a:tr>
              <a:tr h="633699">
                <a:tc>
                  <a:txBody>
                    <a:bodyPr/>
                    <a:lstStyle/>
                    <a:p>
                      <a:r>
                        <a:rPr lang="en-US" sz="1400" dirty="0"/>
                        <a:t>January-20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84073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CEB1910-6C42-F44E-816D-D179A61B1511}"/>
              </a:ext>
            </a:extLst>
          </p:cNvPr>
          <p:cNvSpPr/>
          <p:nvPr/>
        </p:nvSpPr>
        <p:spPr>
          <a:xfrm>
            <a:off x="8109679" y="2438190"/>
            <a:ext cx="811967" cy="2632855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8">
            <a:extLst>
              <a:ext uri="{FF2B5EF4-FFF2-40B4-BE49-F238E27FC236}">
                <a16:creationId xmlns:a16="http://schemas.microsoft.com/office/drawing/2014/main" id="{A9E04DB5-A7FE-304D-AA7F-AB14511E2328}"/>
              </a:ext>
            </a:extLst>
          </p:cNvPr>
          <p:cNvSpPr txBox="1"/>
          <p:nvPr/>
        </p:nvSpPr>
        <p:spPr>
          <a:xfrm>
            <a:off x="167598" y="3107339"/>
            <a:ext cx="444500" cy="3429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TextBox 69">
            <a:extLst>
              <a:ext uri="{FF2B5EF4-FFF2-40B4-BE49-F238E27FC236}">
                <a16:creationId xmlns:a16="http://schemas.microsoft.com/office/drawing/2014/main" id="{D7CD2E46-C12D-3343-BF27-F279B5F007A8}"/>
              </a:ext>
            </a:extLst>
          </p:cNvPr>
          <p:cNvSpPr txBox="1"/>
          <p:nvPr/>
        </p:nvSpPr>
        <p:spPr>
          <a:xfrm>
            <a:off x="182588" y="4041936"/>
            <a:ext cx="444500" cy="3429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428151144"/>
      </p:ext>
    </p:extLst>
  </p:cSld>
  <p:clrMapOvr>
    <a:masterClrMapping/>
  </p:clrMapOvr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548362</TotalTime>
  <Words>62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Wingdings 2</vt:lpstr>
      <vt:lpstr>storytelling with data</vt:lpstr>
      <vt:lpstr>Total touchpoints and touchpoint per customer remains flat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Cole Knaflic</cp:lastModifiedBy>
  <cp:revision>1361</cp:revision>
  <cp:lastPrinted>2016-01-16T00:21:53Z</cp:lastPrinted>
  <dcterms:created xsi:type="dcterms:W3CDTF">2011-04-24T19:11:51Z</dcterms:created>
  <dcterms:modified xsi:type="dcterms:W3CDTF">2019-07-12T13:12:36Z</dcterms:modified>
</cp:coreProperties>
</file>