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6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ED7E2F"/>
    <a:srgbClr val="25D8CB"/>
    <a:srgbClr val="408000"/>
    <a:srgbClr val="800080"/>
    <a:srgbClr val="008080"/>
    <a:srgbClr val="4969C0"/>
    <a:srgbClr val="4D73C0"/>
    <a:srgbClr val="235594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 autoAdjust="0"/>
    <p:restoredTop sz="90982" autoAdjust="0"/>
  </p:normalViewPr>
  <p:slideViewPr>
    <p:cSldViewPr snapToGrid="0" snapToObjects="1">
      <p:cViewPr varScale="1">
        <p:scale>
          <a:sx n="86" d="100"/>
          <a:sy n="86" d="100"/>
        </p:scale>
        <p:origin x="1928" y="200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830"/>
            <a:ext cx="9144000" cy="828806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Total touchpoints flat, shift toward </a:t>
            </a:r>
            <a:r>
              <a:rPr lang="en-US" b="1" dirty="0">
                <a:solidFill>
                  <a:srgbClr val="0432FF"/>
                </a:solidFill>
                <a:latin typeface="Arial"/>
                <a:cs typeface="Arial"/>
              </a:rPr>
              <a:t>chat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F5345-FE34-834F-B9DD-708527C88AE1}"/>
              </a:ext>
            </a:extLst>
          </p:cNvPr>
          <p:cNvSpPr txBox="1"/>
          <p:nvPr/>
        </p:nvSpPr>
        <p:spPr>
          <a:xfrm>
            <a:off x="239843" y="1096983"/>
            <a:ext cx="8544391" cy="11665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clear seasonality to customer touchpoints, which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in January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email and phone are down year-over-year, </a:t>
            </a:r>
            <a:r>
              <a:rPr lang="en-US" sz="16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touchpoints have increased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DISCUSS: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should this inform go-forward strategy and goals?</a:t>
            </a:r>
          </a:p>
          <a:p>
            <a:br>
              <a:rPr lang="en-US" sz="1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47A88-2ED9-7344-9203-870BF5805CC4}"/>
              </a:ext>
            </a:extLst>
          </p:cNvPr>
          <p:cNvSpPr txBox="1"/>
          <p:nvPr/>
        </p:nvSpPr>
        <p:spPr>
          <a:xfrm>
            <a:off x="5353249" y="2502588"/>
            <a:ext cx="3341051" cy="367336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recent months have followed last year’s trend closely, with slightly lower touchpoints per customer as of Jan.</a:t>
            </a:r>
          </a:p>
          <a:p>
            <a:endParaRPr lang="en-US" sz="1300" b="1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solidFill>
                  <a:srgbClr val="25D8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continues to make up the highest volume of touchpoints, though as of Jan is slightly lower than last year (0.50 vs. 0.58).</a:t>
            </a:r>
          </a:p>
          <a:p>
            <a:endParaRPr lang="en-US" sz="1300" b="1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solidFill>
                  <a:srgbClr val="ED7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0.34 touchpoints per customer also decreased year-over-year (0.45 at same time last year).</a:t>
            </a:r>
          </a:p>
          <a:p>
            <a:br>
              <a:rPr lang="en-US" sz="13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b="1" baseline="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r>
              <a:rPr lang="en-US" sz="13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touchpoints have increased steadily in recent months. While only 0.26, this accounts for an increasing proportion of total and reflects nearly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doubling year-over-year. Add more context here: whether this is desired, expected to continue, etc.</a:t>
            </a:r>
            <a:br>
              <a:rPr lang="en-US" sz="14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00B0B-7827-7444-B1AD-C49C5356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8" y="2392212"/>
            <a:ext cx="5088101" cy="37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1144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548366</TotalTime>
  <Words>109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Total touchpoints flat, shift toward chat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1362</cp:revision>
  <cp:lastPrinted>2016-01-16T00:21:53Z</cp:lastPrinted>
  <dcterms:created xsi:type="dcterms:W3CDTF">2011-04-24T19:11:51Z</dcterms:created>
  <dcterms:modified xsi:type="dcterms:W3CDTF">2019-07-12T13:20:09Z</dcterms:modified>
</cp:coreProperties>
</file>