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270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C909"/>
    <a:srgbClr val="1089D6"/>
    <a:srgbClr val="C78113"/>
    <a:srgbClr val="FFCC66"/>
    <a:srgbClr val="800080"/>
    <a:srgbClr val="008080"/>
    <a:srgbClr val="4969C0"/>
    <a:srgbClr val="4D73C0"/>
    <a:srgbClr val="235594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91071" autoAdjust="0"/>
  </p:normalViewPr>
  <p:slideViewPr>
    <p:cSldViewPr snapToGrid="0" snapToObjects="1">
      <p:cViewPr varScale="1">
        <p:scale>
          <a:sx n="87" d="100"/>
          <a:sy n="87" d="100"/>
        </p:scale>
        <p:origin x="1504" y="184"/>
      </p:cViewPr>
      <p:guideLst>
        <p:guide orient="horz" pos="297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2DBA-FE1F-4C49-A0D6-4DCD74D5EED3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32F42-68E2-D44D-B344-70332891F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6793-A62D-0F45-8D85-8CC5992DFD02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225E-158A-804E-B575-D429C652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8915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09403"/>
            <a:ext cx="8001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16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0051" y="1048836"/>
            <a:ext cx="4156043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-12700" y="0"/>
            <a:ext cx="9245600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8913813" cy="574806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589055" y="6425864"/>
            <a:ext cx="4572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13" y="1043712"/>
            <a:ext cx="8692100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2689F99-C676-E14F-AE4C-A51D81BA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6" y="2803887"/>
            <a:ext cx="4735732" cy="3246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B8F041-A913-A541-882C-133B7075D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9"/>
          <a:stretch/>
        </p:blipFill>
        <p:spPr>
          <a:xfrm>
            <a:off x="4986063" y="3198110"/>
            <a:ext cx="3787024" cy="2647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Expect continued progress towards meeting 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7FE75-BFE0-5A49-B038-08D94B5D1986}"/>
              </a:ext>
            </a:extLst>
          </p:cNvPr>
          <p:cNvSpPr txBox="1"/>
          <p:nvPr/>
        </p:nvSpPr>
        <p:spPr>
          <a:xfrm>
            <a:off x="5030307" y="1076153"/>
            <a:ext cx="3966201" cy="1554127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ROLE: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BIGGEST GAP IN 2 AREAS</a:t>
            </a:r>
          </a:p>
          <a:p>
            <a:endParaRPr lang="en-US" sz="1000" b="1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biggest areas that have been over capacity are Developers and Business Analysts. </a:t>
            </a:r>
          </a:p>
          <a:p>
            <a:endParaRPr lang="en-US" sz="200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targeted hiring of these roles is expected to continue to reduce overall gap over time. We will continue to monitor and report.</a:t>
            </a:r>
            <a:endParaRPr lang="en-US" sz="1400" b="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5694C-39BA-5342-A692-515116033647}"/>
              </a:ext>
            </a:extLst>
          </p:cNvPr>
          <p:cNvSpPr txBox="1"/>
          <p:nvPr/>
        </p:nvSpPr>
        <p:spPr>
          <a:xfrm>
            <a:off x="220835" y="1076153"/>
            <a:ext cx="4411275" cy="1554127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TIME: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 DECREASING, BUT PERSISTS</a:t>
            </a:r>
            <a:endParaRPr lang="en-US" sz="1000" dirty="0">
              <a:solidFill>
                <a:srgbClr val="602C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continues to exceed capacity as of year end. </a:t>
            </a:r>
          </a:p>
          <a:p>
            <a:endParaRPr lang="en-US" sz="200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2019, we reduced the gap between demand and capacity markedly, mainly by clearing backlog of requested projects that aren’t possible given current team structure and competing priorities.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6F0D1-BB6B-A543-957B-753EB4BC46E9}"/>
              </a:ext>
            </a:extLst>
          </p:cNvPr>
          <p:cNvSpPr txBox="1"/>
          <p:nvPr/>
        </p:nvSpPr>
        <p:spPr>
          <a:xfrm>
            <a:off x="235583" y="3045504"/>
            <a:ext cx="2641600" cy="2794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en-US" sz="8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8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UNMET DEMAND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E438F5F-F4C8-4B48-A56B-B38E21AE577E}"/>
              </a:ext>
            </a:extLst>
          </p:cNvPr>
          <p:cNvSpPr txBox="1"/>
          <p:nvPr/>
        </p:nvSpPr>
        <p:spPr>
          <a:xfrm>
            <a:off x="220835" y="2804410"/>
            <a:ext cx="4411275" cy="393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Demand vs capacity over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05187-25B5-BA42-B4A2-A605AACA2505}"/>
              </a:ext>
            </a:extLst>
          </p:cNvPr>
          <p:cNvSpPr txBox="1"/>
          <p:nvPr/>
        </p:nvSpPr>
        <p:spPr>
          <a:xfrm>
            <a:off x="5045056" y="3048905"/>
            <a:ext cx="2641600" cy="2794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PROJECT HOURS</a:t>
            </a:r>
            <a:endParaRPr lang="en-US" sz="85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4D47C70-E7C5-A24F-986E-F5893FFEA39F}"/>
              </a:ext>
            </a:extLst>
          </p:cNvPr>
          <p:cNvSpPr txBox="1"/>
          <p:nvPr/>
        </p:nvSpPr>
        <p:spPr>
          <a:xfrm>
            <a:off x="5030309" y="2807811"/>
            <a:ext cx="3966200" cy="393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Demand vs capacity: breakdown by role</a:t>
            </a:r>
          </a:p>
        </p:txBody>
      </p:sp>
    </p:spTree>
    <p:extLst>
      <p:ext uri="{BB962C8B-B14F-4D97-AF65-F5344CB8AC3E}">
        <p14:creationId xmlns:p14="http://schemas.microsoft.com/office/powerpoint/2010/main" val="2374050255"/>
      </p:ext>
    </p:extLst>
  </p:cSld>
  <p:clrMapOvr>
    <a:masterClrMapping/>
  </p:clrMapOvr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storytelling with data.thmx</Template>
  <TotalTime>408977</TotalTime>
  <Words>122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Wingdings 2</vt:lpstr>
      <vt:lpstr>storytelling with data</vt:lpstr>
      <vt:lpstr>Expect continued progress towards meeting demand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Roberts User</dc:creator>
  <cp:lastModifiedBy>Cole Knaflic</cp:lastModifiedBy>
  <cp:revision>1234</cp:revision>
  <cp:lastPrinted>2013-05-19T20:57:50Z</cp:lastPrinted>
  <dcterms:created xsi:type="dcterms:W3CDTF">2011-04-24T19:11:51Z</dcterms:created>
  <dcterms:modified xsi:type="dcterms:W3CDTF">2019-07-02T09:16:29Z</dcterms:modified>
</cp:coreProperties>
</file>