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70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C909"/>
    <a:srgbClr val="1089D6"/>
    <a:srgbClr val="C78113"/>
    <a:srgbClr val="FFCC66"/>
    <a:srgbClr val="800080"/>
    <a:srgbClr val="008080"/>
    <a:srgbClr val="4969C0"/>
    <a:srgbClr val="4D73C0"/>
    <a:srgbClr val="23559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1071" autoAdjust="0"/>
  </p:normalViewPr>
  <p:slideViewPr>
    <p:cSldViewPr snapToGrid="0" snapToObjects="1">
      <p:cViewPr varScale="1">
        <p:scale>
          <a:sx n="87" d="100"/>
          <a:sy n="87" d="100"/>
        </p:scale>
        <p:origin x="1848" y="184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Prepayment model has limitations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678" y="6263882"/>
            <a:ext cx="854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Includes Home Loans only. Unpaid Principal Balance (UPB) is as of 8/31/19. Data sources: Originations and Active Portfolio files.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For additional details on prepayment model methodology, contact Credit Risk Analytics.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44" y="1115391"/>
            <a:ext cx="8755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prepayment model performs well in the LTV range where most of our portfolio loans are concentrated.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9063" y="2142307"/>
            <a:ext cx="22488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the model </a:t>
            </a:r>
            <a:r>
              <a:rPr lang="en-US" b="1" dirty="0">
                <a:solidFill>
                  <a:schemeClr val="accent6"/>
                </a:solidFill>
              </a:rPr>
              <a:t>overestimates prepays at low LTVs </a:t>
            </a:r>
            <a:r>
              <a:rPr lang="en-US" dirty="0"/>
              <a:t>and </a:t>
            </a:r>
            <a:r>
              <a:rPr lang="en-US" b="1" dirty="0">
                <a:solidFill>
                  <a:srgbClr val="0080FF"/>
                </a:solidFill>
              </a:rPr>
              <a:t>under-predicts at high LTVs</a:t>
            </a:r>
            <a:r>
              <a:rPr lang="en-US" dirty="0"/>
              <a:t>. This is a model limitation. </a:t>
            </a:r>
          </a:p>
          <a:p>
            <a:endParaRPr lang="en-US" sz="1300" dirty="0"/>
          </a:p>
          <a:p>
            <a:r>
              <a:rPr lang="en-US" dirty="0"/>
              <a:t>ACTION: </a:t>
            </a:r>
            <a:r>
              <a:rPr lang="en-US" b="1" dirty="0"/>
              <a:t>avoid concentrating portfolio in low or high LTV loans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43BC9-DF9D-AE44-B09C-3B72DDD4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0" y="2500586"/>
            <a:ext cx="6213583" cy="356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893061-38B0-584A-9C4E-65D0CA71673B}"/>
              </a:ext>
            </a:extLst>
          </p:cNvPr>
          <p:cNvSpPr/>
          <p:nvPr/>
        </p:nvSpPr>
        <p:spPr>
          <a:xfrm>
            <a:off x="237792" y="2132912"/>
            <a:ext cx="410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performance by LTV</a:t>
            </a:r>
          </a:p>
        </p:txBody>
      </p:sp>
    </p:spTree>
    <p:extLst>
      <p:ext uri="{BB962C8B-B14F-4D97-AF65-F5344CB8AC3E}">
        <p14:creationId xmlns:p14="http://schemas.microsoft.com/office/powerpoint/2010/main" val="3352880970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408944</TotalTime>
  <Words>97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Prepayment model has limitations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1233</cp:revision>
  <cp:lastPrinted>2013-05-19T20:57:50Z</cp:lastPrinted>
  <dcterms:created xsi:type="dcterms:W3CDTF">2011-04-24T19:11:51Z</dcterms:created>
  <dcterms:modified xsi:type="dcterms:W3CDTF">2019-07-15T11:28:11Z</dcterms:modified>
</cp:coreProperties>
</file>