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6"/>
  </p:notesMasterIdLst>
  <p:handoutMasterIdLst>
    <p:handoutMasterId r:id="rId7"/>
  </p:handoutMasterIdLst>
  <p:sldIdLst>
    <p:sldId id="2916" r:id="rId2"/>
    <p:sldId id="2917" r:id="rId3"/>
    <p:sldId id="2918" r:id="rId4"/>
    <p:sldId id="293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573C6"/>
    <a:srgbClr val="4969C0"/>
    <a:srgbClr val="408000"/>
    <a:srgbClr val="800080"/>
    <a:srgbClr val="008080"/>
    <a:srgbClr val="4D73C0"/>
    <a:srgbClr val="235594"/>
    <a:srgbClr val="FF0080"/>
    <a:srgbClr val="1EB947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 autoAdjust="0"/>
    <p:restoredTop sz="91071" autoAdjust="0"/>
  </p:normalViewPr>
  <p:slideViewPr>
    <p:cSldViewPr snapToGrid="0" snapToObjects="1">
      <p:cViewPr varScale="1">
        <p:scale>
          <a:sx n="87" d="100"/>
          <a:sy n="87" d="100"/>
        </p:scale>
        <p:origin x="2160" y="184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7.8l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7.8z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713" y="1303500"/>
            <a:ext cx="8692100" cy="50216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5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Let’s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invest </a:t>
            </a:r>
            <a:r>
              <a:rPr lang="en-US" sz="3500" dirty="0">
                <a:solidFill>
                  <a:srgbClr val="FFFFFF"/>
                </a:solidFill>
              </a:rPr>
              <a:t>in employee training </a:t>
            </a:r>
            <a:r>
              <a:rPr lang="en-US" sz="3500" dirty="0">
                <a:solidFill>
                  <a:srgbClr val="B9CDE5"/>
                </a:solidFill>
              </a:rPr>
              <a:t>to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improve </a:t>
            </a:r>
            <a:r>
              <a:rPr lang="en-US" sz="3500" dirty="0">
                <a:solidFill>
                  <a:schemeClr val="bg1"/>
                </a:solidFill>
              </a:rPr>
              <a:t>the </a:t>
            </a:r>
            <a:r>
              <a:rPr lang="en-US" sz="3500" dirty="0">
                <a:solidFill>
                  <a:srgbClr val="FFFFFF"/>
                </a:solidFill>
              </a:rPr>
              <a:t>in-store customer experience </a:t>
            </a:r>
          </a:p>
        </p:txBody>
      </p:sp>
    </p:spTree>
    <p:extLst>
      <p:ext uri="{BB962C8B-B14F-4D97-AF65-F5344CB8AC3E}">
        <p14:creationId xmlns:p14="http://schemas.microsoft.com/office/powerpoint/2010/main" val="171832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320" y="1778015"/>
            <a:ext cx="643167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0" b="1" dirty="0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143" y="1661336"/>
            <a:ext cx="733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Back-to-school shopping accounts for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142" y="3918181"/>
            <a:ext cx="7874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CE6F2"/>
                </a:solidFill>
              </a:rPr>
              <a:t>of our annual revenue. Because of this, it is a </a:t>
            </a:r>
          </a:p>
          <a:p>
            <a:r>
              <a:rPr lang="en-US" sz="2400" dirty="0">
                <a:solidFill>
                  <a:srgbClr val="DCE6F2"/>
                </a:solidFill>
              </a:rPr>
              <a:t>huge driver of our overall annual success.</a:t>
            </a: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endParaRPr lang="en-US" sz="1600" dirty="0">
              <a:solidFill>
                <a:srgbClr val="DCE6F2"/>
              </a:solidFill>
            </a:endParaRPr>
          </a:p>
          <a:p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source: monthly Sales report. Based on prior three years (2017, 2018, 2019) of annual back-to-school sales compared to total annual sales. </a:t>
            </a:r>
          </a:p>
          <a:p>
            <a:endParaRPr lang="en-US" sz="2400" dirty="0">
              <a:solidFill>
                <a:srgbClr val="DCE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80" y="4540286"/>
            <a:ext cx="7769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Comprehensive details on survey methodology and related info can be found in the Appendix on pages 15-20.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1610" y="1331646"/>
            <a:ext cx="6149346" cy="2688625"/>
          </a:xfrm>
        </p:spPr>
        <p:txBody>
          <a:bodyPr>
            <a:norm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400" b="1" dirty="0">
                <a:solidFill>
                  <a:srgbClr val="1F497D"/>
                </a:solidFill>
              </a:rPr>
              <a:t>Discuss what we’ve learned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our survey analysis</a:t>
            </a:r>
            <a:r>
              <a:rPr lang="en-US" sz="2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</a:p>
          <a:p>
            <a:pPr marL="0" indent="0">
              <a:spcBef>
                <a:spcPts val="260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b="1" dirty="0">
                <a:solidFill>
                  <a:srgbClr val="1F497D"/>
                </a:solidFill>
              </a:rPr>
              <a:t>Suggest specific recommendations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changes to make for the upcoming back-to-school shopping season to improve customer satisfaction and increase sales.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21" y="1170475"/>
            <a:ext cx="610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bg1">
                    <a:lumMod val="6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91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needed: invest in employee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7021" y="1659735"/>
            <a:ext cx="22227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4573C6"/>
                </a:solidFill>
              </a:rPr>
              <a:t>THE GOOD NEWS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We’re beating the competition when it comes to </a:t>
            </a:r>
            <a:r>
              <a:rPr lang="en-US" sz="1200" b="1" dirty="0">
                <a:solidFill>
                  <a:srgbClr val="4573C6"/>
                </a:solidFill>
              </a:rPr>
              <a:t>the latest styles that people can’t find elsewhere and store atmosphere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300" b="1" dirty="0">
                <a:solidFill>
                  <a:schemeClr val="accent6"/>
                </a:solidFill>
              </a:rPr>
              <a:t>WE CAN IMPROVE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score low and lower than the competition in areas related to</a:t>
            </a:r>
            <a:r>
              <a:rPr lang="en-US" sz="1200" b="1" dirty="0">
                <a:solidFill>
                  <a:srgbClr val="F79646"/>
                </a:solidFill>
              </a:rPr>
              <a:t> </a:t>
            </a:r>
            <a:r>
              <a:rPr lang="en-US" sz="1200" b="1" dirty="0">
                <a:solidFill>
                  <a:schemeClr val="accent6"/>
                </a:solidFill>
              </a:rPr>
              <a:t>helpful</a:t>
            </a:r>
            <a:r>
              <a:rPr lang="en-US" sz="1200" b="1" dirty="0">
                <a:solidFill>
                  <a:srgbClr val="7F7F7F"/>
                </a:solidFill>
              </a:rPr>
              <a:t> </a:t>
            </a:r>
            <a:r>
              <a:rPr lang="en-US" sz="1200" b="1" dirty="0">
                <a:solidFill>
                  <a:srgbClr val="F79646"/>
                </a:solidFill>
              </a:rPr>
              <a:t>employees and customers being able to find what they are looking for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We also score lower than the competition on promotions/sales, but don’t recommend focusing here.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RECOMMENDATION: 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 in employee training to improve customer experience.</a:t>
            </a:r>
            <a:endParaRPr 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78A60-E822-9C4E-9556-BEA65927112F}"/>
              </a:ext>
            </a:extLst>
          </p:cNvPr>
          <p:cNvSpPr txBox="1"/>
          <p:nvPr/>
        </p:nvSpPr>
        <p:spPr>
          <a:xfrm>
            <a:off x="181938" y="6263882"/>
            <a:ext cx="854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Source: 2019 Back-to-School shopping survey (represents 21,862 survey responses).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Additional survey and methodology details available upon request. Reach out to Insights Team.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264D3-E579-8B4C-A66A-F3DE34B55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6"/>
          <a:stretch/>
        </p:blipFill>
        <p:spPr>
          <a:xfrm>
            <a:off x="217682" y="1445132"/>
            <a:ext cx="6212613" cy="4532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6B8143-6EF3-2D4E-979E-8B1EBA092387}"/>
              </a:ext>
            </a:extLst>
          </p:cNvPr>
          <p:cNvSpPr txBox="1"/>
          <p:nvPr/>
        </p:nvSpPr>
        <p:spPr>
          <a:xfrm>
            <a:off x="2356986" y="1505847"/>
            <a:ext cx="386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UNDERPERFORM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 |    </a:t>
            </a:r>
            <a:r>
              <a:rPr lang="en-US" sz="1400" dirty="0">
                <a:solidFill>
                  <a:srgbClr val="4573C6"/>
                </a:solidFill>
              </a:rPr>
              <a:t>OUTPERFORM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07730-836A-4B4F-A203-16898040C443}"/>
              </a:ext>
            </a:extLst>
          </p:cNvPr>
          <p:cNvSpPr txBox="1"/>
          <p:nvPr/>
        </p:nvSpPr>
        <p:spPr>
          <a:xfrm>
            <a:off x="167189" y="2083004"/>
            <a:ext cx="1587865" cy="276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STORE OFFERS…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63C09-F6C3-DC4A-8359-0ABD50A324E5}"/>
              </a:ext>
            </a:extLst>
          </p:cNvPr>
          <p:cNvSpPr txBox="1"/>
          <p:nvPr/>
        </p:nvSpPr>
        <p:spPr>
          <a:xfrm>
            <a:off x="213187" y="1089593"/>
            <a:ext cx="57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Back-to-school shopping: </a:t>
            </a:r>
            <a:r>
              <a:rPr lang="en-US" b="1" dirty="0"/>
              <a:t>consumer sentiment</a:t>
            </a:r>
          </a:p>
        </p:txBody>
      </p:sp>
    </p:spTree>
    <p:extLst>
      <p:ext uri="{BB962C8B-B14F-4D97-AF65-F5344CB8AC3E}">
        <p14:creationId xmlns:p14="http://schemas.microsoft.com/office/powerpoint/2010/main" val="2388991045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560662</TotalTime>
  <Words>256</Words>
  <Application>Microsoft Macintosh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Wingdings 2</vt:lpstr>
      <vt:lpstr>storytelling with data</vt:lpstr>
      <vt:lpstr>PowerPoint Presentation</vt:lpstr>
      <vt:lpstr>PowerPoint Presentation</vt:lpstr>
      <vt:lpstr>What we’ll cover today</vt:lpstr>
      <vt:lpstr>Action needed: invest in employee training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1379</cp:revision>
  <cp:lastPrinted>2016-01-16T00:21:53Z</cp:lastPrinted>
  <dcterms:created xsi:type="dcterms:W3CDTF">2011-04-24T19:11:51Z</dcterms:created>
  <dcterms:modified xsi:type="dcterms:W3CDTF">2019-07-02T09:59:55Z</dcterms:modified>
</cp:coreProperties>
</file>