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2551" r:id="rId2"/>
    <p:sldId id="2550" r:id="rId3"/>
    <p:sldId id="2570" r:id="rId4"/>
    <p:sldId id="2553" r:id="rId5"/>
    <p:sldId id="2554" r:id="rId6"/>
    <p:sldId id="2557" r:id="rId7"/>
    <p:sldId id="2558" r:id="rId8"/>
    <p:sldId id="2559" r:id="rId9"/>
    <p:sldId id="2555" r:id="rId10"/>
    <p:sldId id="2560" r:id="rId11"/>
    <p:sldId id="2562" r:id="rId12"/>
    <p:sldId id="25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78113"/>
    <a:srgbClr val="FFCC66"/>
    <a:srgbClr val="800080"/>
    <a:srgbClr val="008080"/>
    <a:srgbClr val="4969C0"/>
    <a:srgbClr val="4D73C0"/>
    <a:srgbClr val="235594"/>
    <a:srgbClr val="FF0080"/>
    <a:srgbClr val="1EB947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4" autoAdjust="0"/>
    <p:restoredTop sz="72411" autoAdjust="0"/>
  </p:normalViewPr>
  <p:slideViewPr>
    <p:cSldViewPr snapToGrid="0" snapToObjects="1">
      <p:cViewPr varScale="1">
        <p:scale>
          <a:sx n="67" d="100"/>
          <a:sy n="67" d="100"/>
        </p:scale>
        <p:origin x="2168" y="176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oleknaflic/Google%20Drive/storytelling%20with%20data/BOOK%20-%20Workbook/7.6%20SOLU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coleknaflic/Google%20Drive/storytelling%20with%20data/BOOK%20-%20Workbook/7.6%20SOLU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857285383186748E-2"/>
          <c:y val="0.11163903146918921"/>
          <c:w val="0.90900431305735907"/>
          <c:h val="0.72311520786864103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'7.6 SOLUTION'!$S$7</c:f>
              <c:strCache>
                <c:ptCount val="1"/>
                <c:pt idx="0">
                  <c:v># of ratings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'7.6 SOLUTION'!$M$8:$M$21</c:f>
              <c:strCache>
                <c:ptCount val="1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</c:strCache>
            </c:strRef>
          </c:cat>
          <c:val>
            <c:numRef>
              <c:f>'7.6 SOLUTION'!$S$8:$S$21</c:f>
              <c:numCache>
                <c:formatCode>General</c:formatCode>
                <c:ptCount val="14"/>
                <c:pt idx="0">
                  <c:v>586</c:v>
                </c:pt>
                <c:pt idx="1">
                  <c:v>492</c:v>
                </c:pt>
                <c:pt idx="2">
                  <c:v>499</c:v>
                </c:pt>
                <c:pt idx="3">
                  <c:v>551</c:v>
                </c:pt>
                <c:pt idx="4">
                  <c:v>593</c:v>
                </c:pt>
                <c:pt idx="5">
                  <c:v>527</c:v>
                </c:pt>
                <c:pt idx="6">
                  <c:v>550</c:v>
                </c:pt>
                <c:pt idx="7">
                  <c:v>491</c:v>
                </c:pt>
                <c:pt idx="8">
                  <c:v>482</c:v>
                </c:pt>
                <c:pt idx="9">
                  <c:v>427</c:v>
                </c:pt>
                <c:pt idx="10">
                  <c:v>440</c:v>
                </c:pt>
                <c:pt idx="11">
                  <c:v>502</c:v>
                </c:pt>
                <c:pt idx="12">
                  <c:v>537</c:v>
                </c:pt>
                <c:pt idx="13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1-9D46-A8DC-D76D6F1CD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2003360840"/>
        <c:axId val="-2002801528"/>
      </c:barChart>
      <c:lineChart>
        <c:grouping val="standard"/>
        <c:varyColors val="0"/>
        <c:ser>
          <c:idx val="0"/>
          <c:order val="0"/>
          <c:tx>
            <c:strRef>
              <c:f>'7.6 SOLUTION'!$R$7</c:f>
              <c:strCache>
                <c:ptCount val="1"/>
                <c:pt idx="0">
                  <c:v>NPS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  <a:effectLst/>
          </c:spPr>
          <c:marker>
            <c:symbol val="circle"/>
            <c:size val="1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c:spPr>
          </c:marker>
          <c:dLbls>
            <c:dLbl>
              <c:idx val="13"/>
              <c:layout>
                <c:manualLayout>
                  <c:x val="0"/>
                  <c:y val="-1.36518771331058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accent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D1-9D46-A8DC-D76D6F1CDC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'7.6 SOLUTION'!$L$8:$M$21</c:f>
              <c:multiLvlStrCache>
                <c:ptCount val="1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</c:lvl>
              </c:multiLvlStrCache>
            </c:multiLvlStrRef>
          </c:cat>
          <c:val>
            <c:numRef>
              <c:f>'7.6 SOLUTION'!$R$8:$R$21</c:f>
              <c:numCache>
                <c:formatCode>General</c:formatCode>
                <c:ptCount val="14"/>
                <c:pt idx="0">
                  <c:v>29.000000000000004</c:v>
                </c:pt>
                <c:pt idx="1">
                  <c:v>29.000000000000004</c:v>
                </c:pt>
                <c:pt idx="2">
                  <c:v>31</c:v>
                </c:pt>
                <c:pt idx="3">
                  <c:v>34</c:v>
                </c:pt>
                <c:pt idx="4">
                  <c:v>34</c:v>
                </c:pt>
                <c:pt idx="5">
                  <c:v>34</c:v>
                </c:pt>
                <c:pt idx="6">
                  <c:v>32</c:v>
                </c:pt>
                <c:pt idx="7">
                  <c:v>34</c:v>
                </c:pt>
                <c:pt idx="8">
                  <c:v>35</c:v>
                </c:pt>
                <c:pt idx="9">
                  <c:v>35</c:v>
                </c:pt>
                <c:pt idx="10">
                  <c:v>33</c:v>
                </c:pt>
                <c:pt idx="11">
                  <c:v>34.000000000000007</c:v>
                </c:pt>
                <c:pt idx="12">
                  <c:v>35</c:v>
                </c:pt>
                <c:pt idx="1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D1-9D46-A8DC-D76D6F1CD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3719640"/>
        <c:axId val="-2014471432"/>
      </c:lineChart>
      <c:catAx>
        <c:axId val="-2073719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FBFBF"/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-2014471432"/>
        <c:crosses val="autoZero"/>
        <c:auto val="1"/>
        <c:lblAlgn val="ctr"/>
        <c:lblOffset val="100"/>
        <c:noMultiLvlLbl val="0"/>
      </c:catAx>
      <c:valAx>
        <c:axId val="-2014471432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b="0">
                    <a:solidFill>
                      <a:schemeClr val="bg1">
                        <a:lumMod val="50000"/>
                      </a:schemeClr>
                    </a:solidFill>
                  </a:rPr>
                  <a:t>NPS</a:t>
                </a:r>
              </a:p>
            </c:rich>
          </c:tx>
          <c:layout>
            <c:manualLayout>
              <c:xMode val="edge"/>
              <c:yMode val="edge"/>
              <c:x val="3.8986354775828401E-3"/>
              <c:y val="9.2840664025277096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-2073719640"/>
        <c:crosses val="autoZero"/>
        <c:crossBetween val="between"/>
      </c:valAx>
      <c:valAx>
        <c:axId val="-2002801528"/>
        <c:scaling>
          <c:orientation val="minMax"/>
          <c:max val="90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03360840"/>
        <c:crosses val="max"/>
        <c:crossBetween val="between"/>
      </c:valAx>
      <c:catAx>
        <c:axId val="-2003360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0280152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857285383186748E-2"/>
          <c:y val="0.11163903146918921"/>
          <c:w val="0.90900431305735907"/>
          <c:h val="0.72311520786864103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'7.6 SOLUTION'!$S$7</c:f>
              <c:strCache>
                <c:ptCount val="1"/>
                <c:pt idx="0">
                  <c:v># of ratings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'7.6 SOLUTION'!$M$8:$M$21</c:f>
              <c:strCache>
                <c:ptCount val="1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</c:strCache>
            </c:strRef>
          </c:cat>
          <c:val>
            <c:numRef>
              <c:f>'7.6 SOLUTION'!$S$8:$S$21</c:f>
              <c:numCache>
                <c:formatCode>General</c:formatCode>
                <c:ptCount val="14"/>
                <c:pt idx="0">
                  <c:v>586</c:v>
                </c:pt>
                <c:pt idx="1">
                  <c:v>492</c:v>
                </c:pt>
                <c:pt idx="2">
                  <c:v>499</c:v>
                </c:pt>
                <c:pt idx="3">
                  <c:v>551</c:v>
                </c:pt>
                <c:pt idx="4">
                  <c:v>593</c:v>
                </c:pt>
                <c:pt idx="5">
                  <c:v>527</c:v>
                </c:pt>
                <c:pt idx="6">
                  <c:v>550</c:v>
                </c:pt>
                <c:pt idx="7">
                  <c:v>491</c:v>
                </c:pt>
                <c:pt idx="8">
                  <c:v>482</c:v>
                </c:pt>
                <c:pt idx="9">
                  <c:v>427</c:v>
                </c:pt>
                <c:pt idx="10">
                  <c:v>440</c:v>
                </c:pt>
                <c:pt idx="11">
                  <c:v>502</c:v>
                </c:pt>
                <c:pt idx="12">
                  <c:v>537</c:v>
                </c:pt>
                <c:pt idx="13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8-6846-8545-917844DD0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2003360840"/>
        <c:axId val="-2002801528"/>
      </c:barChart>
      <c:lineChart>
        <c:grouping val="standard"/>
        <c:varyColors val="0"/>
        <c:ser>
          <c:idx val="0"/>
          <c:order val="0"/>
          <c:tx>
            <c:strRef>
              <c:f>'7.6 SOLUTION'!$R$7</c:f>
              <c:strCache>
                <c:ptCount val="1"/>
                <c:pt idx="0">
                  <c:v>NPS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  <a:effectLst/>
          </c:spPr>
          <c:marker>
            <c:symbol val="circle"/>
            <c:size val="1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c:spPr>
          </c:marker>
          <c:dLbls>
            <c:dLbl>
              <c:idx val="13"/>
              <c:layout>
                <c:manualLayout>
                  <c:x val="0"/>
                  <c:y val="-1.36518771331058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accent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78-6846-8545-917844DD08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'7.6 SOLUTION'!$L$8:$M$21</c:f>
              <c:multiLvlStrCache>
                <c:ptCount val="1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</c:lvl>
              </c:multiLvlStrCache>
            </c:multiLvlStrRef>
          </c:cat>
          <c:val>
            <c:numRef>
              <c:f>'7.6 SOLUTION'!$R$8:$R$21</c:f>
              <c:numCache>
                <c:formatCode>General</c:formatCode>
                <c:ptCount val="14"/>
                <c:pt idx="0">
                  <c:v>29.000000000000004</c:v>
                </c:pt>
                <c:pt idx="1">
                  <c:v>29.000000000000004</c:v>
                </c:pt>
                <c:pt idx="2">
                  <c:v>31</c:v>
                </c:pt>
                <c:pt idx="3">
                  <c:v>34</c:v>
                </c:pt>
                <c:pt idx="4">
                  <c:v>34</c:v>
                </c:pt>
                <c:pt idx="5">
                  <c:v>34</c:v>
                </c:pt>
                <c:pt idx="6">
                  <c:v>32</c:v>
                </c:pt>
                <c:pt idx="7">
                  <c:v>34</c:v>
                </c:pt>
                <c:pt idx="8">
                  <c:v>35</c:v>
                </c:pt>
                <c:pt idx="9">
                  <c:v>35</c:v>
                </c:pt>
                <c:pt idx="10">
                  <c:v>33</c:v>
                </c:pt>
                <c:pt idx="11">
                  <c:v>34.000000000000007</c:v>
                </c:pt>
                <c:pt idx="12">
                  <c:v>35</c:v>
                </c:pt>
                <c:pt idx="1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78-6846-8545-917844DD0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3719640"/>
        <c:axId val="-2014471432"/>
      </c:lineChart>
      <c:catAx>
        <c:axId val="-2073719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FBFBF"/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-2014471432"/>
        <c:crosses val="autoZero"/>
        <c:auto val="1"/>
        <c:lblAlgn val="ctr"/>
        <c:lblOffset val="100"/>
        <c:noMultiLvlLbl val="0"/>
      </c:catAx>
      <c:valAx>
        <c:axId val="-2014471432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b="0">
                    <a:solidFill>
                      <a:schemeClr val="bg1">
                        <a:lumMod val="50000"/>
                      </a:schemeClr>
                    </a:solidFill>
                  </a:rPr>
                  <a:t>NPS</a:t>
                </a:r>
              </a:p>
            </c:rich>
          </c:tx>
          <c:layout>
            <c:manualLayout>
              <c:xMode val="edge"/>
              <c:yMode val="edge"/>
              <c:x val="3.8986354775828401E-3"/>
              <c:y val="9.2840664025277096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-2073719640"/>
        <c:crosses val="autoZero"/>
        <c:crossBetween val="between"/>
      </c:valAx>
      <c:valAx>
        <c:axId val="-2002801528"/>
        <c:scaling>
          <c:orientation val="minMax"/>
          <c:max val="90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03360840"/>
        <c:crosses val="max"/>
        <c:crossBetween val="between"/>
      </c:valAx>
      <c:catAx>
        <c:axId val="-2003360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0280152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6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0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9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41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8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7.Zk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venir Book"/>
          <a:ea typeface="+mn-ea"/>
          <a:cs typeface="Avenir Book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venir Book"/>
          <a:ea typeface="+mn-ea"/>
          <a:cs typeface="Avenir Book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venir Book"/>
          <a:ea typeface="+mn-ea"/>
          <a:cs typeface="Avenir Book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venir Book"/>
          <a:ea typeface="+mn-ea"/>
          <a:cs typeface="Avenir Book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venir Book"/>
          <a:ea typeface="+mn-ea"/>
          <a:cs typeface="Avenir Book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9836" y="1609964"/>
            <a:ext cx="8784164" cy="2015781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 from our detractors</a:t>
            </a:r>
            <a:br>
              <a:rPr lang="en-US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NPS Update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9836" y="3625745"/>
            <a:ext cx="8001000" cy="141443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Customer Insights Team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March 1, 2020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307667"/>
            <a:ext cx="9144000" cy="550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Detractors: relatively </a:t>
            </a:r>
            <a:r>
              <a:rPr lang="en-US" b="1" dirty="0">
                <a:solidFill>
                  <a:srgbClr val="F79646"/>
                </a:solidFill>
              </a:rPr>
              <a:t>more 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BADB5-C642-2F4C-9509-1CD472531C37}"/>
              </a:ext>
            </a:extLst>
          </p:cNvPr>
          <p:cNvSpPr txBox="1"/>
          <p:nvPr/>
        </p:nvSpPr>
        <p:spPr>
          <a:xfrm>
            <a:off x="228599" y="1123950"/>
            <a:ext cx="6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Comments by NPS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90B58-0B92-F84E-B3BB-6A526AFB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938403"/>
            <a:ext cx="8071159" cy="302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C630E5-C530-9A41-BE05-187B783771E0}"/>
              </a:ext>
            </a:extLst>
          </p:cNvPr>
          <p:cNvSpPr txBox="1"/>
          <p:nvPr/>
        </p:nvSpPr>
        <p:spPr>
          <a:xfrm>
            <a:off x="1304924" y="1680454"/>
            <a:ext cx="699483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OF TOTAL</a:t>
            </a:r>
          </a:p>
          <a:p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|  NO COMMENT                                                         # OF RATINGS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17B99-CB17-A848-83E8-FF8FDE681EA5}"/>
              </a:ext>
            </a:extLst>
          </p:cNvPr>
          <p:cNvSpPr txBox="1"/>
          <p:nvPr/>
        </p:nvSpPr>
        <p:spPr>
          <a:xfrm>
            <a:off x="7200900" y="2337024"/>
            <a:ext cx="142875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7,195</a:t>
            </a:r>
          </a:p>
          <a:p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3,482</a:t>
            </a:r>
          </a:p>
          <a:p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2,624</a:t>
            </a:r>
          </a:p>
          <a:p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1,089</a:t>
            </a:r>
          </a:p>
        </p:txBody>
      </p:sp>
    </p:spTree>
    <p:extLst>
      <p:ext uri="{BB962C8B-B14F-4D97-AF65-F5344CB8AC3E}">
        <p14:creationId xmlns:p14="http://schemas.microsoft.com/office/powerpoint/2010/main" val="345926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provide </a:t>
            </a:r>
            <a:r>
              <a:rPr lang="en-US" b="1" dirty="0"/>
              <a:t>insights into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61" y="1435262"/>
            <a:ext cx="81379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0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0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5000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was the single biggest comment theme. The next most common theme, unexpected restarts, accounted for only 6% of detractor comments.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5416" y="1663374"/>
            <a:ext cx="5586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detractor comments are about </a:t>
            </a:r>
            <a:r>
              <a:rPr lang="en-US" sz="36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</a:t>
            </a:r>
            <a:r>
              <a:rPr lang="en-US" sz="3600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36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latency</a:t>
            </a:r>
          </a:p>
        </p:txBody>
      </p:sp>
    </p:spTree>
    <p:extLst>
      <p:ext uri="{BB962C8B-B14F-4D97-AF65-F5344CB8AC3E}">
        <p14:creationId xmlns:p14="http://schemas.microsoft.com/office/powerpoint/2010/main" val="353035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556" y="1630308"/>
            <a:ext cx="83215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bg1">
                  <a:lumMod val="75000"/>
                </a:schemeClr>
              </a:buClr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</a:p>
          <a:p>
            <a:pPr>
              <a:spcBef>
                <a:spcPts val="1200"/>
              </a:spcBef>
              <a:buClr>
                <a:schemeClr val="bg1">
                  <a:lumMod val="75000"/>
                </a:schemeClr>
              </a:buClr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Revisit our product and feature release strategy in light of this feedback and </a:t>
            </a:r>
          </a:p>
          <a:p>
            <a:pPr>
              <a:spcBef>
                <a:spcPts val="1200"/>
              </a:spcBef>
              <a:buClr>
                <a:schemeClr val="bg1">
                  <a:lumMod val="75000"/>
                </a:schemeClr>
              </a:buClr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latency improvements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Bef>
                <a:spcPts val="1200"/>
              </a:spcBef>
              <a:buClr>
                <a:schemeClr val="bg1">
                  <a:lumMod val="75000"/>
                </a:schemeClr>
              </a:buClr>
            </a:pP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Clr>
                <a:schemeClr val="bg1">
                  <a:lumMod val="75000"/>
                </a:schemeClr>
              </a:buClr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discuss.</a:t>
            </a:r>
          </a:p>
        </p:txBody>
      </p:sp>
    </p:spTree>
    <p:extLst>
      <p:ext uri="{BB962C8B-B14F-4D97-AF65-F5344CB8AC3E}">
        <p14:creationId xmlns:p14="http://schemas.microsoft.com/office/powerpoint/2010/main" val="262505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570" y="1431000"/>
            <a:ext cx="156097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3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5105" y="1735798"/>
            <a:ext cx="7436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common understanding of recent feedback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Though NPS has been flat to increasing over time, analysis of components reveals increasingly polarized customer base, with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marked recent increase in detractors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Revisit product strategy given detractor feedback</a:t>
            </a:r>
            <a:r>
              <a:rPr lang="en-US" sz="2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Detractor comments are on one theme above all others—latency. This should influence how we prioritize the various planned product improvements.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 whether and what changes to make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06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NPS: flat to increasing over time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78F273-2D18-894C-888D-BBCA0D8DCC43}"/>
              </a:ext>
            </a:extLst>
          </p:cNvPr>
          <p:cNvGraphicFramePr>
            <a:graphicFrameLocks noGrp="1"/>
          </p:cNvGraphicFramePr>
          <p:nvPr/>
        </p:nvGraphicFramePr>
        <p:xfrm>
          <a:off x="901700" y="-6350000"/>
          <a:ext cx="6604000" cy="417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646294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039856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7445864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744772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56475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70753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096856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72243888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NPS over time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07521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4558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18990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06841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07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6619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1910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9735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37387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577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2319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49427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2916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1839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6071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49900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64323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3668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12812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484098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D9B282-B6A1-B24B-808F-72C6D34DB114}"/>
              </a:ext>
            </a:extLst>
          </p:cNvPr>
          <p:cNvGraphicFramePr>
            <a:graphicFrameLocks/>
          </p:cNvGraphicFramePr>
          <p:nvPr/>
        </p:nvGraphicFramePr>
        <p:xfrm>
          <a:off x="1727200" y="9486900"/>
          <a:ext cx="6515100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4C1FAC52-55B4-D249-AB33-C29DA8437F9B}"/>
              </a:ext>
            </a:extLst>
          </p:cNvPr>
          <p:cNvSpPr txBox="1"/>
          <p:nvPr/>
        </p:nvSpPr>
        <p:spPr>
          <a:xfrm rot="16200000">
            <a:off x="1774825" y="11884025"/>
            <a:ext cx="1092200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ratings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E9E2C7-7DE8-2E46-B369-3B15204C947F}"/>
              </a:ext>
            </a:extLst>
          </p:cNvPr>
          <p:cNvGraphicFramePr>
            <a:graphicFrameLocks noGrp="1"/>
          </p:cNvGraphicFramePr>
          <p:nvPr/>
        </p:nvGraphicFramePr>
        <p:xfrm>
          <a:off x="901700" y="-6350000"/>
          <a:ext cx="6604000" cy="417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27210482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74828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837599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5792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17450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623698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9443564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18941281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NPS over time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21921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669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29286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8653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33241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07246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82214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9294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18570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8667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53535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32785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60304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3841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988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69106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36441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52972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2194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53509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D9B282-B6A1-B24B-808F-72C6D34DB114}"/>
              </a:ext>
            </a:extLst>
          </p:cNvPr>
          <p:cNvGraphicFramePr>
            <a:graphicFrameLocks/>
          </p:cNvGraphicFramePr>
          <p:nvPr/>
        </p:nvGraphicFramePr>
        <p:xfrm>
          <a:off x="1727200" y="9486900"/>
          <a:ext cx="6515100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2">
            <a:extLst>
              <a:ext uri="{FF2B5EF4-FFF2-40B4-BE49-F238E27FC236}">
                <a16:creationId xmlns:a16="http://schemas.microsoft.com/office/drawing/2014/main" id="{4C1FAC52-55B4-D249-AB33-C29DA8437F9B}"/>
              </a:ext>
            </a:extLst>
          </p:cNvPr>
          <p:cNvSpPr txBox="1"/>
          <p:nvPr/>
        </p:nvSpPr>
        <p:spPr>
          <a:xfrm rot="16200000">
            <a:off x="1774825" y="11884025"/>
            <a:ext cx="1092200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ratings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2BD0B-3175-6142-B13E-D9270EA6BDDA}"/>
              </a:ext>
            </a:extLst>
          </p:cNvPr>
          <p:cNvSpPr txBox="1"/>
          <p:nvPr/>
        </p:nvSpPr>
        <p:spPr>
          <a:xfrm>
            <a:off x="228599" y="1123950"/>
            <a:ext cx="6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NPS over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2E743D-0AB9-2D4C-BF17-BFAA5E6D9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9" y="1568450"/>
            <a:ext cx="7975602" cy="455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NPS: we rank 4</a:t>
            </a:r>
            <a:r>
              <a:rPr lang="en-US" baseline="30000" dirty="0"/>
              <a:t>th</a:t>
            </a:r>
            <a:r>
              <a:rPr lang="en-US" dirty="0"/>
              <a:t> against the competition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43871-DCE7-6849-A29F-C08941BBC095}"/>
              </a:ext>
            </a:extLst>
          </p:cNvPr>
          <p:cNvSpPr txBox="1"/>
          <p:nvPr/>
        </p:nvSpPr>
        <p:spPr>
          <a:xfrm>
            <a:off x="228599" y="1123950"/>
            <a:ext cx="6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NPS by company – February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EFB10-5FD1-8947-A8CE-5EBF79FB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0" y="1834186"/>
            <a:ext cx="7431457" cy="4399796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1C87C068-8B34-6A4D-BAD3-0E0E8B62D351}"/>
              </a:ext>
            </a:extLst>
          </p:cNvPr>
          <p:cNvSpPr txBox="1"/>
          <p:nvPr/>
        </p:nvSpPr>
        <p:spPr>
          <a:xfrm>
            <a:off x="698500" y="1640051"/>
            <a:ext cx="2336800" cy="292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 |  NPS</a:t>
            </a:r>
          </a:p>
        </p:txBody>
      </p:sp>
    </p:spTree>
    <p:extLst>
      <p:ext uri="{BB962C8B-B14F-4D97-AF65-F5344CB8AC3E}">
        <p14:creationId xmlns:p14="http://schemas.microsoft.com/office/powerpoint/2010/main" val="30161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look at </a:t>
            </a:r>
            <a:r>
              <a:rPr lang="en-US" b="1" dirty="0"/>
              <a:t>NPS components</a:t>
            </a:r>
            <a:endParaRPr lang="en-US" b="1" dirty="0">
              <a:latin typeface="Avenir Black"/>
              <a:cs typeface="Avenir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033A6-8579-DA4E-89FC-D680F3F94A9A}"/>
              </a:ext>
            </a:extLst>
          </p:cNvPr>
          <p:cNvSpPr txBox="1"/>
          <p:nvPr/>
        </p:nvSpPr>
        <p:spPr>
          <a:xfrm>
            <a:off x="228599" y="1123950"/>
            <a:ext cx="6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NPS component breakdown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825E6-8909-2749-B6D6-C62C3FB0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04" y="1505381"/>
            <a:ext cx="7975601" cy="46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5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 of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passives decreasing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4D3AB-65C8-C74B-964F-5DF9B03842B0}"/>
              </a:ext>
            </a:extLst>
          </p:cNvPr>
          <p:cNvSpPr txBox="1"/>
          <p:nvPr/>
        </p:nvSpPr>
        <p:spPr>
          <a:xfrm>
            <a:off x="228599" y="1123950"/>
            <a:ext cx="6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NPS component breakdown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9AC80-A103-CF43-9A25-650E7EE5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507398"/>
            <a:ext cx="7975601" cy="46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 of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promoters increasing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0A71A-5AA8-584B-9F43-0ADC9E7363E2}"/>
              </a:ext>
            </a:extLst>
          </p:cNvPr>
          <p:cNvSpPr txBox="1"/>
          <p:nvPr/>
        </p:nvSpPr>
        <p:spPr>
          <a:xfrm>
            <a:off x="228599" y="1123950"/>
            <a:ext cx="6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NPS component breakdown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C1E2B-9206-3B41-AAB0-2AB1FEA8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507398"/>
            <a:ext cx="7975601" cy="46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 of </a:t>
            </a:r>
            <a:r>
              <a:rPr lang="en-US" b="1" dirty="0">
                <a:solidFill>
                  <a:srgbClr val="F79646"/>
                </a:solidFill>
              </a:rPr>
              <a:t>detractors increasing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437A3-3B40-C94E-82EF-B1C26E851FAB}"/>
              </a:ext>
            </a:extLst>
          </p:cNvPr>
          <p:cNvSpPr txBox="1"/>
          <p:nvPr/>
        </p:nvSpPr>
        <p:spPr>
          <a:xfrm>
            <a:off x="228599" y="1123950"/>
            <a:ext cx="6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NPS component breakdown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8EAB3-1BE9-554A-AF33-6CCEB18D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9415"/>
            <a:ext cx="7975601" cy="46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Detractors: </a:t>
            </a:r>
            <a:r>
              <a:rPr lang="en-US" b="1" dirty="0">
                <a:solidFill>
                  <a:schemeClr val="accent6"/>
                </a:solidFill>
              </a:rPr>
              <a:t>nearly doubled since Aug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FEFC3-A682-9A45-889B-BE00D0E45C7E}"/>
              </a:ext>
            </a:extLst>
          </p:cNvPr>
          <p:cNvSpPr txBox="1"/>
          <p:nvPr/>
        </p:nvSpPr>
        <p:spPr>
          <a:xfrm>
            <a:off x="228599" y="1123950"/>
            <a:ext cx="6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NPS component breakdown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2055D-F265-DC4C-8B86-326A591A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9415"/>
            <a:ext cx="7975601" cy="46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4602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388305</TotalTime>
  <Words>332</Words>
  <Application>Microsoft Macintosh PowerPoint</Application>
  <PresentationFormat>On-screen Show (4:3)</PresentationFormat>
  <Paragraphs>393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Black</vt:lpstr>
      <vt:lpstr>Avenir Book</vt:lpstr>
      <vt:lpstr>Calibri</vt:lpstr>
      <vt:lpstr>Wingdings 2</vt:lpstr>
      <vt:lpstr>storytelling with data</vt:lpstr>
      <vt:lpstr>Let’s learn from our detractors   Monthly NPS Update</vt:lpstr>
      <vt:lpstr>Goal today</vt:lpstr>
      <vt:lpstr>NPS: flat to increasing over time</vt:lpstr>
      <vt:lpstr>NPS: we rank 4th against the competition</vt:lpstr>
      <vt:lpstr>Let’s look at NPS components</vt:lpstr>
      <vt:lpstr>Proportion of passives decreasing</vt:lpstr>
      <vt:lpstr>Proportion of promoters increasing</vt:lpstr>
      <vt:lpstr>Proportion of detractors increasing</vt:lpstr>
      <vt:lpstr>Detractors: nearly doubled since Aug</vt:lpstr>
      <vt:lpstr>Detractors: relatively more comments</vt:lpstr>
      <vt:lpstr>Comments provide insights into issues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1242</cp:revision>
  <cp:lastPrinted>2013-05-19T20:57:50Z</cp:lastPrinted>
  <dcterms:created xsi:type="dcterms:W3CDTF">2011-04-24T19:11:51Z</dcterms:created>
  <dcterms:modified xsi:type="dcterms:W3CDTF">2019-07-02T10:23:03Z</dcterms:modified>
</cp:coreProperties>
</file>