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24693D"/>
    <a:srgbClr val="ECC796"/>
    <a:srgbClr val="C5B096"/>
    <a:srgbClr val="738F83"/>
    <a:srgbClr val="C14560"/>
    <a:srgbClr val="2A5783"/>
    <a:srgbClr val="385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2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2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8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0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9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6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9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68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2AFD19-66ED-4720-85F7-E3668047A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76" r="9091" b="4462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18CFDF-EAD4-4050-9968-0F30A0809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8515" y="265119"/>
            <a:ext cx="6400799" cy="2828223"/>
          </a:xfrm>
        </p:spPr>
        <p:txBody>
          <a:bodyPr anchor="ctr">
            <a:normAutofit/>
          </a:bodyPr>
          <a:lstStyle/>
          <a:p>
            <a:r>
              <a:rPr lang="en-US" sz="4400" dirty="0"/>
              <a:t>New York Tree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D2712-7613-4444-AF4C-27AE0F87C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795" y="4053907"/>
            <a:ext cx="5032311" cy="97215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2">
                    <a:alpha val="70000"/>
                  </a:schemeClr>
                </a:solidFill>
              </a:rPr>
              <a:t>By: Andrew Dodds &amp; Harika Patel</a:t>
            </a:r>
          </a:p>
          <a:p>
            <a:pPr algn="l"/>
            <a:r>
              <a:rPr lang="en-US" sz="1800" b="1" dirty="0">
                <a:solidFill>
                  <a:schemeClr val="tx2">
                    <a:alpha val="70000"/>
                  </a:schemeClr>
                </a:solidFill>
              </a:rPr>
              <a:t>ALY6070 – 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278676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896A-37F9-4360-933F-1E29C45F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ECA7D-3C31-4103-9C22-56A04596A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21012" y="2413537"/>
            <a:ext cx="3810000" cy="496388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23024683-D545-4CAC-8E63-E22A2FF8EED2}"/>
              </a:ext>
            </a:extLst>
          </p:cNvPr>
          <p:cNvSpPr/>
          <p:nvPr/>
        </p:nvSpPr>
        <p:spPr>
          <a:xfrm>
            <a:off x="345233" y="1399592"/>
            <a:ext cx="4226767" cy="260324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11F41-654B-45B5-A596-6C141823AB59}"/>
              </a:ext>
            </a:extLst>
          </p:cNvPr>
          <p:cNvSpPr txBox="1"/>
          <p:nvPr/>
        </p:nvSpPr>
        <p:spPr>
          <a:xfrm>
            <a:off x="1119673" y="1835039"/>
            <a:ext cx="3452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City of New York has provided a data set of 683788 observations of 45 attributes from a survey from NYC Park Staff and volunteers . </a:t>
            </a: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9B20DEA8-A931-4037-BACF-6C330451388A}"/>
              </a:ext>
            </a:extLst>
          </p:cNvPr>
          <p:cNvSpPr/>
          <p:nvPr/>
        </p:nvSpPr>
        <p:spPr>
          <a:xfrm flipH="1">
            <a:off x="4357399" y="4002833"/>
            <a:ext cx="3810000" cy="2519369"/>
          </a:xfrm>
          <a:prstGeom prst="teardro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7EB1D-593F-4C08-8303-8255CC2E50E7}"/>
              </a:ext>
            </a:extLst>
          </p:cNvPr>
          <p:cNvSpPr txBox="1"/>
          <p:nvPr/>
        </p:nvSpPr>
        <p:spPr>
          <a:xfrm>
            <a:off x="4988766" y="4539536"/>
            <a:ext cx="3091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contains information from each of the five boroughs for our team to analyze. </a:t>
            </a: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12C1A2B4-2326-45B1-B30D-B1B5DAF96602}"/>
              </a:ext>
            </a:extLst>
          </p:cNvPr>
          <p:cNvSpPr/>
          <p:nvPr/>
        </p:nvSpPr>
        <p:spPr>
          <a:xfrm flipH="1">
            <a:off x="7290318" y="1054359"/>
            <a:ext cx="4372947" cy="2603241"/>
          </a:xfrm>
          <a:prstGeom prst="teardro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3224D-5569-493C-B0BE-3855DC78C9E7}"/>
              </a:ext>
            </a:extLst>
          </p:cNvPr>
          <p:cNvSpPr txBox="1"/>
          <p:nvPr/>
        </p:nvSpPr>
        <p:spPr>
          <a:xfrm>
            <a:off x="7652656" y="1408837"/>
            <a:ext cx="3648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regarding the tree's health, Location and Damage will be used to answer business questions related to recent efforts to improve the natural ecosystem within the city. </a:t>
            </a:r>
          </a:p>
        </p:txBody>
      </p:sp>
    </p:spTree>
    <p:extLst>
      <p:ext uri="{BB962C8B-B14F-4D97-AF65-F5344CB8AC3E}">
        <p14:creationId xmlns:p14="http://schemas.microsoft.com/office/powerpoint/2010/main" val="182414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B415D11-6899-4C75-BEAD-79C4656DC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90B17-DC09-47EE-9089-541B3A62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103" y="2231345"/>
            <a:ext cx="3096106" cy="1782147"/>
          </a:xfrm>
          <a:solidFill>
            <a:schemeClr val="accent3">
              <a:alpha val="83000"/>
            </a:schemeClr>
          </a:solidFill>
          <a:ln w="15875"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Tree Health</a:t>
            </a:r>
            <a:br>
              <a:rPr lang="en-US" dirty="0"/>
            </a:br>
            <a:r>
              <a:rPr lang="en-US" dirty="0"/>
              <a:t>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FB95A4-C070-4A92-B3E7-1CAE9B2F1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1" y="1428750"/>
            <a:ext cx="5559489" cy="53340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C3AAC8-62F5-48AC-A969-1A46F611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38" y="622089"/>
            <a:ext cx="7801403" cy="596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5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A7C4-A2CC-45B1-B615-834C4B1E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B678E-D162-4C19-8E34-8E42A77D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2C6A06-7CEF-4DF1-AE49-B16D7CB2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8" y="637823"/>
            <a:ext cx="5048639" cy="5730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82EFA6-4A40-4CDA-B1AD-424078869777}"/>
              </a:ext>
            </a:extLst>
          </p:cNvPr>
          <p:cNvSpPr txBox="1"/>
          <p:nvPr/>
        </p:nvSpPr>
        <p:spPr>
          <a:xfrm>
            <a:off x="6606073" y="271179"/>
            <a:ext cx="53930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Girth and Problem Analysis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2A5783"/>
                </a:solidFill>
              </a:rPr>
              <a:t>Analysis:</a:t>
            </a:r>
          </a:p>
          <a:p>
            <a:r>
              <a:rPr lang="en-US" dirty="0"/>
              <a:t>Trees with larger girth are older and taller, requiring a larger and secure root system and long branches. These ultimately attract more vandalism with shoes or cause damage to sidewalks.</a:t>
            </a:r>
          </a:p>
          <a:p>
            <a:endParaRPr lang="en-US" dirty="0"/>
          </a:p>
          <a:p>
            <a:endParaRPr lang="en-US" b="1" dirty="0">
              <a:solidFill>
                <a:srgbClr val="385FCC"/>
              </a:solidFill>
            </a:endParaRPr>
          </a:p>
          <a:p>
            <a:r>
              <a:rPr lang="en-US" b="1" dirty="0">
                <a:solidFill>
                  <a:srgbClr val="2A5783"/>
                </a:solidFill>
              </a:rPr>
              <a:t>Suggestion: </a:t>
            </a:r>
          </a:p>
          <a:p>
            <a:r>
              <a:rPr lang="en-US" dirty="0"/>
              <a:t>Remove Trees With Large Girth Capable of Causing Sidewalk Damage or Attract Vandalism</a:t>
            </a:r>
          </a:p>
        </p:txBody>
      </p:sp>
    </p:spTree>
    <p:extLst>
      <p:ext uri="{BB962C8B-B14F-4D97-AF65-F5344CB8AC3E}">
        <p14:creationId xmlns:p14="http://schemas.microsoft.com/office/powerpoint/2010/main" val="362421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E23A-980A-425B-8A14-9A0FFAEC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Funds Needed in Manhattan and Queens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964C0-C7EE-408D-BCA1-AA95F624985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1FAC4-9C38-49EB-8A7E-658D84800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C14560"/>
                </a:solidFill>
              </a:rPr>
              <a:t>Analysis:</a:t>
            </a:r>
            <a:r>
              <a:rPr lang="en-US" sz="1800" dirty="0">
                <a:solidFill>
                  <a:schemeClr val="tx2">
                    <a:alpha val="70000"/>
                  </a:schemeClr>
                </a:solidFill>
              </a:rPr>
              <a:t> Zip codes within Staten Island and Queens require immediate attention. The number of problem occurrences are notably greater in the areas indicated in red.</a:t>
            </a:r>
          </a:p>
          <a:p>
            <a:r>
              <a:rPr lang="en-US" sz="1800" b="1" dirty="0">
                <a:solidFill>
                  <a:srgbClr val="C14560">
                    <a:alpha val="70000"/>
                  </a:srgbClr>
                </a:solidFill>
              </a:rPr>
              <a:t>Suggestion: </a:t>
            </a:r>
            <a:r>
              <a:rPr lang="en-US" sz="1800" b="1" dirty="0">
                <a:solidFill>
                  <a:schemeClr val="tx2">
                    <a:alpha val="70000"/>
                  </a:schemeClr>
                </a:solidFill>
              </a:rPr>
              <a:t>Re-Allocate funds for NYC Parks staff to monitor and maintain these areas for 6 months and re-evaluate progress. </a:t>
            </a:r>
            <a:endParaRPr lang="en-US" sz="1800" dirty="0">
              <a:solidFill>
                <a:schemeClr val="tx2">
                  <a:alpha val="7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1A6F8-BCBD-4EDA-93CB-F8F1DE745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8" r="3557"/>
          <a:stretch/>
        </p:blipFill>
        <p:spPr>
          <a:xfrm>
            <a:off x="5334000" y="761997"/>
            <a:ext cx="6021388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2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D991-56E8-43BB-B4C7-3C63478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95" y="762000"/>
            <a:ext cx="4697835" cy="1524000"/>
          </a:xfrm>
        </p:spPr>
        <p:txBody>
          <a:bodyPr/>
          <a:lstStyle/>
          <a:p>
            <a:r>
              <a:rPr lang="en-US" dirty="0"/>
              <a:t>Horticulture Required Knowledge:</a:t>
            </a:r>
          </a:p>
        </p:txBody>
      </p:sp>
      <p:pic>
        <p:nvPicPr>
          <p:cNvPr id="8" name="Picture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C3B937-28B9-487F-884C-638D1CDD7B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" b="338"/>
          <a:stretch>
            <a:fillRect/>
          </a:stretch>
        </p:blipFill>
        <p:spPr>
          <a:xfrm>
            <a:off x="5408610" y="397493"/>
            <a:ext cx="6432869" cy="56985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19EBE-DBAF-4798-8A08-9CF7A0F8D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1937857"/>
            <a:ext cx="4338505" cy="415814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C5B096"/>
                </a:solidFill>
              </a:rPr>
              <a:t>Business Question: </a:t>
            </a:r>
            <a:r>
              <a:rPr lang="en-US" sz="1800" dirty="0"/>
              <a:t>NYC Parks staff only has enough resources to train personnel on 10 learning units.  How would the park best spend these learning credits.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>
                <a:solidFill>
                  <a:srgbClr val="C5B096">
                    <a:alpha val="70000"/>
                  </a:srgbClr>
                </a:solidFill>
              </a:rPr>
              <a:t>Recommendation:</a:t>
            </a:r>
            <a:r>
              <a:rPr lang="en-US" sz="1800" dirty="0"/>
              <a:t> The most effective method for allocating learning units would be to offer seminars in the top 10 most common species of trees in NY.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C526CDA6-C5AC-4D06-9E01-703F1419A0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B0C0C238-73F7-4BE2-80CD-E2373C12AC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3CD8F9E-B806-4878-8DBF-872BDF43D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265920" cy="6858000"/>
          </a:xfrm>
          <a:custGeom>
            <a:avLst/>
            <a:gdLst>
              <a:gd name="connsiteX0" fmla="*/ 0 w 5265920"/>
              <a:gd name="connsiteY0" fmla="*/ 0 h 6858000"/>
              <a:gd name="connsiteX1" fmla="*/ 1928159 w 5265920"/>
              <a:gd name="connsiteY1" fmla="*/ 0 h 6858000"/>
              <a:gd name="connsiteX2" fmla="*/ 2086667 w 5265920"/>
              <a:gd name="connsiteY2" fmla="*/ 218181 h 6858000"/>
              <a:gd name="connsiteX3" fmla="*/ 4009669 w 5265920"/>
              <a:gd name="connsiteY3" fmla="*/ 2631787 h 6858000"/>
              <a:gd name="connsiteX4" fmla="*/ 5264921 w 5265920"/>
              <a:gd name="connsiteY4" fmla="*/ 5672947 h 6858000"/>
              <a:gd name="connsiteX5" fmla="*/ 4962842 w 5265920"/>
              <a:gd name="connsiteY5" fmla="*/ 6612444 h 6858000"/>
              <a:gd name="connsiteX6" fmla="*/ 4841527 w 5265920"/>
              <a:gd name="connsiteY6" fmla="*/ 6771753 h 6858000"/>
              <a:gd name="connsiteX7" fmla="*/ 4761563 w 5265920"/>
              <a:gd name="connsiteY7" fmla="*/ 6858000 h 6858000"/>
              <a:gd name="connsiteX8" fmla="*/ 0 w 526592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5920" h="6858000">
                <a:moveTo>
                  <a:pt x="0" y="0"/>
                </a:moveTo>
                <a:lnTo>
                  <a:pt x="1928159" y="0"/>
                </a:lnTo>
                <a:lnTo>
                  <a:pt x="2086667" y="218181"/>
                </a:lnTo>
                <a:cubicBezTo>
                  <a:pt x="2695855" y="1023180"/>
                  <a:pt x="3451053" y="1818277"/>
                  <a:pt x="4009669" y="2631787"/>
                </a:cubicBezTo>
                <a:cubicBezTo>
                  <a:pt x="4741124" y="3696928"/>
                  <a:pt x="5292624" y="4799581"/>
                  <a:pt x="5264921" y="5672947"/>
                </a:cubicBezTo>
                <a:cubicBezTo>
                  <a:pt x="5253484" y="6040467"/>
                  <a:pt x="5142900" y="6348559"/>
                  <a:pt x="4962842" y="6612444"/>
                </a:cubicBezTo>
                <a:cubicBezTo>
                  <a:pt x="4925330" y="6667420"/>
                  <a:pt x="4884802" y="6720477"/>
                  <a:pt x="4841527" y="6771753"/>
                </a:cubicBezTo>
                <a:lnTo>
                  <a:pt x="476156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3588014-99E8-44C1-BB9D-26C13B241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1570515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5190D-4B49-4081-8EA3-86B8388B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575" y="271231"/>
            <a:ext cx="7251426" cy="1248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Skinny Trees More Likely to Die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81E0A-C422-4D9B-B0E5-6072E3BD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4246" y="1517606"/>
            <a:ext cx="3416576" cy="45720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ECC796"/>
                </a:solidFill>
              </a:rPr>
              <a:t>Business Question:</a:t>
            </a:r>
            <a:r>
              <a:rPr lang="en-US" sz="1800" b="1" dirty="0"/>
              <a:t> </a:t>
            </a:r>
            <a:r>
              <a:rPr lang="en-US" sz="1800" dirty="0">
                <a:solidFill>
                  <a:schemeClr val="tx2">
                    <a:alpha val="70000"/>
                  </a:schemeClr>
                </a:solidFill>
              </a:rPr>
              <a:t>Outside of the tree specie, how can volunteers recognize which trees more care?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ECC796">
                    <a:alpha val="70000"/>
                  </a:srgbClr>
                </a:solidFill>
              </a:rPr>
              <a:t>Suggestion: </a:t>
            </a:r>
            <a:r>
              <a:rPr lang="en-US" sz="1800" dirty="0">
                <a:solidFill>
                  <a:schemeClr val="tx2">
                    <a:alpha val="70000"/>
                  </a:schemeClr>
                </a:solidFill>
              </a:rPr>
              <a:t>Trees with a width in all 5 Boroughs with a width less than 11inches should be inspected for disease and diagnosis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9EEC8-8E9A-4F68-9D3D-E9336F8C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27" y="2349766"/>
            <a:ext cx="7251427" cy="29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6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656F23F-2C66-4505-9477-E3CDE524A408}"/>
              </a:ext>
            </a:extLst>
          </p:cNvPr>
          <p:cNvSpPr/>
          <p:nvPr/>
        </p:nvSpPr>
        <p:spPr>
          <a:xfrm>
            <a:off x="10001639" y="3078129"/>
            <a:ext cx="345233" cy="1306285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91F150-9E23-4966-9C84-C43E329AAC45}"/>
              </a:ext>
            </a:extLst>
          </p:cNvPr>
          <p:cNvSpPr/>
          <p:nvPr/>
        </p:nvSpPr>
        <p:spPr>
          <a:xfrm>
            <a:off x="9530441" y="1885582"/>
            <a:ext cx="1362269" cy="1306285"/>
          </a:xfrm>
          <a:prstGeom prst="ellipse">
            <a:avLst/>
          </a:prstGeom>
          <a:solidFill>
            <a:srgbClr val="24693D"/>
          </a:solidFill>
          <a:ln w="317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1D328B-1DA4-43EC-AB4B-2FAB62149015}"/>
              </a:ext>
            </a:extLst>
          </p:cNvPr>
          <p:cNvSpPr/>
          <p:nvPr/>
        </p:nvSpPr>
        <p:spPr>
          <a:xfrm>
            <a:off x="6068972" y="2917352"/>
            <a:ext cx="345233" cy="1306285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176FA5-CA70-414D-AACD-D454B4C96CBB}"/>
              </a:ext>
            </a:extLst>
          </p:cNvPr>
          <p:cNvSpPr/>
          <p:nvPr/>
        </p:nvSpPr>
        <p:spPr>
          <a:xfrm>
            <a:off x="5560453" y="1802543"/>
            <a:ext cx="1362269" cy="1306285"/>
          </a:xfrm>
          <a:prstGeom prst="ellipse">
            <a:avLst/>
          </a:prstGeom>
          <a:solidFill>
            <a:srgbClr val="24693D"/>
          </a:solidFill>
          <a:ln w="317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D54FC-F769-423C-BC56-4F5DC57BCFD6}"/>
              </a:ext>
            </a:extLst>
          </p:cNvPr>
          <p:cNvSpPr txBox="1"/>
          <p:nvPr/>
        </p:nvSpPr>
        <p:spPr>
          <a:xfrm>
            <a:off x="2019484" y="342290"/>
            <a:ext cx="84442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F1747-7CAE-419A-93F9-87AAA031EE81}"/>
              </a:ext>
            </a:extLst>
          </p:cNvPr>
          <p:cNvSpPr txBox="1"/>
          <p:nvPr/>
        </p:nvSpPr>
        <p:spPr>
          <a:xfrm>
            <a:off x="606490" y="4292082"/>
            <a:ext cx="3424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Saplings with a diameter below 10Inches should be allocated greater resources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68ED4-84F8-4D2D-8D82-848C37A2C358}"/>
              </a:ext>
            </a:extLst>
          </p:cNvPr>
          <p:cNvSpPr/>
          <p:nvPr/>
        </p:nvSpPr>
        <p:spPr>
          <a:xfrm>
            <a:off x="1963688" y="2884906"/>
            <a:ext cx="345233" cy="1306285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5ED0D-7A6B-46B0-8108-4BA37AD99E06}"/>
              </a:ext>
            </a:extLst>
          </p:cNvPr>
          <p:cNvSpPr/>
          <p:nvPr/>
        </p:nvSpPr>
        <p:spPr>
          <a:xfrm>
            <a:off x="1454020" y="1802545"/>
            <a:ext cx="1362269" cy="1306285"/>
          </a:xfrm>
          <a:prstGeom prst="ellipse">
            <a:avLst/>
          </a:prstGeom>
          <a:solidFill>
            <a:srgbClr val="24693D"/>
          </a:solidFill>
          <a:ln w="317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Crown">
            <a:extLst>
              <a:ext uri="{FF2B5EF4-FFF2-40B4-BE49-F238E27FC236}">
                <a16:creationId xmlns:a16="http://schemas.microsoft.com/office/drawing/2014/main" id="{6F26CB66-C038-40EB-88AA-FCAD7E51E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4387" y="1994021"/>
            <a:ext cx="914400" cy="914400"/>
          </a:xfrm>
          <a:prstGeom prst="rect">
            <a:avLst/>
          </a:prstGeom>
        </p:spPr>
      </p:pic>
      <p:pic>
        <p:nvPicPr>
          <p:cNvPr id="5" name="Graphic 4" descr="Hill scene">
            <a:extLst>
              <a:ext uri="{FF2B5EF4-FFF2-40B4-BE49-F238E27FC236}">
                <a16:creationId xmlns:a16="http://schemas.microsoft.com/office/drawing/2014/main" id="{A498FB3C-DEEB-4B05-937E-6D0AC121D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3488" y="1994021"/>
            <a:ext cx="923331" cy="9233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08D7C0-974D-46BB-9BAE-16356C61DC71}"/>
              </a:ext>
            </a:extLst>
          </p:cNvPr>
          <p:cNvSpPr txBox="1"/>
          <p:nvPr/>
        </p:nvSpPr>
        <p:spPr>
          <a:xfrm>
            <a:off x="4646052" y="4292082"/>
            <a:ext cx="3191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Queens has the most healthy and sick trees! More NYC Parks staff should be assigned to this borough</a:t>
            </a:r>
          </a:p>
        </p:txBody>
      </p:sp>
      <p:pic>
        <p:nvPicPr>
          <p:cNvPr id="18" name="Graphic 17" descr="Shoe">
            <a:extLst>
              <a:ext uri="{FF2B5EF4-FFF2-40B4-BE49-F238E27FC236}">
                <a16:creationId xmlns:a16="http://schemas.microsoft.com/office/drawing/2014/main" id="{6A277938-372A-4390-8823-318EBD588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69172">
            <a:off x="9829134" y="2080552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B1DFEB-8984-4007-9A0D-5ECAEFB9C02E}"/>
              </a:ext>
            </a:extLst>
          </p:cNvPr>
          <p:cNvSpPr txBox="1"/>
          <p:nvPr/>
        </p:nvSpPr>
        <p:spPr>
          <a:xfrm>
            <a:off x="8616042" y="4384415"/>
            <a:ext cx="31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trees in Queens and Manhattan with long branches to avoid damage from shoes and to sidewalks </a:t>
            </a:r>
          </a:p>
        </p:txBody>
      </p:sp>
    </p:spTree>
    <p:extLst>
      <p:ext uri="{BB962C8B-B14F-4D97-AF65-F5344CB8AC3E}">
        <p14:creationId xmlns:p14="http://schemas.microsoft.com/office/powerpoint/2010/main" val="314761643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New York Tree Study</vt:lpstr>
      <vt:lpstr>Introduction</vt:lpstr>
      <vt:lpstr> Tree Health  Overview</vt:lpstr>
      <vt:lpstr>PowerPoint Presentation</vt:lpstr>
      <vt:lpstr>Funds Needed in Manhattan and Queens</vt:lpstr>
      <vt:lpstr>Horticulture Required Knowledge:</vt:lpstr>
      <vt:lpstr>Skinny Trees More Likely to Die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Tree Study</dc:title>
  <dc:creator>Andrew Dodds</dc:creator>
  <cp:lastModifiedBy>Andrew Dodds</cp:lastModifiedBy>
  <cp:revision>4</cp:revision>
  <dcterms:created xsi:type="dcterms:W3CDTF">2020-06-23T03:56:07Z</dcterms:created>
  <dcterms:modified xsi:type="dcterms:W3CDTF">2020-06-23T04:21:46Z</dcterms:modified>
</cp:coreProperties>
</file>