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4"/>
  </p:notesMasterIdLst>
  <p:handoutMasterIdLst>
    <p:handoutMasterId r:id="rId45"/>
  </p:handoutMasterIdLst>
  <p:sldIdLst>
    <p:sldId id="264" r:id="rId6"/>
    <p:sldId id="257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298"/>
    <a:srgbClr val="004A7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2" autoAdjust="0"/>
    <p:restoredTop sz="96404" autoAdjust="0"/>
  </p:normalViewPr>
  <p:slideViewPr>
    <p:cSldViewPr snapToGrid="0" snapToObjects="1">
      <p:cViewPr varScale="1">
        <p:scale>
          <a:sx n="83" d="100"/>
          <a:sy n="83" d="100"/>
        </p:scale>
        <p:origin x="96" y="714"/>
      </p:cViewPr>
      <p:guideLst/>
    </p:cSldViewPr>
  </p:slideViewPr>
  <p:outlineViewPr>
    <p:cViewPr>
      <p:scale>
        <a:sx n="50" d="100"/>
        <a:sy n="50" d="100"/>
      </p:scale>
      <p:origin x="0" y="-22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49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3/15/2019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0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74899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84855"/>
            <a:ext cx="8956009" cy="415498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200" dirty="0" smtClean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Coronel/Morris, Database Systems: Design, Implementation, &amp; Management, 12th Edition. © 2017 Cengage. All Rights Reserved. May not be scanned, copied or duplicated, or posted to a publicly accessible website, in whole or in part.</a:t>
            </a:r>
            <a:endParaRPr lang="en-US" sz="1200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505161" y="2107416"/>
            <a:ext cx="3600915" cy="149284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78972" y="4889066"/>
            <a:ext cx="3976406" cy="476145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4133850"/>
            <a:ext cx="8128000" cy="1266113"/>
          </a:xfrm>
        </p:spPr>
        <p:txBody>
          <a:bodyPr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84855"/>
            <a:ext cx="8956009" cy="415498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200" dirty="0" smtClean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Coronel/Morris, Database Systems: Design, Implementation, &amp; Management, 12th Edition. © 2017 Cengage. All Rights Reserved. May not be scanned, copied or duplicated, or posted to a publicly accessible website, in whole or in part.</a:t>
            </a:r>
            <a:endParaRPr lang="en-US" sz="1200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6"/>
          </p:nvPr>
        </p:nvSpPr>
        <p:spPr>
          <a:xfrm>
            <a:off x="742950" y="1684338"/>
            <a:ext cx="10712450" cy="82073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7"/>
          </p:nvPr>
        </p:nvSpPr>
        <p:spPr>
          <a:xfrm>
            <a:off x="742950" y="2608263"/>
            <a:ext cx="10712450" cy="82073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291600" indent="-291600" algn="l">
              <a:buClr>
                <a:srgbClr val="C00000"/>
              </a:buClr>
              <a:buFont typeface="Arial" panose="020B0604020202020204" pitchFamily="34" charset="0"/>
              <a:buChar char="•"/>
              <a:defRPr sz="2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>
              <a:spcBef>
                <a:spcPts val="1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sz="2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C00000"/>
              </a:buClr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84855"/>
            <a:ext cx="8956009" cy="415498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200" dirty="0" smtClean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Coronel/Morris, Database Systems: Design, Implementation, &amp; Management, 12th Edition. © 2017 Cengage. All Rights Reserved. May not be scanned, copied or duplicated, or posted to a publicly accessible website, in whole or in part.</a:t>
            </a:r>
            <a:endParaRPr lang="en-US" sz="1200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7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445810"/>
          </a:xfrm>
        </p:spPr>
        <p:txBody>
          <a:bodyPr>
            <a:noAutofit/>
          </a:bodyPr>
          <a:lstStyle>
            <a:lvl1pPr marL="291600" indent="-291600" algn="l">
              <a:buClr>
                <a:srgbClr val="C00000"/>
              </a:buClr>
              <a:buFont typeface="Arial" panose="020B0604020202020204" pitchFamily="34" charset="0"/>
              <a:buChar char="•"/>
              <a:defRPr sz="2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>
              <a:spcBef>
                <a:spcPts val="1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sz="2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C00000"/>
              </a:buClr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84855"/>
            <a:ext cx="8956009" cy="415498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200" dirty="0" smtClean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Coronel/Morris, Database Systems: Design, Implementation, &amp; Management, 12th Edition. © 2017 Cengage. All Rights Reserved. May not be scanned, copied or duplicated, or posted to a publicly accessible website, in whole or in part.</a:t>
            </a:r>
            <a:endParaRPr lang="en-US" sz="1200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42950" y="1903414"/>
            <a:ext cx="10712450" cy="4873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742950" y="2473325"/>
            <a:ext cx="10712450" cy="52228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42950" y="3059113"/>
            <a:ext cx="10712450" cy="3921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742950" y="3533775"/>
            <a:ext cx="10712450" cy="5905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0"/>
          </p:nvPr>
        </p:nvSpPr>
        <p:spPr>
          <a:xfrm>
            <a:off x="742950" y="4184650"/>
            <a:ext cx="10712450" cy="5778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1"/>
          </p:nvPr>
        </p:nvSpPr>
        <p:spPr>
          <a:xfrm>
            <a:off x="742950" y="4835525"/>
            <a:ext cx="10712450" cy="644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22"/>
          </p:nvPr>
        </p:nvSpPr>
        <p:spPr>
          <a:xfrm>
            <a:off x="752475" y="5568950"/>
            <a:ext cx="10712450" cy="644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42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84855"/>
            <a:ext cx="8956009" cy="415498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200" dirty="0" smtClean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Coronel/Morris, Database Systems: Design, Implementation, &amp; Management, 12th Edition. © 2017 Cengage. All Rights Reserved. May not be scanned, copied or duplicated, or posted to a publicly accessible website, in whole or in part.</a:t>
            </a:r>
            <a:endParaRPr lang="en-US" sz="1200" dirty="0">
              <a:solidFill>
                <a:srgbClr val="004A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25" r:id="rId5"/>
    <p:sldLayoutId id="2147483718" r:id="rId6"/>
    <p:sldLayoutId id="2147483715" r:id="rId7"/>
    <p:sldLayoutId id="2147483716" r:id="rId8"/>
    <p:sldLayoutId id="2147483719" r:id="rId9"/>
    <p:sldLayoutId id="2147483720" r:id="rId10"/>
    <p:sldLayoutId id="2147483723" r:id="rId11"/>
    <p:sldLayoutId id="2147483724" r:id="rId12"/>
    <p:sldLayoutId id="2147483713" r:id="rId13"/>
    <p:sldLayoutId id="2147483717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96910" y="2443595"/>
            <a:ext cx="3297426" cy="618014"/>
          </a:xfrm>
        </p:spPr>
        <p:txBody>
          <a:bodyPr/>
          <a:lstStyle/>
          <a:p>
            <a:pPr algn="ctr"/>
            <a:r>
              <a:rPr lang="en-US" altLang="en-US" b="1" dirty="0" smtClean="0"/>
              <a:t>Chapter 3 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26764" y="3366170"/>
            <a:ext cx="7532016" cy="672105"/>
          </a:xfrm>
        </p:spPr>
        <p:txBody>
          <a:bodyPr/>
          <a:lstStyle/>
          <a:p>
            <a:pPr marL="63500" algn="ctr"/>
            <a:r>
              <a:rPr lang="en-US" altLang="en-US" dirty="0"/>
              <a:t>The Relational Database Model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200" dirty="0"/>
              <a:t>Coronel/Morris, Database Systems: Design, Implementation, &amp; Management, </a:t>
            </a:r>
            <a:r>
              <a:rPr lang="en-US" sz="1200" dirty="0" smtClean="0"/>
              <a:t>12th </a:t>
            </a:r>
            <a:r>
              <a:rPr lang="en-US" sz="1200" dirty="0"/>
              <a:t>Edition. © </a:t>
            </a:r>
            <a:r>
              <a:rPr lang="en-US" sz="1200" dirty="0" smtClean="0"/>
              <a:t>2017 </a:t>
            </a:r>
            <a:r>
              <a:rPr lang="en-US" sz="12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Keys </a:t>
            </a:r>
            <a:r>
              <a:rPr lang="en-US" altLang="en-US" sz="2400" b="0" dirty="0" smtClean="0"/>
              <a:t>(2 of 2)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91600" lvl="2" indent="-291600" fontAlgn="auto">
              <a:defRPr/>
            </a:pPr>
            <a:r>
              <a:rPr lang="en-US" sz="2800" b="1" dirty="0"/>
              <a:t>Null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Absence of any data value that could represent:</a:t>
            </a:r>
          </a:p>
          <a:p>
            <a:pPr marL="622800" lvl="3" indent="-320400" fontAlgn="auto">
              <a:spcBef>
                <a:spcPts val="1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unknown attribute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800" lvl="3" indent="-320400" fontAlgn="auto">
              <a:spcBef>
                <a:spcPts val="1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known, but missing, attribute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800" lvl="3" indent="-320400" fontAlgn="auto">
              <a:spcBef>
                <a:spcPts val="1000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inapplicable </a:t>
            </a:r>
            <a:r>
              <a:rPr lang="en-US" sz="2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en-US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1600" lvl="2" indent="-291600" fontAlgn="auto">
              <a:defRPr/>
            </a:pPr>
            <a:r>
              <a:rPr lang="en-US" sz="2800" b="1" dirty="0"/>
              <a:t>Referential integrity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Every reference to an entity instance by another entity instance is </a:t>
            </a:r>
            <a:r>
              <a:rPr lang="en-US" sz="2800" dirty="0" smtClean="0"/>
              <a:t>valid</a:t>
            </a:r>
            <a:endParaRPr lang="en-US" sz="2800" dirty="0"/>
          </a:p>
          <a:p>
            <a:pPr marL="291600" lvl="2" indent="-291600" fontAlgn="auto">
              <a:defRPr/>
            </a:pPr>
            <a:r>
              <a:rPr lang="en-US" sz="2800" b="1" dirty="0"/>
              <a:t>Secondary key: </a:t>
            </a:r>
            <a:r>
              <a:rPr lang="en-US" sz="2800" dirty="0"/>
              <a:t>Key used strictly for data retrieval </a:t>
            </a:r>
            <a:r>
              <a:rPr lang="en-US" sz="2800" dirty="0" smtClean="0"/>
              <a:t>purposes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135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000" dirty="0" smtClean="0"/>
              <a:t>Figure </a:t>
            </a:r>
            <a:r>
              <a:rPr lang="en-US" altLang="en-US" sz="3000" dirty="0"/>
              <a:t>3.2 - An Example of a Simple Relational </a:t>
            </a:r>
            <a:r>
              <a:rPr lang="en-US" altLang="en-US" sz="3000" dirty="0" smtClean="0"/>
              <a:t>Database</a:t>
            </a:r>
            <a:endParaRPr lang="en-US" sz="3000" dirty="0"/>
          </a:p>
        </p:txBody>
      </p:sp>
      <p:pic>
        <p:nvPicPr>
          <p:cNvPr id="7" name="Picture Placeholder 6" descr="Table name: product; primary key: p r o d underscore code; foreign key: v e n d underscore code; database name: chapter 03 underscore sale co. The attributes in the table are as follows: p r o d underscore code, p r o d underscore descript, p r o d underscore price, p r o d underscore on underscore hand, v e n d underscore code. Line 1: p r o d underscore code, 0 0 1 2 7 8 dash Ay B; p r o d underscore descript, claw hammer; p r o d underscore price, 12.95; p r o d underscore on underscore hand, 23; v e n d underscore code, 232. Line 2: p r o d underscore code, 1 2 3 dash 2 1 U U Y; p r o d underscore descript, houselite chain saw, 16 inches bar; p r o d underscore price, 189.99; p r o d underscore on underscore hand, 4; v e n d underscore code, 235. Line 3: p r o d underscore code, Q E R dash 3 4 2 5 6; p r o d underscore descript, sledge hammer, 16 pounds head; p r o d underscore price, 18.63; p r o d underscore on underscore hand, 6; v e n d underscore code, 231. Line 4: p r o d underscore code, S R E dash 6 5 7 U G; p r o d underscore descript, rat-tail file; p r o d underscore price, 2.99; p r o d underscore on underscore hand, 15; v e n d underscore code, 232. Line 5: p r o d underscore code, Z Z X forward slash 3 2 4 5 Q; p r o d underscore descript, steel tape, 12 feet length; p r o d underscore price, 6.79; p r o d underscore on underscore hand, 8; v e n d underscore code, 235. The last column of the table is linked to the second table titled vendor, with primary key, v e n d underscore code; foreign key, none. The attributes are as follows: v e n d underscore code, v e n d underscore contact; v e n d underscore area code, v e n d underscore phone. Line 1: v e n d underscore code, 230; v e n d underscore contact; Shelley K. Smithson; v e n d underscore area code, 608; v e n d underscore phone, 5 5 5 1 2 3 4. Line 2: v e n d underscore code, 231; v e n d underscore contact; James Johnson; v e n d underscore area code, 615; v e n d underscore phone, 1 2 3 4 5 3 6. Line 3: v e n d underscore code, 232; v e n d underscore contact; Annelise Crystall; v e n d underscore area code, 608; v e n d underscore phone, 2 2 4 2 1 3 4. Line 4: v e n d underscore code, 233; v e n d underscore contact; Candice Wallace; v e n d underscore area code, 904; v e n d underscore phone, 3 4 2 6 5 6 7. Line 5: v e n d underscore code, 234; v e n d underscore contact; Arthur Jones; v e n d underscore area code, 615; v e n d underscore phone, 1 2 3 3 3 2 4. Line 6: v e n d underscore code, 235; v e n d underscore contact; Henry Ortozo; v e n d underscore area code, 615; v e n d underscore phone, 8 9 9 3 4 2 5.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" b="549"/>
          <a:stretch>
            <a:fillRect/>
          </a:stretch>
        </p:blipFill>
        <p:spPr>
          <a:xfrm>
            <a:off x="1884892" y="1430338"/>
            <a:ext cx="8596313" cy="4513262"/>
          </a:xfrm>
        </p:spPr>
      </p:pic>
    </p:spTree>
    <p:extLst>
      <p:ext uri="{BB962C8B-B14F-4D97-AF65-F5344CB8AC3E}">
        <p14:creationId xmlns:p14="http://schemas.microsoft.com/office/powerpoint/2010/main" val="142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Table 3.3 - Relational Database Keys </a:t>
            </a:r>
            <a:endParaRPr lang="en-US" sz="3600" dirty="0"/>
          </a:p>
        </p:txBody>
      </p:sp>
      <p:graphicFrame>
        <p:nvGraphicFramePr>
          <p:cNvPr id="4" name="Table Placeholder 3" descr="Table is accessible to screenreaders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60663718"/>
              </p:ext>
            </p:extLst>
          </p:nvPr>
        </p:nvGraphicFramePr>
        <p:xfrm>
          <a:off x="1219200" y="2019300"/>
          <a:ext cx="9915525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TYPE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key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attribute or combination of attributes that uniquely identifies each row in a table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 key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minimal (irreducible) super key; a super key that does not contain a subset of attributes that is itself a super key 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candidate key selected to uniquely identify all other attribute values in any given row; cannot contain null entries 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attribute or combination of attributes in one table whose values must either match the primary key in another table or be null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Secondary key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attribute or combination of attributes used strictly for data retrieval purposes</a:t>
                      </a:r>
                      <a:endParaRPr lang="en-US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Integrity Rules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742950" y="1341274"/>
            <a:ext cx="10712450" cy="287664"/>
          </a:xfrm>
        </p:spPr>
        <p:txBody>
          <a:bodyPr/>
          <a:lstStyle/>
          <a:p>
            <a:r>
              <a:rPr lang="en-US" sz="2000" dirty="0"/>
              <a:t>TABLE </a:t>
            </a:r>
            <a:r>
              <a:rPr lang="en-US" sz="2000" dirty="0" smtClean="0"/>
              <a:t>3.4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742950" y="1741324"/>
            <a:ext cx="2515155" cy="287664"/>
          </a:xfrm>
        </p:spPr>
        <p:txBody>
          <a:bodyPr/>
          <a:lstStyle/>
          <a:p>
            <a:r>
              <a:rPr lang="en-US" sz="2000" b="1" dirty="0"/>
              <a:t>INTEGRITY </a:t>
            </a:r>
            <a:r>
              <a:rPr lang="en-US" sz="2000" b="1" dirty="0" smtClean="0"/>
              <a:t>RULES</a:t>
            </a:r>
            <a:endParaRPr lang="en-US" sz="2000" b="1" dirty="0"/>
          </a:p>
        </p:txBody>
      </p:sp>
      <p:graphicFrame>
        <p:nvGraphicFramePr>
          <p:cNvPr id="7" name="Table Placeholder 6" descr="Table is accessible to screenreaders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31137797"/>
              </p:ext>
            </p:extLst>
          </p:nvPr>
        </p:nvGraphicFramePr>
        <p:xfrm>
          <a:off x="714375" y="2114550"/>
          <a:ext cx="10668000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INTEGRITY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primary key entries are unique, and no part of a primary key may be null.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row will have a unique identity, and foreign key values can properly reference primary key values.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invoice can have a duplicate number, nor can it be null; in short, all invoices are uniquely identified by their invoice number.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REFERENTIAL INTEGRITY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foreign key may have either a null entry, as long as it is not a part of its table's primary key, or an entry that matches the primary key value in a table to which it is related; (every non-null foreign key value 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reference an </a:t>
                      </a:r>
                      <a:r>
                        <a:rPr lang="en-US" sz="1400" i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primary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value).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possible for an attribute not to have a corresponding value, but it will be impossible to have an invalid entry; the enforcement of the referential integrity rule makes it impossible to delete a row in one table whose primary key has mandatory matching foreign key values in another table.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customer might not yet have an assigned sales representative (number), but it will be impossible to have an invalid sales representative (number). </a:t>
                      </a:r>
                      <a:endParaRPr lang="en-US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3.3 - An Illustration of Integrity </a:t>
            </a:r>
            <a:r>
              <a:rPr lang="en-US" altLang="en-US" sz="3600" dirty="0" smtClean="0"/>
              <a:t>Rules</a:t>
            </a:r>
            <a:endParaRPr lang="en-US" sz="3600" dirty="0"/>
          </a:p>
        </p:txBody>
      </p:sp>
      <p:pic>
        <p:nvPicPr>
          <p:cNvPr id="4" name="Picture Placeholder 3" descr="Table 1 name: customer; primary key: c u s underscore code; foreign key: agent underscore code; database name: chapter 03 underscore insure co. The attributes in the table are as follows: c u s underscore code, c u s underscore l name, c u s underscore f name, c u s underscore initial, c u s underscore renew underscore date, agent underscore code. Line 1: c u s underscore code, 1 0 0 1 0; c u s underscore l name, Ramas; c u s underscore f name, Alfred; c u s underscore initial, Ay; c u s underscore renew underscore date, 05 April 2016; agent underscore code, 502. Line 2: c u s underscore code, 1 0 0 1 1; c u s underscore l name, Dunne; c u s underscore f name, Leona; c u s underscore initial, K; c u s underscore renew underscore date, 16 June 2016; agent underscore code, 501. Line 3: c u s underscore code, 1 0 0 1 2; c u s underscore l name, Smith; c u s underscore f name, Kathy; c u s underscore initial, W; c u s underscore renew underscore date, 29 January 2017; agent underscore code, 502. Line 4: c u s underscore code, 1 0 0 1 3; c u s underscore l name, Olowski; c u s underscore f name, Paul; c u s underscore initial, F; c u s underscore renew underscore date, 14 October 2016; agent underscore code, blank. Line 5: c u s underscore code, 1 0 0 1 4; c u s underscore l name, Orlando; c u s underscore f name, Myron; c u s underscore initial, blank; c u s underscore renew underscore date, 28 December 2016; agent underscore code, 501. Line 6: c u s underscore code, 1 0 0 1 5; c u s underscore l name, O’Brian; c u s underscore f name, Amy; c u s underscore initial, B; c u s underscore renew underscore date, 22 September 2016; agent underscore code, 503. Line 7: c u s underscore code, 1 0 0 1 6; c u s underscore l name, Brown; c u s underscore f name, James; c u s underscore initial, G; c u s underscore renew underscore date, 25 March 2017; agent underscore code, 502. Line 8: c u s underscore code, 1 0 0 1 7; c u s underscore l name, Williams; c u s underscore f name, George; c u s underscore initial, blank; c u s underscore renew underscore date, 17 July 2016; agent underscore code, 503. Line 9: c u s underscore code, 1 0 0 1 8; c u s underscore l name, Farriss; c u s underscore f name, Anne; c u s underscore initial, G; c u s underscore renew underscore date, 3 December 2016; agent underscore code, 501. Line 10: c u s underscore code, 1 0 0 1 9; c u s underscore l name, Smith; c u s underscore f name, Olette; c u s underscore initial, K; c u s underscore renew underscore date, 14 March 2017; agent underscore code, 503. Table 2 name: agent, only five selected fields are shown; primary key: agent underscore code; foreign key: none. The attributes in this table are as follows: agent underscore code, agent underscore area code, agent underscore phone, agent underscore l name, agent underscore y t d underscore s l s. Line 1: agent underscore code, 501; agent underscore area code, 713; agent underscore phone, 2 2 8 1 2 4 9; agent underscore l name, Alby; agent underscore y t d underscore s l s, 132735.75. Line 2: agent underscore code, 502; agent underscore area code, 615; agent underscore phone, 8 8 2 1 2 4 4; agent underscore l name, Hahn; agent underscore y t d underscore s l s, 138967.35. Line 3: agent underscore code, 503; agent underscore area code, 615; agent underscore phone, 1 2 3 5 5 8 9; agent underscore l name, Okon; agent underscore y t d underscore s l s, 127093.45.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" b="2218"/>
          <a:stretch>
            <a:fillRect/>
          </a:stretch>
        </p:blipFill>
        <p:spPr>
          <a:xfrm>
            <a:off x="2731255" y="1619557"/>
            <a:ext cx="6477000" cy="4259263"/>
          </a:xfrm>
        </p:spPr>
      </p:pic>
    </p:spTree>
    <p:extLst>
      <p:ext uri="{BB962C8B-B14F-4D97-AF65-F5344CB8AC3E}">
        <p14:creationId xmlns:p14="http://schemas.microsoft.com/office/powerpoint/2010/main" val="19131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Ways to Handle Nulls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2376794"/>
          </a:xfrm>
        </p:spPr>
        <p:txBody>
          <a:bodyPr/>
          <a:lstStyle/>
          <a:p>
            <a:r>
              <a:rPr lang="en-US" altLang="en-US" b="1" dirty="0"/>
              <a:t>Flags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Special codes used to indicate the absence of some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r>
              <a:rPr lang="en-US" altLang="en-US" dirty="0"/>
              <a:t>NOT NULL constraint - Placed on a column to ensure that every row in the table has a value for that column</a:t>
            </a:r>
          </a:p>
          <a:p>
            <a:r>
              <a:rPr lang="en-US" altLang="en-US" dirty="0"/>
              <a:t>UNIQUE constraint - Restriction placed on a column to ensure that no duplicate values exist for that </a:t>
            </a:r>
            <a:r>
              <a:rPr lang="en-US" altLang="en-US" dirty="0" smtClean="0"/>
              <a:t>column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0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Theoretical way of manipulating table contents using relational operators</a:t>
            </a:r>
          </a:p>
          <a:p>
            <a:r>
              <a:rPr lang="en-US" altLang="en-US" b="1" dirty="0"/>
              <a:t>Relvar</a:t>
            </a:r>
            <a:r>
              <a:rPr lang="en-US" altLang="en-US" dirty="0"/>
              <a:t>: Variable that holds a relation</a:t>
            </a:r>
          </a:p>
          <a:p>
            <a:pPr lvl="1"/>
            <a:r>
              <a:rPr lang="en-US" altLang="en-US" dirty="0"/>
              <a:t>Heading contains the names of the attributes and the body contains the relation</a:t>
            </a:r>
          </a:p>
          <a:p>
            <a:r>
              <a:rPr lang="en-US" altLang="en-US" dirty="0"/>
              <a:t>Relational operators have the property of closure</a:t>
            </a:r>
          </a:p>
          <a:p>
            <a:pPr lvl="1"/>
            <a:r>
              <a:rPr lang="en-US" altLang="en-US" b="1" dirty="0"/>
              <a:t>Closure</a:t>
            </a:r>
            <a:r>
              <a:rPr lang="en-US" altLang="en-US" dirty="0"/>
              <a:t>: Use of relational algebra operators on existing relations produces new </a:t>
            </a:r>
            <a:r>
              <a:rPr lang="en-US" altLang="en-US" dirty="0" smtClean="0"/>
              <a:t>relations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70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7" y="1289684"/>
            <a:ext cx="2479018" cy="310516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Select (Restrict</a:t>
            </a:r>
            <a:r>
              <a:rPr lang="en-US" sz="2200" b="1" dirty="0" smtClean="0"/>
              <a:t>)</a:t>
            </a:r>
            <a:endParaRPr lang="en-CA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42950" y="1723792"/>
            <a:ext cx="7362363" cy="323573"/>
          </a:xfrm>
        </p:spPr>
        <p:txBody>
          <a:bodyPr/>
          <a:lstStyle/>
          <a:p>
            <a:pPr marL="291600" lvl="1" indent="-291600">
              <a:spcBef>
                <a:spcPts val="1000"/>
              </a:spcBef>
              <a:buClr>
                <a:srgbClr val="C00000"/>
              </a:buClr>
            </a:pPr>
            <a:r>
              <a:rPr lang="en-US" sz="2200" dirty="0">
                <a:solidFill>
                  <a:srgbClr val="000000"/>
                </a:solidFill>
              </a:rPr>
              <a:t>Unary operator that yields a horizontal subset of a </a:t>
            </a:r>
            <a:r>
              <a:rPr lang="en-US" sz="2200" dirty="0" smtClean="0">
                <a:solidFill>
                  <a:srgbClr val="000000"/>
                </a:solidFill>
              </a:rPr>
              <a:t>table</a:t>
            </a: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742950" y="2152572"/>
            <a:ext cx="1156871" cy="324300"/>
          </a:xfrm>
        </p:spPr>
        <p:txBody>
          <a:bodyPr/>
          <a:lstStyle/>
          <a:p>
            <a:r>
              <a:rPr lang="en-US" sz="2200" b="1" dirty="0"/>
              <a:t>Project </a:t>
            </a:r>
            <a:endParaRPr lang="en-CA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742950" y="2631014"/>
            <a:ext cx="6962867" cy="336448"/>
          </a:xfrm>
        </p:spPr>
        <p:txBody>
          <a:bodyPr/>
          <a:lstStyle/>
          <a:p>
            <a:pPr marL="291600" lvl="1" indent="-291600">
              <a:spcBef>
                <a:spcPts val="1000"/>
              </a:spcBef>
              <a:buClr>
                <a:srgbClr val="C00000"/>
              </a:buClr>
            </a:pPr>
            <a:r>
              <a:rPr lang="en-US" sz="2200" dirty="0">
                <a:solidFill>
                  <a:srgbClr val="000000"/>
                </a:solidFill>
              </a:rPr>
              <a:t>Unary operator that yields a vertical subset of a </a:t>
            </a:r>
            <a:r>
              <a:rPr lang="en-US" sz="2200" dirty="0" smtClean="0">
                <a:solidFill>
                  <a:srgbClr val="000000"/>
                </a:solidFill>
              </a:rPr>
              <a:t>table</a:t>
            </a: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742950" y="3097430"/>
            <a:ext cx="961563" cy="303045"/>
          </a:xfrm>
        </p:spPr>
        <p:txBody>
          <a:bodyPr/>
          <a:lstStyle/>
          <a:p>
            <a:r>
              <a:rPr lang="en-US" sz="2200" b="1" dirty="0"/>
              <a:t>Union </a:t>
            </a:r>
            <a:endParaRPr lang="en-CA" sz="2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742950" y="3587351"/>
            <a:ext cx="10712450" cy="1074645"/>
          </a:xfrm>
        </p:spPr>
        <p:txBody>
          <a:bodyPr/>
          <a:lstStyle/>
          <a:p>
            <a:pPr marL="291600" lvl="1" indent="-291600" defTabSz="666750">
              <a:spcAft>
                <a:spcPct val="15000"/>
              </a:spcAft>
              <a:buClr>
                <a:srgbClr val="C00000"/>
              </a:buClr>
              <a:buFontTx/>
              <a:buChar char="••"/>
              <a:defRPr/>
            </a:pPr>
            <a:r>
              <a:rPr lang="en-US" sz="2200" dirty="0">
                <a:solidFill>
                  <a:srgbClr val="000000"/>
                </a:solidFill>
              </a:rPr>
              <a:t>Combines all rows from two tables, excluding duplicate rows</a:t>
            </a:r>
            <a:endParaRPr lang="en-CA" sz="2200" dirty="0">
              <a:solidFill>
                <a:srgbClr val="000000"/>
              </a:solidFill>
            </a:endParaRPr>
          </a:p>
          <a:p>
            <a:pPr marL="291600" lvl="1" indent="-291600" defTabSz="666750">
              <a:spcAft>
                <a:spcPct val="15000"/>
              </a:spcAft>
              <a:buClr>
                <a:srgbClr val="C00000"/>
              </a:buClr>
              <a:buFontTx/>
              <a:buChar char="••"/>
              <a:defRPr/>
            </a:pPr>
            <a:r>
              <a:rPr lang="en-US" sz="2200" b="1" dirty="0">
                <a:solidFill>
                  <a:srgbClr val="000000"/>
                </a:solidFill>
              </a:rPr>
              <a:t>Union-compatible</a:t>
            </a:r>
            <a:r>
              <a:rPr lang="en-US" sz="2200" dirty="0">
                <a:solidFill>
                  <a:srgbClr val="000000"/>
                </a:solidFill>
              </a:rPr>
              <a:t>: Tables share the same number of columns, and their corresponding columns share compatible </a:t>
            </a:r>
            <a:r>
              <a:rPr lang="en-US" sz="2200" dirty="0" smtClean="0">
                <a:solidFill>
                  <a:srgbClr val="000000"/>
                </a:solidFill>
              </a:rPr>
              <a:t>domains</a:t>
            </a: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1"/>
          </p:nvPr>
        </p:nvSpPr>
        <p:spPr>
          <a:xfrm>
            <a:off x="742950" y="4791964"/>
            <a:ext cx="1219015" cy="367503"/>
          </a:xfrm>
        </p:spPr>
        <p:txBody>
          <a:bodyPr/>
          <a:lstStyle/>
          <a:p>
            <a:r>
              <a:rPr lang="en-US" sz="2200" b="1" dirty="0" smtClean="0"/>
              <a:t>Intersect</a:t>
            </a:r>
            <a:endParaRPr lang="en-CA" sz="2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2"/>
          </p:nvPr>
        </p:nvSpPr>
        <p:spPr>
          <a:xfrm>
            <a:off x="743576" y="5248244"/>
            <a:ext cx="7468247" cy="744183"/>
          </a:xfrm>
        </p:spPr>
        <p:txBody>
          <a:bodyPr/>
          <a:lstStyle/>
          <a:p>
            <a:pPr marL="291600" lvl="1" indent="-291600" defTabSz="666750">
              <a:spcAft>
                <a:spcPct val="15000"/>
              </a:spcAft>
              <a:buClr>
                <a:srgbClr val="C00000"/>
              </a:buClr>
              <a:buFontTx/>
              <a:buChar char="••"/>
              <a:defRPr/>
            </a:pPr>
            <a:r>
              <a:rPr lang="en-US" sz="2200" dirty="0">
                <a:solidFill>
                  <a:srgbClr val="000000"/>
                </a:solidFill>
              </a:rPr>
              <a:t>Yields only the rows that appear in both tables</a:t>
            </a:r>
            <a:endParaRPr lang="en-CA" sz="2200" dirty="0">
              <a:solidFill>
                <a:srgbClr val="000000"/>
              </a:solidFill>
            </a:endParaRPr>
          </a:p>
          <a:p>
            <a:pPr marL="291600" lvl="1" indent="-291600" defTabSz="666750">
              <a:spcAft>
                <a:spcPct val="15000"/>
              </a:spcAft>
              <a:buClr>
                <a:srgbClr val="C00000"/>
              </a:buClr>
              <a:buFontTx/>
              <a:buChar char="••"/>
              <a:defRPr/>
            </a:pPr>
            <a:r>
              <a:rPr lang="en-US" sz="2200" dirty="0">
                <a:solidFill>
                  <a:srgbClr val="000000"/>
                </a:solidFill>
              </a:rPr>
              <a:t>Tables must be union-compatible to yield valid </a:t>
            </a:r>
            <a:r>
              <a:rPr lang="en-US" sz="2200" dirty="0" smtClean="0">
                <a:solidFill>
                  <a:srgbClr val="000000"/>
                </a:solidFill>
              </a:rPr>
              <a:t>results</a:t>
            </a:r>
            <a:endParaRPr lang="en-CA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3.4 - Select </a:t>
            </a:r>
            <a:endParaRPr lang="en-US" dirty="0"/>
          </a:p>
        </p:txBody>
      </p:sp>
      <p:pic>
        <p:nvPicPr>
          <p:cNvPr id="5" name="Picture Placeholder 4" descr="The attributes in the original table are as follows: p underscore code, p underscore descript, price. The data in the table is as follows. Line 1: p underscore code, 1 2 3 4 5 6; p underscore descript, flashlight; price, 5.26. Line 2: p underscore code, 1 2 3 4 5 7; p underscore descript, lamp; price, 25.15. Line 3: p underscore code, 1 2 3 4 5 8; p underscore descript, box fan; price, 10.99. Line 4: p underscore code, 2 1 3 3 4 5; p underscore descript, 9-volt battery; price, 1.92. Line 5: p underscore code, 2 5 4 4 6 7; p underscore descript, 100-watt bulb; price, 1.47. Line 6: p underscore code, 3 1 1 4 5 2; p underscore descript, powerdrill; price, 34.99. The select all operation yields a new table that is identical to the first. The select only price less than $2.00 operation yields the following table. Line 1: p underscore code, 2 1 3 3 4 5; p underscore descript, 9-volt battery; price, 1.92. Line 2: p underscore code, 2 5 4 4 6 7; p underscore descript, 100-watt bulb; price, 1.47. The select only p underscore code = 3 1 1 4 5 2 operation yields the following table. Line 1: p underscore code, 3 1 1 4 5 2; p underscore descript, powerdrill; price, 34.99.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" b="614"/>
          <a:stretch>
            <a:fillRect/>
          </a:stretch>
        </p:blipFill>
        <p:spPr>
          <a:xfrm>
            <a:off x="2392894" y="1619250"/>
            <a:ext cx="8181975" cy="3290888"/>
          </a:xfrm>
        </p:spPr>
      </p:pic>
    </p:spTree>
    <p:extLst>
      <p:ext uri="{BB962C8B-B14F-4D97-AF65-F5344CB8AC3E}">
        <p14:creationId xmlns:p14="http://schemas.microsoft.com/office/powerpoint/2010/main" val="42289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3.5 - </a:t>
            </a:r>
            <a:r>
              <a:rPr lang="en-US" altLang="en-US" sz="3600" dirty="0" smtClean="0"/>
              <a:t>Project</a:t>
            </a:r>
            <a:endParaRPr lang="en-US" dirty="0"/>
          </a:p>
        </p:txBody>
      </p:sp>
      <p:pic>
        <p:nvPicPr>
          <p:cNvPr id="8" name="Picture Placeholder 7" descr="The attributes in the original table are as follows: p underscore code, p underscore descript, price. The data in the table is as follows. Line 1: p underscore code, 1 2 3 4 5 6; p underscore descript, flashlight; price, 5.26. Line 2: p underscore code, 1 2 3 4 5 7; p underscore descript, lamp; price, 25.15. Line 3: p underscore code, 1 2 3 4 5 8; p underscore descript, box fan; price, 10.99. Line 4: p underscore code, 2 1 3 3 4 5; p underscore descript, 9-volt battery; price, 1.92. Line 5: p underscore code, 2 5 4 4 6 7; p underscore descript, 100-watt bulb; price, 1.47. Line 6: p underscore code, 3 1 1 4 5 2; p underscore descript, powerdrill; price, 34.99. The project price operation yields a new table which lists only the prices: 5.26, 25.15, 10.99, 1.92, 1.47, 34.99. The project p underscore descript and price operation yields the following table. Line 1: p underscore descript, flashlight; price, 5.26. Line 2: p underscore descript, lamp; price, 25.15. Line 3: p underscore descript, box fan; price, 10.99. Line 4: p underscore descript, 9-volt battery; price, 1.92. Line 5: p underscore descript, 100-watt bulb; price, 1.47. Line 6: p underscore descript, powerdrill; price, 34.99. The project p underscore code and price operation yields the following table. Line 1: p underscore code, 1 2 3 4 5 6; price, 5.26. Line 2: p underscore code, 1 2 3 4 5 7; price, 25.15. Line 3: p underscore code, 1 2 3 4 5 8; price, 10.99. Line 4: p underscore code, 2 1 3 3 4 5; price, 1.92. Line 5: p underscore code, 2 5 4 4 6 7; price, 1.47. Line 6: p underscore code, 3 1 1 4 5 2; price, 34.99.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" r="567"/>
          <a:stretch>
            <a:fillRect/>
          </a:stretch>
        </p:blipFill>
        <p:spPr>
          <a:xfrm>
            <a:off x="1481668" y="1422400"/>
            <a:ext cx="8034338" cy="4579938"/>
          </a:xfrm>
        </p:spPr>
      </p:pic>
    </p:spTree>
    <p:extLst>
      <p:ext uri="{BB962C8B-B14F-4D97-AF65-F5344CB8AC3E}">
        <p14:creationId xmlns:p14="http://schemas.microsoft.com/office/powerpoint/2010/main" val="2462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algn="l"/>
            <a:r>
              <a:rPr lang="en-US" altLang="en-US" sz="3600" dirty="0">
                <a:ea typeface="ＭＳ Ｐゴシック" charset="-128"/>
              </a:rPr>
              <a:t>Learning </a:t>
            </a:r>
            <a:r>
              <a:rPr lang="en-US" altLang="en-US" sz="3600" dirty="0" smtClean="0">
                <a:ea typeface="ＭＳ Ｐゴシック" charset="-128"/>
              </a:rPr>
              <a:t>Objectives </a:t>
            </a:r>
            <a:r>
              <a:rPr lang="en-US" altLang="en-US" sz="2400" b="0" dirty="0" smtClean="0">
                <a:ea typeface="ＭＳ Ｐゴシック" charset="-128"/>
              </a:rPr>
              <a:t>(1 of 2)</a:t>
            </a:r>
            <a:endParaRPr lang="en-US" sz="24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087007"/>
          </a:xfrm>
        </p:spPr>
        <p:txBody>
          <a:bodyPr/>
          <a:lstStyle/>
          <a:p>
            <a:r>
              <a:rPr lang="en-US" altLang="en-US" dirty="0"/>
              <a:t>In this chapter, you will learn:</a:t>
            </a:r>
          </a:p>
          <a:p>
            <a:pPr lvl="1"/>
            <a:r>
              <a:rPr lang="en-US" altLang="en-US" dirty="0"/>
              <a:t>That the relational database model offers a logical view of data</a:t>
            </a:r>
          </a:p>
          <a:p>
            <a:pPr lvl="1"/>
            <a:r>
              <a:rPr lang="en-US" altLang="en-US" dirty="0"/>
              <a:t>About the relational model’s basic component: relations</a:t>
            </a:r>
          </a:p>
          <a:p>
            <a:pPr lvl="1"/>
            <a:r>
              <a:rPr lang="en-US" altLang="en-US" dirty="0"/>
              <a:t>That relations are logical constructs composed of rows (tuples) and columns (attributes)</a:t>
            </a:r>
          </a:p>
          <a:p>
            <a:pPr lvl="1"/>
            <a:r>
              <a:rPr lang="en-US" altLang="en-US" dirty="0"/>
              <a:t>That relations are implemented as tables in a relational </a:t>
            </a:r>
            <a:r>
              <a:rPr lang="en-US" altLang="en-US" dirty="0" smtClean="0"/>
              <a:t>D</a:t>
            </a:r>
            <a:r>
              <a:rPr lang="en-US" altLang="en-US" sz="100" dirty="0" smtClean="0"/>
              <a:t> </a:t>
            </a:r>
            <a:r>
              <a:rPr lang="en-US" altLang="en-US" dirty="0" smtClean="0"/>
              <a:t>B</a:t>
            </a:r>
            <a:r>
              <a:rPr lang="en-US" altLang="en-US" sz="100" dirty="0" smtClean="0"/>
              <a:t> </a:t>
            </a:r>
            <a:r>
              <a:rPr lang="en-US" altLang="en-US" dirty="0" smtClean="0"/>
              <a:t>M</a:t>
            </a:r>
            <a:r>
              <a:rPr lang="en-US" altLang="en-US" sz="100" dirty="0" smtClean="0"/>
              <a:t> </a:t>
            </a:r>
            <a:r>
              <a:rPr lang="en-US" altLang="en-US" dirty="0" smtClean="0"/>
              <a:t>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3.6 - Union and Figure 3.7 - </a:t>
            </a:r>
            <a:r>
              <a:rPr lang="en-US" altLang="en-US" sz="3600" dirty="0" smtClean="0"/>
              <a:t>Intersect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2750" y="1650021"/>
            <a:ext cx="3976406" cy="398650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0000"/>
                </a:solidFill>
              </a:rPr>
              <a:t>Figure 3.6 - Union</a:t>
            </a:r>
            <a:endParaRPr lang="en-US" sz="2200" b="1" dirty="0">
              <a:solidFill>
                <a:srgbClr val="000000"/>
              </a:solidFill>
            </a:endParaRPr>
          </a:p>
        </p:txBody>
      </p:sp>
      <p:pic>
        <p:nvPicPr>
          <p:cNvPr id="6" name="Picture Placeholder 5" descr="Table 1. Line 1: p underscore code, 1 2 3 4 5 6; p underscore descript, flashlight; price, 5.26. Line 2: p underscore code, 1 2 3 4 5 7; p underscore descript, lamp; price, 25.15. Line 3: p underscore code, 1 2 3 4 5 8; p underscore descript, box fan; price, 10.99. Line 4: p underscore code, 2 1 3 3 4 5; p underscore descript, 9-volt battery; price, 1.92. Line 5: p underscore code, 2 5 4 4 6 7; p underscore descript, 100-watt bulb; price, 1.47. Line 6: p underscore code, 3 1 1 4 5 2; p underscore descript, powerdrill; price, 34.99. Table 2. Line 1: p underscore code, 3 4 5 6 7 8; p underscore descript, microwave; price, 160.00. Line 2: p underscore code, 3 4 5 6 7 9; p underscore descript, dishwasher; price, 500.00. Line 3: p underscore code, 1 2 3 4 5 8; p underscore descript, box fan; price, 10.99. The union operation of tables 1 and 2 yields the following table. Line 1: p underscore code, 1 2 3 4 5 6; p underscore descript, flashlight; price, 5.26. Line 2: p underscore code, 1 2 3 4 5 7; p underscore descript, lamp; price, 25.15. Line 3: p underscore code, 1 2 3 4 5 8; p underscore descript, box fan; price, 10.99. Line 4: p underscore code, 2 1 3 3 4 5; p underscore descript, 9-volt battery; price, 1.92. Line 5: p underscore code, 2 5 4 4 6 7; p underscore descript, 100-watt bulb; price, 1.47. Line 6: p underscore code, 3 1 1 4 5 2; p underscore descript, powerdrill; price, 34.99. Line 7: p underscore code, 3 4 5 6 7 8; p underscore descript, microwave; price, 160.00. Line 8: p underscore code, 3 4 5 6 7 9; p underscore descript, dishwasher; price, 500.00.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" b="2929"/>
          <a:stretch>
            <a:fillRect/>
          </a:stretch>
        </p:blipFill>
        <p:spPr>
          <a:xfrm>
            <a:off x="737811" y="2225471"/>
            <a:ext cx="8054975" cy="125888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5622" y="3771041"/>
            <a:ext cx="4006828" cy="374831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0000"/>
                </a:solidFill>
              </a:rPr>
              <a:t>Figure 3.7 - Intersect</a:t>
            </a:r>
            <a:endParaRPr lang="en-US" sz="2200" b="1" dirty="0">
              <a:solidFill>
                <a:srgbClr val="000000"/>
              </a:solidFill>
            </a:endParaRPr>
          </a:p>
        </p:txBody>
      </p:sp>
      <p:pic>
        <p:nvPicPr>
          <p:cNvPr id="10" name="Picture Placeholder 9" descr="Table 1. Line 1: s t u underscore f name, George; s t u underscore name, Jones. Line 2: s t u underscore f name, Jane; s t u underscore name, Smith. Line 3: s t u underscore f name, Peter; s t u underscore name, Robinson. Line 4: s t u underscore f name, Franklin; s t u underscore name, Johnson. Line 5: s t u underscore f name, Martin; s t u underscore name, Lopez. Table 2. Line 1: e m p underscore f name, Franklin; e m p underscore l name, Lopez. Line 2: e m p underscore f name, William; e m p underscore l name, Turner. Line 3: e m p underscore f name, Franklin; e m p underscore l name, Johnson. Line 4: e m p underscore f name, Susan; e m p underscore l name, Rogers. The intersect operation of tables 1 and 2 yields the following table. Line 1: e m p underscore f name, Franklin; e m p underscore l name, Johnson.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 b="2684"/>
          <a:stretch>
            <a:fillRect/>
          </a:stretch>
        </p:blipFill>
        <p:spPr>
          <a:xfrm>
            <a:off x="705622" y="4432554"/>
            <a:ext cx="8069262" cy="1101725"/>
          </a:xfrm>
        </p:spPr>
      </p:pic>
    </p:spTree>
    <p:extLst>
      <p:ext uri="{BB962C8B-B14F-4D97-AF65-F5344CB8AC3E}">
        <p14:creationId xmlns:p14="http://schemas.microsoft.com/office/powerpoint/2010/main" val="41441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</a:t>
            </a:r>
            <a:r>
              <a:rPr lang="en-US" altLang="en-US" dirty="0" smtClean="0"/>
              <a:t>Operators </a:t>
            </a:r>
            <a:r>
              <a:rPr lang="en-US" altLang="en-US" sz="2400" b="0" dirty="0" smtClean="0"/>
              <a:t>(1 of 2)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2749656"/>
          </a:xfrm>
        </p:spPr>
        <p:txBody>
          <a:bodyPr/>
          <a:lstStyle/>
          <a:p>
            <a:r>
              <a:rPr lang="en-US" altLang="en-US" b="1" dirty="0" smtClean="0"/>
              <a:t>Difference</a:t>
            </a:r>
            <a:endParaRPr lang="en-US" altLang="en-US" b="1" dirty="0"/>
          </a:p>
          <a:p>
            <a:pPr lvl="1"/>
            <a:r>
              <a:rPr lang="en-US" altLang="en-US" dirty="0"/>
              <a:t>Yields all rows in one table that are not found in the other table</a:t>
            </a:r>
          </a:p>
          <a:p>
            <a:pPr lvl="1"/>
            <a:r>
              <a:rPr lang="en-US" altLang="en-US" dirty="0"/>
              <a:t>Tables must be union-compatible to yield valid </a:t>
            </a:r>
            <a:r>
              <a:rPr lang="en-US" altLang="en-US" dirty="0" smtClean="0"/>
              <a:t>results</a:t>
            </a:r>
            <a:endParaRPr lang="en-US" altLang="en-US" dirty="0"/>
          </a:p>
          <a:p>
            <a:r>
              <a:rPr lang="en-US" altLang="en-US" b="1" dirty="0" smtClean="0"/>
              <a:t>Product</a:t>
            </a:r>
            <a:endParaRPr lang="en-US" altLang="en-US" b="1" dirty="0"/>
          </a:p>
          <a:p>
            <a:pPr lvl="1"/>
            <a:r>
              <a:rPr lang="en-US" altLang="en-US" dirty="0"/>
              <a:t>Yields all possible pairs of rows from two </a:t>
            </a:r>
            <a:r>
              <a:rPr lang="en-US" altLang="en-US" dirty="0" smtClean="0"/>
              <a:t>tables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3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3.8 – Difference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33118" y="1208680"/>
            <a:ext cx="3976406" cy="424811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0000"/>
                </a:solidFill>
              </a:rPr>
              <a:t>Figure 3.8 – Difference</a:t>
            </a:r>
            <a:endParaRPr lang="en-US" sz="2200" b="1" dirty="0">
              <a:solidFill>
                <a:srgbClr val="000000"/>
              </a:solidFill>
            </a:endParaRPr>
          </a:p>
        </p:txBody>
      </p:sp>
      <p:pic>
        <p:nvPicPr>
          <p:cNvPr id="9" name="Picture Placeholder 8" descr="Table 1. Line 1: s t u underscore f name, George; s t u underscore name, Jones. Line 2: s t u underscore f name, Jane; s t u underscore name, Smith. Line 3: s t u underscore f name, Peter; s t u underscore name, Robinson. Line 4: s t u underscore f name, Franklin; s t u underscore name, Johnson. Line 5: s t u underscore f name, Martin; s t u underscore name, Lopez. Table 2. Line 1: e m p underscore f name, Franklin; e m p underscore l name, Lopez. Line 2: e m p underscore f name, William; e m p underscore l name, Turner. Line 3: e m p underscore f name, Franklin; e m p underscore l name, Johnson. Line 4: e m p underscore f name, Susan; e m p underscore l name, Rogers. The difference operation of tables 1 and 2 yields the following table. Line 1: s t u underscore f name, George; s t u underscore name, Jones. Line 2: s t u underscore f name, Jane; s t u underscore name, Smith. Line 3: s t u underscore f name, Peter; s t u underscore name, Robinson. Line 1: s t u underscore f name, Martin; s t u underscore name, Lopez.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r="2015"/>
          <a:stretch>
            <a:fillRect/>
          </a:stretch>
        </p:blipFill>
        <p:spPr>
          <a:xfrm>
            <a:off x="733118" y="1804941"/>
            <a:ext cx="8047038" cy="1174750"/>
          </a:xfrm>
        </p:spPr>
      </p:pic>
    </p:spTree>
    <p:extLst>
      <p:ext uri="{BB962C8B-B14F-4D97-AF65-F5344CB8AC3E}">
        <p14:creationId xmlns:p14="http://schemas.microsoft.com/office/powerpoint/2010/main" val="24430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3.9 - Product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33118" y="1180105"/>
            <a:ext cx="3976406" cy="453433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0000"/>
                </a:solidFill>
              </a:rPr>
              <a:t>Figure 3.9 - </a:t>
            </a:r>
            <a:r>
              <a:rPr lang="en-US" altLang="en-US" sz="2200" b="1" dirty="0" smtClean="0">
                <a:solidFill>
                  <a:srgbClr val="000000"/>
                </a:solidFill>
              </a:rPr>
              <a:t>Product</a:t>
            </a:r>
            <a:endParaRPr lang="en-US" sz="2200" b="1" dirty="0">
              <a:solidFill>
                <a:srgbClr val="000000"/>
              </a:solidFill>
            </a:endParaRPr>
          </a:p>
        </p:txBody>
      </p:sp>
      <p:pic>
        <p:nvPicPr>
          <p:cNvPr id="33" name="Picture Placeholder 32" descr="Table 1. Line 1: p underscore code, 1 2 3 4 5 6; p underscore descript, flashlight; price, 5.26. Line 2: p underscore code, 1 2 3 4 5 7; p underscore descript, lamp; price, 25.15. Line 3: p underscore code, 1 2 3 4 5 8; p underscore descript, box fan; price, 10.99. Line 4: p underscore code, 2 1 3 3 4 5; p underscore descript, 9-volt battery; price, 1.92. Line 5: p underscore code, 2 5 4 4 6 7; p underscore descript, 100-watt bulb; price, 1.47. Line 6: p underscore code, 3 1 1 4 5 2; p underscore descript, powerdrill; price, 34.99. Table 2. Line 1: store, 23; aisle, W; shelf, 5. Line 2: store, 24; aisle, K; shelf, 9. Line 3: store, 25; aisle, Z; shelf, 6. The product operation of tables 1 and 2 yields the following table. Line 1: p underscore code, 1 2 3 4 5 6; p underscore descript, flashlight; price, 5.26; store, 23; aisle, W; shelf, 5. Line 2: p underscore code, 1 2 3 4 5 6; p underscore descript, flashlight; price, 5.26; store, 24; aisle, K; shelf, 9. Line 3: p underscore code, 1 2 3 4 5 6; p underscore descript, flashlight; price, 5.26; store, 25; aisle, Z; shelf, 6. Line 4: p underscore code, 1 2 3 4 5 7; p underscore descript, lamp; price, 25.15; store, 23; aisle, W; shelf, 5. Line 5: p underscore code, 1 2 3 4 5 7; p underscore descript, lamp; price, 25.15; store, 24; aisle, K; shelf, 9. Line 6: p underscore code, 1 2 3 4 5 7; p underscore descript, lamp; price, 25.15; store, 25; aisle, Z; shelf, 6. Line 7: p underscore code, 1 2 3 4 5 8; p underscore descript, box fan; price, 10.99; store, 23; aisle, W; shelf, 5. Line 8: p underscore code, 1 2 3 4 5 8; p underscore descript, box fan; price, 10.99; store, 24; aisle, K; shelf, 9. Line 9: p underscore code, 1 2 3 4 5 8; p underscore descript, box fan; price, 10.99; store, 25; aisle, Z; shelf, 6. Line 10: p underscore code, 2 1 3 3 4 5; p underscore descript, 9-volt battery; price, 1.92; store, 23; aisle, W; shelf, 5. Line 11: p underscore code, 2 1 3 3 4 5; p underscore descript, 9-volt battery; price, 1.92; store, 24; aisle, K; shelf, 9. Line 12: p underscore code, 2 1 3 3 4 5; p underscore descript, 9-volt battery; store, 25; aisle, Z; shelf, 6. Line 13: p underscore code, 3 1 1 4 5 2; p underscore descript, powerdrill; price, 34.99; store, 23; aisle, W; shelf, 5. Line 14: p underscore code, 3 1 1 4 5 2; p underscore descript, powerdrill; price, 34.99; store, 24; aisle, K; shelf, 9. Line 15: p underscore code, 3 1 1 4 5 2; p underscore descript, powerdrill; price, 34.99; store, 25; aisle, Z; shelf, 6. Line 16: p underscore code, 2 5 4 4 6 7; p underscore descript, 100-watt bulb; price, 1.47; store, 23; aisle, W; shelf, 5. Line 17: p underscore code, 2 5 4 4 6 7; p underscore descript, 100-watt bulb; price, 1.47; store, 24; aisle, K; shelf, 9. Line 18: p underscore code, 2 5 4 4 6 7; p underscore descript, 100-watt bulb; price, 1.47; store, 25; aisle, Z; shelf, 6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61" b="-10961"/>
          <a:stretch/>
        </p:blipFill>
        <p:spPr>
          <a:xfrm>
            <a:off x="744537" y="1784460"/>
            <a:ext cx="10236200" cy="4343400"/>
          </a:xfrm>
        </p:spPr>
      </p:pic>
    </p:spTree>
    <p:extLst>
      <p:ext uri="{BB962C8B-B14F-4D97-AF65-F5344CB8AC3E}">
        <p14:creationId xmlns:p14="http://schemas.microsoft.com/office/powerpoint/2010/main" val="7370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Set Operators </a:t>
            </a:r>
            <a:r>
              <a:rPr lang="en-US" altLang="en-US" sz="2400" b="0" dirty="0" smtClean="0"/>
              <a:t>(2 </a:t>
            </a:r>
            <a:r>
              <a:rPr lang="en-US" altLang="en-US" sz="2400" b="0" dirty="0"/>
              <a:t>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885998"/>
          </a:xfrm>
        </p:spPr>
        <p:txBody>
          <a:bodyPr/>
          <a:lstStyle/>
          <a:p>
            <a:r>
              <a:rPr lang="en-US" altLang="en-US" b="1" dirty="0"/>
              <a:t>Join</a:t>
            </a:r>
          </a:p>
          <a:p>
            <a:pPr lvl="1"/>
            <a:r>
              <a:rPr lang="en-US" altLang="en-US" dirty="0"/>
              <a:t>Allows information to be intelligently combined from two or more </a:t>
            </a:r>
            <a:r>
              <a:rPr lang="en-US" altLang="en-US" dirty="0" smtClean="0"/>
              <a:t>tables</a:t>
            </a:r>
            <a:endParaRPr lang="en-US" altLang="en-US" dirty="0"/>
          </a:p>
          <a:p>
            <a:r>
              <a:rPr lang="en-US" altLang="en-US" b="1" dirty="0"/>
              <a:t>Divide</a:t>
            </a:r>
          </a:p>
          <a:p>
            <a:pPr lvl="1"/>
            <a:r>
              <a:rPr lang="en-US" altLang="en-US" dirty="0"/>
              <a:t>Uses one 2-column table as the dividend and one single-column table as the divisor</a:t>
            </a:r>
          </a:p>
          <a:p>
            <a:pPr lvl="1"/>
            <a:r>
              <a:rPr lang="en-US" altLang="en-US" dirty="0"/>
              <a:t>Output is a single column that contains all values from the second column of the dividend that are associated with every row in the </a:t>
            </a:r>
            <a:r>
              <a:rPr lang="en-US" altLang="en-US" dirty="0" smtClean="0"/>
              <a:t>divisor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63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Joins </a:t>
            </a:r>
            <a:r>
              <a:rPr lang="en-US" altLang="en-US" sz="2400" b="0" dirty="0" smtClean="0"/>
              <a:t>(1 of 2)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229050"/>
          </a:xfrm>
        </p:spPr>
        <p:txBody>
          <a:bodyPr/>
          <a:lstStyle/>
          <a:p>
            <a:r>
              <a:rPr lang="en-US" altLang="en-US" b="1" dirty="0"/>
              <a:t>Natural join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Links tables by selecting only the rows with common values in their common attributes</a:t>
            </a:r>
          </a:p>
          <a:p>
            <a:pPr lvl="1"/>
            <a:r>
              <a:rPr lang="en-US" altLang="en-US" b="1" dirty="0"/>
              <a:t>Join columns</a:t>
            </a:r>
            <a:r>
              <a:rPr lang="en-US" altLang="en-US" dirty="0"/>
              <a:t>: Common </a:t>
            </a:r>
            <a:r>
              <a:rPr lang="en-US" altLang="en-US" dirty="0" smtClean="0"/>
              <a:t>columns</a:t>
            </a:r>
            <a:endParaRPr lang="en-US" altLang="en-US" b="1" dirty="0"/>
          </a:p>
          <a:p>
            <a:r>
              <a:rPr lang="en-US" altLang="en-US" b="1" dirty="0"/>
              <a:t>Equijoin</a:t>
            </a:r>
            <a:r>
              <a:rPr lang="en-US" altLang="en-US" dirty="0"/>
              <a:t>: Links tables on the basis of an equality condition that compares specified columns of each table</a:t>
            </a:r>
          </a:p>
          <a:p>
            <a:r>
              <a:rPr lang="en-US" altLang="en-US" b="1" dirty="0"/>
              <a:t>Theta join</a:t>
            </a:r>
            <a:r>
              <a:rPr lang="en-US" altLang="en-US" dirty="0"/>
              <a:t>: Extension of natural join, denoted by adding a theta subscript after the JOIN </a:t>
            </a:r>
            <a:r>
              <a:rPr lang="en-US" altLang="en-US" dirty="0" smtClean="0"/>
              <a:t>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3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Joins </a:t>
            </a:r>
            <a:r>
              <a:rPr lang="en-US" altLang="en-US" sz="2400" b="0" dirty="0" smtClean="0"/>
              <a:t>(2 of 2)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b="1" dirty="0"/>
              <a:t>Inner join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Only returns matched records from the tables that are being joined</a:t>
            </a:r>
          </a:p>
          <a:p>
            <a:r>
              <a:rPr lang="en-US" altLang="en-US" b="1" dirty="0"/>
              <a:t>Outer join</a:t>
            </a:r>
            <a:r>
              <a:rPr lang="en-US" altLang="en-US" dirty="0"/>
              <a:t>: Matched pairs are retained and unmatched values in the other table are left </a:t>
            </a:r>
            <a:r>
              <a:rPr lang="en-US" altLang="en-US" dirty="0" smtClean="0"/>
              <a:t>null</a:t>
            </a:r>
            <a:endParaRPr lang="en-US" altLang="en-US" dirty="0"/>
          </a:p>
          <a:p>
            <a:pPr lvl="1"/>
            <a:r>
              <a:rPr lang="en-US" altLang="en-US" b="1" dirty="0"/>
              <a:t>Left outer join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Yields all of the rows in the first table, including those that do not have a matching value in the second </a:t>
            </a:r>
            <a:r>
              <a:rPr lang="en-US" altLang="en-US" dirty="0" smtClean="0"/>
              <a:t>table</a:t>
            </a:r>
            <a:endParaRPr lang="en-US" altLang="en-US" dirty="0"/>
          </a:p>
          <a:p>
            <a:pPr lvl="1"/>
            <a:r>
              <a:rPr lang="en-US" altLang="en-US" b="1" dirty="0"/>
              <a:t>Right outer join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Yields all of the rows in the second table, including those that do not have matching values in the first </a:t>
            </a:r>
            <a:r>
              <a:rPr lang="en-US" altLang="en-US" dirty="0" smtClean="0"/>
              <a:t>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7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382"/>
          </a:xfrm>
        </p:spPr>
        <p:txBody>
          <a:bodyPr/>
          <a:lstStyle/>
          <a:p>
            <a:pPr algn="l"/>
            <a:r>
              <a:rPr lang="en-US" altLang="en-US" sz="3200" dirty="0" smtClean="0"/>
              <a:t>Figure </a:t>
            </a:r>
            <a:r>
              <a:rPr lang="en-US" altLang="en-US" sz="3200" dirty="0"/>
              <a:t>3.10 - Two Tables That Will Be Used in JOIN </a:t>
            </a:r>
            <a:r>
              <a:rPr lang="en-US" altLang="en-US" sz="3200" dirty="0" smtClean="0"/>
              <a:t>Illustrations</a:t>
            </a:r>
            <a:endParaRPr lang="en-US" sz="3200" dirty="0"/>
          </a:p>
        </p:txBody>
      </p:sp>
      <p:pic>
        <p:nvPicPr>
          <p:cNvPr id="4" name="Picture Placeholder 3" descr="Table 1. Table name: customer. Line 1: c u s underscore code, 1 1 3 2 4 4 5; c u s underscore name, Walker; c u s underscore zip, 3 2 1 4 5; agent underscore code, 231. Line 2: c u s underscore code, 1 2 1 7 7 8 2; c u s underscore name, Adares; c u s underscore zip, 3 2 1 4 5; agent underscore code, 125. Line 3: c u s underscore code, 1 3 1 2 2 4 3; c u s underscore name, Rakowski; c u s underscore zip, 3 4 1 2 9; agent underscore code, 167. Line 4: c u s underscore code, 1 3 2 1 2 4 2; c u s underscore name, Rodriguez; c u s underscore zip, 3 7 1 3 4; agent underscore code, 125. Line 5: c u s underscore code, 1 5 4 2 3 1 1; c u s underscore name, Smithson; c u s underscore zip, 3 7 1 3 4; agent underscore code, 421. Line 6: c u s underscore code, 1 6 5 7 3 9 9; c u s underscore name, Vanloo; c u s underscore zip, 3 2 1 4 5; agent underscore code, 231. Table 2. Table name: agent. Line 1: agent underscore code, 125; agent underscore phone, 6 1 5 2 4 3 9 8 8 7. Line 2: agent underscore code, 167; agent underscore phone, 6 1 5 3 4 2 6 7 7 8. Line 3: agent underscore code, 231; agent underscore phone, 6 1 5 2 4 3 1 1 2 4. Line 6: agent underscore code, 333; agent underscore phone, 9 0 4 1 2 3 4 4 5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107" b="-63107"/>
          <a:stretch/>
        </p:blipFill>
        <p:spPr>
          <a:xfrm>
            <a:off x="2472010" y="1617170"/>
            <a:ext cx="6673260" cy="4388324"/>
          </a:xfrm>
        </p:spPr>
      </p:pic>
    </p:spTree>
    <p:extLst>
      <p:ext uri="{BB962C8B-B14F-4D97-AF65-F5344CB8AC3E}">
        <p14:creationId xmlns:p14="http://schemas.microsoft.com/office/powerpoint/2010/main" val="5266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3.16 - </a:t>
            </a:r>
            <a:r>
              <a:rPr lang="en-US" altLang="en-US" sz="3600" dirty="0" smtClean="0"/>
              <a:t>Divide</a:t>
            </a:r>
            <a:endParaRPr lang="en-US" dirty="0"/>
          </a:p>
        </p:txBody>
      </p:sp>
      <p:pic>
        <p:nvPicPr>
          <p:cNvPr id="4" name="Picture Placeholder 3" descr="Table 1. Line 1: p underscore code, 1 2 3 4 5 6; c u s underscore code, 1 0 4 0 0. Line 2: p underscore code, 1 2 3 4 5 6; c u s underscore code, 1 1 5 0 1. Line 3: p underscore code, 1 2 3 4 5 6; c u s underscore code, 1 0 0 3 0. Line 4: p underscore code, 1 2 3 4 5 6; c u s underscore code, 1 2 5 5 0. Line 5: p underscore code, 2 3 4 5 6 7; c u s underscore code, 1 2 3 5 0. Line 6: p underscore code, 2 3 4 5 6 7; c u s underscore code, 1 0 0 4 0. Line 7: p underscore code, 2 3 4 5 6 7; c u s underscore code, 1 0 5 0 0. Line 8: p underscore code, 2 3 4 5 6 7; c u s underscore code, 1 0 0 3 0. Line 9: p underscore code, 2 3 4 5 6 7; c u s underscore code, 1 2 5 5 0. Line 10: p underscore code, 3 4 5 6 7 8; c u s underscore code, 1 0 4 0 0. Line 11: p underscore code, 3 4 5 6 7 8; c u s underscore code, 1 1 6 3 0. Line 12: p underscore code, 3 4 5 6 7 8; c u s underscore code, 1 2 5 5 0. Line 13: p underscore code, 4 5 6 7 8 9; c u s underscore code, 1 1 6 3 0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558" b="-40558"/>
          <a:stretch/>
        </p:blipFill>
        <p:spPr>
          <a:xfrm>
            <a:off x="2900589" y="1619557"/>
            <a:ext cx="6477000" cy="4259263"/>
          </a:xfrm>
        </p:spPr>
      </p:pic>
    </p:spTree>
    <p:extLst>
      <p:ext uri="{BB962C8B-B14F-4D97-AF65-F5344CB8AC3E}">
        <p14:creationId xmlns:p14="http://schemas.microsoft.com/office/powerpoint/2010/main" val="32654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Dictionary and the System Catalog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326704"/>
          </a:xfrm>
        </p:spPr>
        <p:txBody>
          <a:bodyPr/>
          <a:lstStyle/>
          <a:p>
            <a:r>
              <a:rPr lang="en-US" altLang="en-US" b="1" dirty="0"/>
              <a:t>Data dictionary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Description of all tables in the database created by the user and </a:t>
            </a:r>
            <a:r>
              <a:rPr lang="en-US" altLang="en-US" dirty="0" smtClean="0"/>
              <a:t>designer</a:t>
            </a:r>
            <a:endParaRPr lang="en-US" altLang="en-US" dirty="0"/>
          </a:p>
          <a:p>
            <a:r>
              <a:rPr lang="en-US" altLang="en-US" b="1" dirty="0"/>
              <a:t>System catalog</a:t>
            </a:r>
            <a:r>
              <a:rPr lang="en-US" altLang="en-US" dirty="0"/>
              <a:t>: System data dictionary that describes all objects within the </a:t>
            </a:r>
            <a:r>
              <a:rPr lang="en-US" altLang="en-US" dirty="0" smtClean="0"/>
              <a:t>database</a:t>
            </a:r>
            <a:endParaRPr lang="en-US" altLang="en-US" dirty="0"/>
          </a:p>
          <a:p>
            <a:r>
              <a:rPr lang="en-US" altLang="en-US" dirty="0"/>
              <a:t>Homonyms and synonyms must be avoided to lessen confusion</a:t>
            </a:r>
          </a:p>
          <a:p>
            <a:pPr marL="622800" lvl="2" indent="-320400">
              <a:buFont typeface="Courier New" panose="02070309020205020404" pitchFamily="49" charset="0"/>
              <a:buChar char="o"/>
            </a:pPr>
            <a:r>
              <a:rPr lang="en-US" altLang="en-US" sz="2600" b="1" dirty="0"/>
              <a:t>Homonym</a:t>
            </a:r>
            <a:r>
              <a:rPr lang="en-US" altLang="en-US" sz="2600" dirty="0"/>
              <a:t>: Same name is used to label different </a:t>
            </a:r>
            <a:r>
              <a:rPr lang="en-US" altLang="en-US" sz="2600" dirty="0" smtClean="0"/>
              <a:t>attributes</a:t>
            </a:r>
            <a:endParaRPr lang="en-US" altLang="en-US" sz="2600" dirty="0"/>
          </a:p>
          <a:p>
            <a:pPr marL="622800" lvl="2" indent="-320400">
              <a:buFont typeface="Courier New" panose="02070309020205020404" pitchFamily="49" charset="0"/>
              <a:buChar char="o"/>
            </a:pPr>
            <a:r>
              <a:rPr lang="en-US" altLang="en-US" sz="2600" b="1" dirty="0"/>
              <a:t>Synonym</a:t>
            </a:r>
            <a:r>
              <a:rPr lang="en-US" altLang="en-US" sz="2600" dirty="0"/>
              <a:t>: Different names are used to describe the same </a:t>
            </a:r>
            <a:r>
              <a:rPr lang="en-US" altLang="en-US" sz="2600" dirty="0" smtClean="0"/>
              <a:t>attribute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988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/>
          <a:lstStyle/>
          <a:p>
            <a:pPr algn="l"/>
            <a:r>
              <a:rPr lang="en-US" altLang="en-US" sz="3600" dirty="0">
                <a:ea typeface="ＭＳ Ｐゴシック" charset="-128"/>
              </a:rPr>
              <a:t>Learning </a:t>
            </a:r>
            <a:r>
              <a:rPr lang="en-US" altLang="en-US" sz="3600" dirty="0" smtClean="0">
                <a:ea typeface="ＭＳ Ｐゴシック" charset="-128"/>
              </a:rPr>
              <a:t>Objectives </a:t>
            </a:r>
            <a:r>
              <a:rPr lang="en-US" altLang="en-US" sz="2400" b="0" dirty="0" smtClean="0">
                <a:ea typeface="ＭＳ Ｐゴシック" charset="-128"/>
              </a:rPr>
              <a:t>(2 of 2)</a:t>
            </a:r>
            <a:endParaRPr lang="en-US" sz="2400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 this chapter, you will learn:</a:t>
            </a:r>
          </a:p>
          <a:p>
            <a:pPr lvl="1"/>
            <a:r>
              <a:rPr lang="en-US" altLang="en-US" dirty="0"/>
              <a:t>About relational database operators, the data dictionary, and the system catalog</a:t>
            </a:r>
          </a:p>
          <a:p>
            <a:pPr lvl="1"/>
            <a:r>
              <a:rPr lang="en-US" altLang="en-US" dirty="0"/>
              <a:t>How data redundancy is handled in the relational database model</a:t>
            </a:r>
          </a:p>
          <a:p>
            <a:pPr lvl="1"/>
            <a:r>
              <a:rPr lang="en-US" altLang="en-US" dirty="0"/>
              <a:t>Why indexing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13321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 within the Relational Database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1:M relationship - Norm for relational </a:t>
            </a:r>
            <a:r>
              <a:rPr lang="en-US" altLang="en-US" dirty="0" smtClean="0"/>
              <a:t>databases</a:t>
            </a:r>
            <a:endParaRPr lang="en-US" altLang="en-US" dirty="0"/>
          </a:p>
          <a:p>
            <a:r>
              <a:rPr lang="en-US" altLang="en-US" dirty="0"/>
              <a:t>1:1 relationship - One entity can be related to only one other entity and vice </a:t>
            </a:r>
            <a:r>
              <a:rPr lang="en-US" altLang="en-US" dirty="0" smtClean="0"/>
              <a:t>versa</a:t>
            </a:r>
            <a:endParaRPr lang="en-US" altLang="en-US" dirty="0"/>
          </a:p>
          <a:p>
            <a:r>
              <a:rPr lang="en-US" altLang="en-US" dirty="0"/>
              <a:t>Many-to-many (M:N) relationship - Implemented by creating a new entity in 1:M relationships with the original </a:t>
            </a:r>
            <a:r>
              <a:rPr lang="en-US" altLang="en-US" dirty="0" smtClean="0"/>
              <a:t>entities</a:t>
            </a:r>
            <a:endParaRPr lang="en-US" altLang="en-US" dirty="0"/>
          </a:p>
          <a:p>
            <a:pPr lvl="1"/>
            <a:r>
              <a:rPr lang="en-US" altLang="en-US" b="1" dirty="0"/>
              <a:t>Composite entity </a:t>
            </a:r>
            <a:r>
              <a:rPr lang="en-US" altLang="en-US" dirty="0"/>
              <a:t>(</a:t>
            </a:r>
            <a:r>
              <a:rPr lang="en-US" altLang="en-US" b="1" dirty="0"/>
              <a:t>Bridge </a:t>
            </a:r>
            <a:r>
              <a:rPr lang="en-US" altLang="en-US" dirty="0"/>
              <a:t>or </a:t>
            </a:r>
            <a:r>
              <a:rPr lang="en-US" altLang="en-US" b="1" dirty="0"/>
              <a:t>associative entity</a:t>
            </a:r>
            <a:r>
              <a:rPr lang="en-US" altLang="en-US" dirty="0"/>
              <a:t>): Helps avoid problems inherent to M:N relationships, includes the primary keys of tables to be </a:t>
            </a:r>
            <a:r>
              <a:rPr lang="en-US" altLang="en-US" dirty="0" smtClean="0"/>
              <a:t>linked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5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68871"/>
          </a:xfrm>
        </p:spPr>
        <p:txBody>
          <a:bodyPr/>
          <a:lstStyle/>
          <a:p>
            <a:pPr algn="l"/>
            <a:r>
              <a:rPr lang="en-US" altLang="en-US" sz="3200" dirty="0"/>
              <a:t>Figure 3.21 - The 1:1 Relationship </a:t>
            </a:r>
            <a:r>
              <a:rPr lang="en-US" altLang="en-US" sz="3200" dirty="0" smtClean="0"/>
              <a:t>Between </a:t>
            </a:r>
            <a:r>
              <a:rPr lang="en-US" altLang="en-US" sz="3200" dirty="0"/>
              <a:t>PROFESSOR and DEPARTMENT</a:t>
            </a:r>
            <a:endParaRPr lang="en-US" sz="3200" dirty="0"/>
          </a:p>
        </p:txBody>
      </p:sp>
      <p:pic>
        <p:nvPicPr>
          <p:cNvPr id="4" name="Picture Placeholder 3" descr="The crow’s foot diagram shows the relationship between the professor and department entities: professor to department, one and only one; department to professor, one and only one. Relationship type: chairs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63" b="-69563"/>
          <a:stretch/>
        </p:blipFill>
        <p:spPr>
          <a:xfrm>
            <a:off x="2824389" y="1628024"/>
            <a:ext cx="6477000" cy="4259263"/>
          </a:xfrm>
        </p:spPr>
      </p:pic>
    </p:spTree>
    <p:extLst>
      <p:ext uri="{BB962C8B-B14F-4D97-AF65-F5344CB8AC3E}">
        <p14:creationId xmlns:p14="http://schemas.microsoft.com/office/powerpoint/2010/main" val="3308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13259"/>
          </a:xfrm>
        </p:spPr>
        <p:txBody>
          <a:bodyPr/>
          <a:lstStyle/>
          <a:p>
            <a:pPr algn="l"/>
            <a:r>
              <a:rPr lang="en-US" altLang="en-US" sz="3200" dirty="0" smtClean="0"/>
              <a:t>Figure </a:t>
            </a:r>
            <a:r>
              <a:rPr lang="en-US" altLang="en-US" sz="3200" dirty="0"/>
              <a:t>3.26 - Changing the M:N Relationship to </a:t>
            </a:r>
            <a:r>
              <a:rPr lang="en-US" altLang="en-US" sz="3200" dirty="0" smtClean="0"/>
              <a:t>Two 1:M </a:t>
            </a:r>
            <a:r>
              <a:rPr lang="en-US" altLang="en-US" sz="3200" dirty="0"/>
              <a:t>Relationships </a:t>
            </a:r>
            <a:endParaRPr lang="en-US" sz="3000" dirty="0"/>
          </a:p>
        </p:txBody>
      </p:sp>
      <p:pic>
        <p:nvPicPr>
          <p:cNvPr id="4" name="Picture Placeholder 3" descr="The crow’s foot diagram shows the relationship between the student, class, and enroll entities. Line 1 relationship: student to class, one through many; class to student, one through many. Relationship type: has. Line 2 relationships: student to enroll, one through many; enroll to student, one and only one; relationship type: registers. Enroll to class, one and only one; class to enroll, one through many; relationship type: shows in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77" b="-22777"/>
          <a:stretch/>
        </p:blipFill>
        <p:spPr>
          <a:xfrm>
            <a:off x="2985256" y="1619557"/>
            <a:ext cx="6477000" cy="4259263"/>
          </a:xfrm>
        </p:spPr>
      </p:pic>
    </p:spTree>
    <p:extLst>
      <p:ext uri="{BB962C8B-B14F-4D97-AF65-F5344CB8AC3E}">
        <p14:creationId xmlns:p14="http://schemas.microsoft.com/office/powerpoint/2010/main" val="6611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 smtClean="0"/>
              <a:t>Figure </a:t>
            </a:r>
            <a:r>
              <a:rPr lang="en-US" altLang="en-US" sz="3600" dirty="0"/>
              <a:t>3.27 - The Expanded ER </a:t>
            </a:r>
            <a:r>
              <a:rPr lang="en-US" altLang="en-US" sz="3600" dirty="0" smtClean="0"/>
              <a:t>Model</a:t>
            </a:r>
            <a:endParaRPr lang="en-US" dirty="0"/>
          </a:p>
        </p:txBody>
      </p:sp>
      <p:pic>
        <p:nvPicPr>
          <p:cNvPr id="4" name="Picture Placeholder 3" descr="The crow’s foot diagram shows the relationship between the student, enroll, class, and course entities. Student to enroll, one through many; enroll to student, one and only one; relationship type, registers. Enroll to class, one and only one; class to enroll, one through many; relationship type, shows in. Class to course, one and only one; course to class, one through many; relationship type, has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30" b="-13130"/>
          <a:stretch/>
        </p:blipFill>
        <p:spPr>
          <a:xfrm>
            <a:off x="2646588" y="1619557"/>
            <a:ext cx="6477000" cy="4259263"/>
          </a:xfrm>
        </p:spPr>
      </p:pic>
    </p:spTree>
    <p:extLst>
      <p:ext uri="{BB962C8B-B14F-4D97-AF65-F5344CB8AC3E}">
        <p14:creationId xmlns:p14="http://schemas.microsoft.com/office/powerpoint/2010/main" val="29876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 Revisited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Relational database facilitates control of data redundancies through use of foreign keys</a:t>
            </a:r>
          </a:p>
          <a:p>
            <a:r>
              <a:rPr lang="en-US" altLang="en-US" dirty="0"/>
              <a:t>To be controlled except the following circumstances</a:t>
            </a:r>
          </a:p>
          <a:p>
            <a:pPr lvl="1"/>
            <a:r>
              <a:rPr lang="en-CA" altLang="en-US" dirty="0"/>
              <a:t>Data redundancy must be increased to make the database serve crucial information purposes</a:t>
            </a:r>
            <a:endParaRPr lang="en-US" altLang="en-US" dirty="0"/>
          </a:p>
          <a:p>
            <a:pPr lvl="1"/>
            <a:r>
              <a:rPr lang="en-US" altLang="en-US" dirty="0"/>
              <a:t>Exists to preserve the historical accuracy of the </a:t>
            </a:r>
            <a:r>
              <a:rPr lang="en-US" altLang="en-US" dirty="0" smtClean="0"/>
              <a:t>data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6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pPr algn="l"/>
            <a:r>
              <a:rPr lang="en-US" altLang="en-US" sz="3200" dirty="0" smtClean="0"/>
              <a:t>Figure </a:t>
            </a:r>
            <a:r>
              <a:rPr lang="en-US" altLang="en-US" sz="3200" dirty="0"/>
              <a:t>3.30 - The Relational Diagram for the Invoicing </a:t>
            </a:r>
            <a:r>
              <a:rPr lang="en-US" altLang="en-US" sz="3200" dirty="0" smtClean="0"/>
              <a:t>System</a:t>
            </a:r>
            <a:endParaRPr lang="en-US" sz="3200" dirty="0"/>
          </a:p>
        </p:txBody>
      </p:sp>
      <p:pic>
        <p:nvPicPr>
          <p:cNvPr id="5" name="Picture Placeholder 4" descr="The database diagram shows the relationship between four entities: customer, invoice, line, and product. The relationships are as follows: customer to invoice, one to many; invoice to line, one to many; line to product, many to 1. Each of the four entities has a list of attributes, and is given as follows. 1. Customer. Primary key: c u s underscore code. Attributes: c u s underscore l name; c u s underscore f name; c u s underscore initial; c u s underscore area code; c u s underscore phone. 2. Invoice. Primary key: i n v underscore number. Attributes: c u s underscore code, i n v underscore date. 3. Line. Primary keys: i n v underscore number, line underscore number. Attributes: p r o d underscore code, line underscore units, line underscore price. 4. Products. Primary key: p r o d underscore code. Attributes: p r o d underscore descript, p r o d underscore price, p r o d underscore on underscore hand, v e n d underscore code.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-98276" b="-98276"/>
          <a:stretch/>
        </p:blipFill>
        <p:spPr>
          <a:xfrm>
            <a:off x="2792406" y="1683283"/>
            <a:ext cx="6607188" cy="43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Orderly arrangement to logically access rows in a table</a:t>
            </a:r>
          </a:p>
          <a:p>
            <a:r>
              <a:rPr lang="en-US" altLang="en-US" b="1" dirty="0"/>
              <a:t>Index key</a:t>
            </a:r>
            <a:r>
              <a:rPr lang="en-US" altLang="en-US" dirty="0"/>
              <a:t>: Index’s reference point that leads to data location identified by the key</a:t>
            </a:r>
          </a:p>
          <a:p>
            <a:r>
              <a:rPr lang="en-US" altLang="en-US" b="1" dirty="0"/>
              <a:t>Unique index</a:t>
            </a:r>
            <a:r>
              <a:rPr lang="en-US" altLang="en-US" dirty="0"/>
              <a:t>: Index key can have only one pointer value associated with it</a:t>
            </a:r>
          </a:p>
          <a:p>
            <a:r>
              <a:rPr lang="en-US" altLang="en-US" dirty="0"/>
              <a:t>Each index is associated with only one </a:t>
            </a:r>
            <a:r>
              <a:rPr lang="en-US" altLang="en-US" dirty="0" smtClean="0"/>
              <a:t>table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94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/>
          <a:lstStyle/>
          <a:p>
            <a:pPr algn="l"/>
            <a:r>
              <a:rPr lang="en-US" altLang="en-US" sz="3000" dirty="0" smtClean="0"/>
              <a:t>Table </a:t>
            </a:r>
            <a:r>
              <a:rPr lang="en-US" altLang="en-US" sz="3000" dirty="0"/>
              <a:t>3.8 – Dr. Codd’s 12 Relational Database </a:t>
            </a:r>
            <a:r>
              <a:rPr lang="en-US" altLang="en-US" sz="3000" dirty="0" smtClean="0"/>
              <a:t>Rules </a:t>
            </a:r>
            <a:r>
              <a:rPr lang="en-US" altLang="en-US" sz="2400" b="0" dirty="0" smtClean="0"/>
              <a:t>(1 of 2)</a:t>
            </a:r>
            <a:endParaRPr lang="en-US" sz="2400" b="0" dirty="0"/>
          </a:p>
        </p:txBody>
      </p:sp>
      <p:graphicFrame>
        <p:nvGraphicFramePr>
          <p:cNvPr id="6" name="Table Placeholder 5" descr="Table is accessible to screenreaders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35861106"/>
              </p:ext>
            </p:extLst>
          </p:nvPr>
        </p:nvGraphicFramePr>
        <p:xfrm>
          <a:off x="956733" y="1240548"/>
          <a:ext cx="1081505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4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NAME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information in a relational database must be logically represented as column values in rows within tables.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Guaranteed access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 value in a table is guaranteed to be accessible through a combination of table name, primary key value, and column name.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Systematic treatment of nulls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Nulls must be represented and treated in a systematic way, independent of data type.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online catalog based on the relational model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metadata must be stored and managed as ordinary data—that is, in tables within the database; such data must be available to authorized users using the standard database relational language.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Comprehensive data sub language 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relational database may support many languages; however, it must support one well-defined, declarative language as well as data definition, view definition, data manipulation (interactive and by program), integrity constraints, authorization, and transaction management (begin, commit, and rollback). 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 updating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view that is theoretically updatable must be updatable through the system.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6"/>
          </a:xfrm>
        </p:spPr>
        <p:txBody>
          <a:bodyPr/>
          <a:lstStyle/>
          <a:p>
            <a:pPr algn="l"/>
            <a:r>
              <a:rPr lang="en-US" altLang="en-US" sz="3000" dirty="0" smtClean="0"/>
              <a:t>Table </a:t>
            </a:r>
            <a:r>
              <a:rPr lang="en-US" altLang="en-US" sz="3000" dirty="0"/>
              <a:t>3.8 – Dr. Codd’s 12 Relational Database </a:t>
            </a:r>
            <a:r>
              <a:rPr lang="en-US" altLang="en-US" sz="3000" dirty="0" smtClean="0"/>
              <a:t>Rules </a:t>
            </a:r>
            <a:r>
              <a:rPr lang="en-US" altLang="en-US" sz="2400" b="0" dirty="0" smtClean="0"/>
              <a:t>(2 of 2)</a:t>
            </a:r>
            <a:endParaRPr lang="en-US" sz="2400" b="0" dirty="0"/>
          </a:p>
        </p:txBody>
      </p:sp>
      <p:graphicFrame>
        <p:nvGraphicFramePr>
          <p:cNvPr id="6" name="Table Placeholder 5" descr="Table is accessible to screenreaders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76669806"/>
              </p:ext>
            </p:extLst>
          </p:nvPr>
        </p:nvGraphicFramePr>
        <p:xfrm>
          <a:off x="956733" y="1373714"/>
          <a:ext cx="10608734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NAME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High-level insert, update, and delete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database must support set-level inserts, updates, and deletes.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 data independence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programs and ad hoc facilities are logically unaffected when physical access methods or storage structures are changed.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data independence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programs and ad hoc facilities are logically unaffected when changes are made to the table structures that preserve the original table values (changing order of columns or inserting columns).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Integrity independence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relational integrity constraints must be definable in the relational language and stored in the system catalog, not at the application level.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Distribution independence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end users and application programs are unaware of and unaffected by the data location (distributed vs. local databases). 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Nonsubversion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the system supports low-level access to the data, users must not be allowed to bypass the integrity rules of the database.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zero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preceding rules are based on the notion that to be considered relational, a database must use its relational facilities exclusively for management.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Logical View of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Relational database model enables logical representation of the data and its relationships</a:t>
            </a:r>
          </a:p>
          <a:p>
            <a:r>
              <a:rPr lang="en-US" altLang="en-US" dirty="0"/>
              <a:t>Logical simplicity yields simple and effective database design methodologies </a:t>
            </a:r>
          </a:p>
          <a:p>
            <a:r>
              <a:rPr lang="en-US" altLang="en-US" dirty="0"/>
              <a:t>Facilitated by the creation of data relationships based on a logical construct called a </a:t>
            </a:r>
            <a:r>
              <a:rPr lang="en-US" altLang="en-US" dirty="0" smtClean="0"/>
              <a:t>relation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75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dirty="0"/>
              <a:t>Table 3.1 - Characteristics of a Relational Table</a:t>
            </a:r>
            <a:endParaRPr lang="en-US" sz="3600" dirty="0"/>
          </a:p>
        </p:txBody>
      </p:sp>
      <p:graphicFrame>
        <p:nvGraphicFramePr>
          <p:cNvPr id="6" name="Table Placeholder 5" descr="Table is accessible to screenreaders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43771356"/>
              </p:ext>
            </p:extLst>
          </p:nvPr>
        </p:nvGraphicFramePr>
        <p:xfrm>
          <a:off x="1145220" y="2019300"/>
          <a:ext cx="105200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table is perceived as a two-dimensional structure composed of rows and columns.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table row (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represents a single entity occurrence within the entity set. 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table column represents an attribute, and each column has a distinct name.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intersection of a row and column represents a single data value.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values in a column must conform to the same data format. 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column has a specific range of values known as the </a:t>
                      </a:r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 domain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order of the rows and columns is immaterial to the D</a:t>
                      </a:r>
                      <a:r>
                        <a:rPr lang="en-US" sz="1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00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table must have an attribute or combination of attributes that uniquely identifies each row.</a:t>
                      </a:r>
                      <a:endParaRPr lang="en-US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246805"/>
          </a:xfrm>
        </p:spPr>
        <p:txBody>
          <a:bodyPr/>
          <a:lstStyle/>
          <a:p>
            <a:pPr fontAlgn="auto">
              <a:defRPr/>
            </a:pPr>
            <a:r>
              <a:rPr lang="en-US" altLang="en-US" dirty="0"/>
              <a:t>Consist of one or more attributes that determine other attributes</a:t>
            </a:r>
          </a:p>
          <a:p>
            <a:pPr fontAlgn="auto">
              <a:defRPr/>
            </a:pPr>
            <a:r>
              <a:rPr lang="en-US" altLang="en-US" dirty="0"/>
              <a:t>Used to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 fontAlgn="auto">
              <a:defRPr/>
            </a:pPr>
            <a:r>
              <a:rPr lang="en-US" altLang="en-US" dirty="0"/>
              <a:t>Ensure that each row in a table is uniquely identifiable</a:t>
            </a:r>
          </a:p>
          <a:p>
            <a:pPr lvl="1" fontAlgn="auto">
              <a:defRPr/>
            </a:pPr>
            <a:r>
              <a:rPr lang="en-US" altLang="en-US" dirty="0"/>
              <a:t>Establish relationships among tables and to ensure the integrity of the data</a:t>
            </a:r>
          </a:p>
          <a:p>
            <a:pPr fontAlgn="auto">
              <a:defRPr/>
            </a:pPr>
            <a:r>
              <a:rPr lang="en-US" altLang="en-US" b="1" dirty="0"/>
              <a:t>Primary key (PK): </a:t>
            </a:r>
            <a:r>
              <a:rPr lang="en-US" altLang="en-US" dirty="0"/>
              <a:t>Attribute or combination of attributes that uniquely identifies any given row</a:t>
            </a:r>
          </a:p>
        </p:txBody>
      </p:sp>
    </p:spTree>
    <p:extLst>
      <p:ext uri="{BB962C8B-B14F-4D97-AF65-F5344CB8AC3E}">
        <p14:creationId xmlns:p14="http://schemas.microsoft.com/office/powerpoint/2010/main" val="26268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Determination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2279139"/>
          </a:xfrm>
        </p:spPr>
        <p:txBody>
          <a:bodyPr/>
          <a:lstStyle/>
          <a:p>
            <a:r>
              <a:rPr lang="en-US" altLang="en-US" dirty="0"/>
              <a:t>State in which knowing the value of one attribute makes it possible to determine the value of another</a:t>
            </a:r>
          </a:p>
          <a:p>
            <a:r>
              <a:rPr lang="en-US" altLang="en-US" dirty="0"/>
              <a:t>Basis for establishing the role of a </a:t>
            </a:r>
            <a:r>
              <a:rPr lang="en-US" altLang="en-US" dirty="0" smtClean="0"/>
              <a:t>key</a:t>
            </a:r>
            <a:endParaRPr lang="en-US" altLang="en-US" dirty="0"/>
          </a:p>
          <a:p>
            <a:r>
              <a:rPr lang="en-CA" altLang="en-US" dirty="0"/>
              <a:t>Based on the relationships among the </a:t>
            </a:r>
            <a:r>
              <a:rPr lang="en-CA" altLang="en-US" dirty="0" smtClean="0"/>
              <a:t>attributes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62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3211295"/>
          </a:xfrm>
        </p:spPr>
        <p:txBody>
          <a:bodyPr/>
          <a:lstStyle/>
          <a:p>
            <a:r>
              <a:rPr lang="en-US" altLang="en-US" b="1" dirty="0"/>
              <a:t>Functional dependence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Value of one or more attributes determines the value of one or more other attributes</a:t>
            </a:r>
          </a:p>
          <a:p>
            <a:pPr lvl="1"/>
            <a:r>
              <a:rPr lang="en-US" altLang="en-US" b="1" dirty="0"/>
              <a:t>Determinant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Attribute whose value determines </a:t>
            </a:r>
            <a:r>
              <a:rPr lang="en-US" altLang="en-US" dirty="0" smtClean="0"/>
              <a:t>another</a:t>
            </a:r>
            <a:endParaRPr lang="en-US" altLang="en-US" b="1" dirty="0"/>
          </a:p>
          <a:p>
            <a:pPr lvl="1"/>
            <a:r>
              <a:rPr lang="en-US" altLang="en-US" b="1" dirty="0"/>
              <a:t>Dependent</a:t>
            </a:r>
            <a:r>
              <a:rPr lang="en-US" altLang="en-US" dirty="0"/>
              <a:t>: Attribute whose value is determined by the other attribute</a:t>
            </a:r>
          </a:p>
          <a:p>
            <a:r>
              <a:rPr lang="en-US" altLang="en-US" b="1" dirty="0"/>
              <a:t>Full functional dependence</a:t>
            </a:r>
            <a:r>
              <a:rPr lang="en-US" altLang="en-US" dirty="0"/>
              <a:t>: Entire collection of attributes in the determinant is necessary for the </a:t>
            </a:r>
            <a:r>
              <a:rPr lang="en-US" altLang="en-US" dirty="0" smtClean="0"/>
              <a:t>relationship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Keys </a:t>
            </a:r>
            <a:r>
              <a:rPr lang="en-US" altLang="en-US" sz="2400" b="0" dirty="0" smtClean="0"/>
              <a:t>(1 of 2)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2998231"/>
          </a:xfrm>
        </p:spPr>
        <p:txBody>
          <a:bodyPr/>
          <a:lstStyle/>
          <a:p>
            <a:r>
              <a:rPr lang="en-US" altLang="en-US" b="1" dirty="0"/>
              <a:t>Composite key</a:t>
            </a:r>
            <a:r>
              <a:rPr lang="en-US" altLang="en-US" dirty="0"/>
              <a:t>: Key that is composed of more than one attribute</a:t>
            </a:r>
          </a:p>
          <a:p>
            <a:r>
              <a:rPr lang="en-US" altLang="en-US" b="1" dirty="0"/>
              <a:t>Key attribute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Attribute that is a part of a key</a:t>
            </a:r>
          </a:p>
          <a:p>
            <a:r>
              <a:rPr lang="en-US" altLang="en-US" b="1" dirty="0"/>
              <a:t>Entity integrity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Condition in which each row in the table has its own unique </a:t>
            </a:r>
            <a:r>
              <a:rPr lang="en-US" altLang="en-US" dirty="0" smtClean="0"/>
              <a:t>identity</a:t>
            </a:r>
            <a:endParaRPr lang="en-US" altLang="en-US" dirty="0"/>
          </a:p>
          <a:p>
            <a:pPr lvl="1"/>
            <a:r>
              <a:rPr lang="en-US" altLang="en-US" dirty="0"/>
              <a:t>All of the values in the primary key must be unique</a:t>
            </a:r>
          </a:p>
          <a:p>
            <a:pPr lvl="1"/>
            <a:r>
              <a:rPr lang="en-US" altLang="en-US" dirty="0"/>
              <a:t>No key attribute in the primary key can contain a </a:t>
            </a:r>
            <a:r>
              <a:rPr lang="en-US" altLang="en-US" dirty="0" smtClean="0"/>
              <a:t>null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88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e3b7fd4ee4b38cf6efa3ca50c39d9f4737d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  <_dlc_DocId xmlns="a3520c62-91d1-4715-93cb-6b6cc6733a1f">MCVMYN5H3SZ7-24-1867</_dlc_DocId>
    <_dlc_DocIdUrl xmlns="a3520c62-91d1-4715-93cb-6b6cc6733a1f">
      <Url>http://vendorportal/Docs/_layouts/DocIdRedir.aspx?ID=MCVMYN5H3SZ7-24-1867</Url>
      <Description>MCVMYN5H3SZ7-24-1867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purl.org/dc/dcmitype/"/>
    <ds:schemaRef ds:uri="http://schemas.microsoft.com/office/2006/documentManagement/types"/>
    <ds:schemaRef ds:uri="http://purl.org/dc/elements/1.1/"/>
    <ds:schemaRef ds:uri="a3520c62-91d1-4715-93cb-6b6cc6733a1f"/>
    <ds:schemaRef ds:uri="a4d2ff27-a226-42e2-a79e-c1ae662d212e"/>
    <ds:schemaRef ds:uri="http://purl.org/dc/terms/"/>
    <ds:schemaRef ds:uri="http://schemas.microsoft.com/office/infopath/2007/PartnerControls"/>
    <ds:schemaRef ds:uri="f856fc18-c0f7-462c-a53d-fc2610d0c4c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591</TotalTime>
  <Words>2118</Words>
  <Application>Microsoft Office PowerPoint</Application>
  <PresentationFormat>Widescreen</PresentationFormat>
  <Paragraphs>224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Arial</vt:lpstr>
      <vt:lpstr>Calibri</vt:lpstr>
      <vt:lpstr>Courier New</vt:lpstr>
      <vt:lpstr>Helvetica</vt:lpstr>
      <vt:lpstr>LucidaGrande</vt:lpstr>
      <vt:lpstr>Open Sans</vt:lpstr>
      <vt:lpstr>Summer Font</vt:lpstr>
      <vt:lpstr>Office Theme</vt:lpstr>
      <vt:lpstr>The Relational Database Model</vt:lpstr>
      <vt:lpstr>Learning Objectives (1 of 2)</vt:lpstr>
      <vt:lpstr>Learning Objectives (2 of 2)</vt:lpstr>
      <vt:lpstr>A Logical View of Data</vt:lpstr>
      <vt:lpstr>Table 3.1 - Characteristics of a Relational Table</vt:lpstr>
      <vt:lpstr>Keys</vt:lpstr>
      <vt:lpstr>Determination</vt:lpstr>
      <vt:lpstr>Dependencies</vt:lpstr>
      <vt:lpstr>Types of Keys (1 of 2)</vt:lpstr>
      <vt:lpstr>Types of Keys (2 of 2)</vt:lpstr>
      <vt:lpstr>Figure 3.2 - An Example of a Simple Relational Database</vt:lpstr>
      <vt:lpstr>Table 3.3 - Relational Database Keys </vt:lpstr>
      <vt:lpstr>Integrity Rules </vt:lpstr>
      <vt:lpstr>Figure 3.3 - An Illustration of Integrity Rules</vt:lpstr>
      <vt:lpstr>Ways to Handle Nulls</vt:lpstr>
      <vt:lpstr>Relational Algebra</vt:lpstr>
      <vt:lpstr>Relational Set Operators</vt:lpstr>
      <vt:lpstr>Figure 3.4 - Select </vt:lpstr>
      <vt:lpstr>Figure 3.5 - Project</vt:lpstr>
      <vt:lpstr>Figure 3.6 - Union and Figure 3.7 - Intersect</vt:lpstr>
      <vt:lpstr>Relational Set Operators (1 of 2)</vt:lpstr>
      <vt:lpstr>Figure 3.8 – Difference</vt:lpstr>
      <vt:lpstr>Figure 3.9 - Product </vt:lpstr>
      <vt:lpstr>Relational Set Operators (2 of 2)</vt:lpstr>
      <vt:lpstr>Types of Joins (1 of 2)</vt:lpstr>
      <vt:lpstr>Types of Joins (2 of 2)</vt:lpstr>
      <vt:lpstr>Figure 3.10 - Two Tables That Will Be Used in JOIN Illustrations</vt:lpstr>
      <vt:lpstr>Figure 3.16 - Divide</vt:lpstr>
      <vt:lpstr>Data Dictionary and the System Catalog </vt:lpstr>
      <vt:lpstr>Relationships within the Relational Database </vt:lpstr>
      <vt:lpstr>Figure 3.21 - The 1:1 Relationship Between PROFESSOR and DEPARTMENT</vt:lpstr>
      <vt:lpstr>Figure 3.26 - Changing the M:N Relationship to Two 1:M Relationships </vt:lpstr>
      <vt:lpstr>Figure 3.27 - The Expanded ER Model</vt:lpstr>
      <vt:lpstr>Data Redundancy Revisited</vt:lpstr>
      <vt:lpstr>Figure 3.30 - The Relational Diagram for the Invoicing System</vt:lpstr>
      <vt:lpstr>Indexes</vt:lpstr>
      <vt:lpstr>Table 3.8 – Dr. Codd’s 12 Relational Database Rules (1 of 2)</vt:lpstr>
      <vt:lpstr>Table 3.8 – Dr. Codd’s 12 Relational Database Rules (2 of 2)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laser</dc:creator>
  <cp:lastModifiedBy>S, Saipriya</cp:lastModifiedBy>
  <cp:revision>110</cp:revision>
  <cp:lastPrinted>2016-10-03T15:29:39Z</cp:lastPrinted>
  <dcterms:created xsi:type="dcterms:W3CDTF">2018-11-09T11:15:56Z</dcterms:created>
  <dcterms:modified xsi:type="dcterms:W3CDTF">2019-03-15T14:18:14Z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