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074" r:id="rId1"/>
  </p:sldMasterIdLst>
  <p:notesMasterIdLst>
    <p:notesMasterId r:id="rId42"/>
  </p:notesMasterIdLst>
  <p:handoutMasterIdLst>
    <p:handoutMasterId r:id="rId43"/>
  </p:handoutMasterIdLst>
  <p:sldIdLst>
    <p:sldId id="427" r:id="rId2"/>
    <p:sldId id="325" r:id="rId3"/>
    <p:sldId id="326" r:id="rId4"/>
    <p:sldId id="429" r:id="rId5"/>
    <p:sldId id="328" r:id="rId6"/>
    <p:sldId id="395" r:id="rId7"/>
    <p:sldId id="396" r:id="rId8"/>
    <p:sldId id="397" r:id="rId9"/>
    <p:sldId id="398" r:id="rId10"/>
    <p:sldId id="428" r:id="rId11"/>
    <p:sldId id="403" r:id="rId12"/>
    <p:sldId id="399" r:id="rId13"/>
    <p:sldId id="401" r:id="rId14"/>
    <p:sldId id="349" r:id="rId15"/>
    <p:sldId id="353" r:id="rId16"/>
    <p:sldId id="406" r:id="rId17"/>
    <p:sldId id="407" r:id="rId18"/>
    <p:sldId id="356" r:id="rId19"/>
    <p:sldId id="409" r:id="rId20"/>
    <p:sldId id="410" r:id="rId21"/>
    <p:sldId id="361" r:id="rId22"/>
    <p:sldId id="411" r:id="rId23"/>
    <p:sldId id="430" r:id="rId24"/>
    <p:sldId id="412" r:id="rId25"/>
    <p:sldId id="371" r:id="rId26"/>
    <p:sldId id="414" r:id="rId27"/>
    <p:sldId id="375" r:id="rId28"/>
    <p:sldId id="415" r:id="rId29"/>
    <p:sldId id="416" r:id="rId30"/>
    <p:sldId id="417" r:id="rId31"/>
    <p:sldId id="418" r:id="rId32"/>
    <p:sldId id="419" r:id="rId33"/>
    <p:sldId id="420" r:id="rId34"/>
    <p:sldId id="421" r:id="rId35"/>
    <p:sldId id="422" r:id="rId36"/>
    <p:sldId id="423" r:id="rId37"/>
    <p:sldId id="424" r:id="rId38"/>
    <p:sldId id="390" r:id="rId39"/>
    <p:sldId id="426" r:id="rId40"/>
    <p:sldId id="431" r:id="rId41"/>
  </p:sldIdLst>
  <p:sldSz cx="9144000" cy="64008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  <a:srgbClr val="FFFFFF"/>
    <a:srgbClr val="18B2B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31" autoAdjust="0"/>
    <p:restoredTop sz="94707" autoAdjust="0"/>
  </p:normalViewPr>
  <p:slideViewPr>
    <p:cSldViewPr>
      <p:cViewPr varScale="1">
        <p:scale>
          <a:sx n="72" d="100"/>
          <a:sy n="72" d="100"/>
        </p:scale>
        <p:origin x="1410" y="78"/>
      </p:cViewPr>
      <p:guideLst>
        <p:guide orient="horz" pos="201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22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8278391-205F-4A3D-A219-C2F647AF9EC5}" type="slidenum">
              <a:rPr lang="en-US" altLang="en-US">
                <a:latin typeface="Arial" pitchFamily="34" charset="0"/>
              </a:rPr>
              <a:pPr>
                <a:defRPr/>
              </a:pPr>
              <a:t>‹#›</a:t>
            </a:fld>
            <a:endParaRPr lang="en-US" alt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8112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1075" y="685800"/>
            <a:ext cx="48958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39D48BB0-D4B5-4556-A3EE-19BD65DB638F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0548478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804298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242088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557765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17411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061900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367145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186498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184763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19459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156544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547969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28177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itle_Slid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4" y="237069"/>
            <a:ext cx="8713465" cy="60916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2517488"/>
            <a:ext cx="7747000" cy="366254"/>
          </a:xfrm>
        </p:spPr>
        <p:txBody>
          <a:bodyPr anchor="b"/>
          <a:lstStyle>
            <a:lvl1pPr algn="ctr">
              <a:defRPr sz="2800">
                <a:solidFill>
                  <a:schemeClr val="accent2"/>
                </a:solidFill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3129280"/>
            <a:ext cx="7747000" cy="233910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/>
          <p:cNvSpPr/>
          <p:nvPr/>
        </p:nvSpPr>
        <p:spPr>
          <a:xfrm>
            <a:off x="3482340" y="208619"/>
            <a:ext cx="2125980" cy="9198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</a:endParaRPr>
          </a:p>
        </p:txBody>
      </p:sp>
      <p:pic>
        <p:nvPicPr>
          <p:cNvPr id="7" name="Picture 6" descr="Rules_Single_A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627124" y="449220"/>
            <a:ext cx="10034016" cy="9250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12288" y="4559433"/>
            <a:ext cx="2080291" cy="1797719"/>
          </a:xfrm>
          <a:custGeom>
            <a:avLst/>
            <a:gdLst>
              <a:gd name="connsiteX0" fmla="*/ 0 w 1973580"/>
              <a:gd name="connsiteY0" fmla="*/ 0 h 1389864"/>
              <a:gd name="connsiteX1" fmla="*/ 1973580 w 1973580"/>
              <a:gd name="connsiteY1" fmla="*/ 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0 h 1389864"/>
              <a:gd name="connsiteX1" fmla="*/ 1935480 w 1973580"/>
              <a:gd name="connsiteY1" fmla="*/ 6096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54731 h 1444595"/>
              <a:gd name="connsiteX1" fmla="*/ 1577340 w 1973580"/>
              <a:gd name="connsiteY1" fmla="*/ 1391 h 1444595"/>
              <a:gd name="connsiteX2" fmla="*/ 1935480 w 1973580"/>
              <a:gd name="connsiteY2" fmla="*/ 115691 h 1444595"/>
              <a:gd name="connsiteX3" fmla="*/ 1973580 w 1973580"/>
              <a:gd name="connsiteY3" fmla="*/ 1444595 h 1444595"/>
              <a:gd name="connsiteX4" fmla="*/ 0 w 1973580"/>
              <a:gd name="connsiteY4" fmla="*/ 1444595 h 1444595"/>
              <a:gd name="connsiteX5" fmla="*/ 0 w 1973580"/>
              <a:gd name="connsiteY5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0 w 2080291"/>
              <a:gd name="connsiteY6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60960 w 2080291"/>
              <a:gd name="connsiteY6" fmla="*/ 103009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99060 w 2080291"/>
              <a:gd name="connsiteY6" fmla="*/ 991992 h 1444595"/>
              <a:gd name="connsiteX7" fmla="*/ 0 w 2080291"/>
              <a:gd name="connsiteY7" fmla="*/ 54731 h 144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0291" h="1444595">
                <a:moveTo>
                  <a:pt x="0" y="54731"/>
                </a:moveTo>
                <a:cubicBezTo>
                  <a:pt x="520700" y="67431"/>
                  <a:pt x="1056640" y="-11309"/>
                  <a:pt x="1577340" y="1391"/>
                </a:cubicBezTo>
                <a:lnTo>
                  <a:pt x="1935480" y="115691"/>
                </a:lnTo>
                <a:cubicBezTo>
                  <a:pt x="1932940" y="209671"/>
                  <a:pt x="2082800" y="334132"/>
                  <a:pt x="2080260" y="428112"/>
                </a:cubicBezTo>
                <a:lnTo>
                  <a:pt x="1973580" y="1444595"/>
                </a:lnTo>
                <a:lnTo>
                  <a:pt x="0" y="1444595"/>
                </a:lnTo>
                <a:cubicBezTo>
                  <a:pt x="0" y="1319127"/>
                  <a:pt x="99060" y="1117460"/>
                  <a:pt x="99060" y="991992"/>
                </a:cubicBezTo>
                <a:lnTo>
                  <a:pt x="0" y="547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</a:endParaRPr>
          </a:p>
        </p:txBody>
      </p:sp>
      <p:pic>
        <p:nvPicPr>
          <p:cNvPr id="10" name="Picture 9" descr="Audi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69" y="5030220"/>
            <a:ext cx="987056" cy="97155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8674493" y="4780294"/>
            <a:ext cx="275507" cy="662759"/>
          </a:xfrm>
          <a:prstGeom prst="rect">
            <a:avLst/>
          </a:prstGeom>
        </p:spPr>
      </p:pic>
      <p:pic>
        <p:nvPicPr>
          <p:cNvPr id="13" name="Picture 12" descr="Swirl_3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8654">
            <a:off x="7441073" y="5966820"/>
            <a:ext cx="386047" cy="266067"/>
          </a:xfrm>
          <a:prstGeom prst="rect">
            <a:avLst/>
          </a:prstGeom>
        </p:spPr>
      </p:pic>
      <p:pic>
        <p:nvPicPr>
          <p:cNvPr id="14" name="Picture 13" descr="Swirl_3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73124">
            <a:off x="7928093" y="5077853"/>
            <a:ext cx="552064" cy="2456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39373" y="5443051"/>
            <a:ext cx="672857" cy="69615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204120" y="5939613"/>
            <a:ext cx="6201666" cy="341771"/>
          </a:xfrm>
        </p:spPr>
        <p:txBody>
          <a:bodyPr/>
          <a:lstStyle>
            <a:lvl1pPr>
              <a:defRPr sz="600">
                <a:latin typeface="Arial" pitchFamily="34" charset="0"/>
              </a:defRPr>
            </a:lvl1pPr>
          </a:lstStyle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0" y="5987928"/>
            <a:ext cx="1151034" cy="33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8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2072461"/>
            <a:ext cx="6172200" cy="366254"/>
          </a:xfrm>
        </p:spPr>
        <p:txBody>
          <a:bodyPr anchor="ctr"/>
          <a:lstStyle>
            <a:lvl1pPr algn="l">
              <a:defRPr sz="2800" b="0" cap="none" baseline="0">
                <a:solidFill>
                  <a:srgbClr val="055C91"/>
                </a:solidFill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746494"/>
            <a:ext cx="6172200" cy="263149"/>
          </a:xfrm>
        </p:spPr>
        <p:txBody>
          <a:bodyPr anchor="t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6" name="Picture 5" descr="Rules_Single_A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7" y="6055123"/>
            <a:ext cx="11423745" cy="84779"/>
          </a:xfrm>
          <a:prstGeom prst="rect">
            <a:avLst/>
          </a:prstGeom>
        </p:spPr>
      </p:pic>
      <p:pic>
        <p:nvPicPr>
          <p:cNvPr id="4" name="Picture 3" descr="Audi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12" y="337823"/>
            <a:ext cx="1840495" cy="1811584"/>
          </a:xfrm>
          <a:prstGeom prst="rect">
            <a:avLst/>
          </a:prstGeom>
        </p:spPr>
      </p:pic>
      <p:pic>
        <p:nvPicPr>
          <p:cNvPr id="11" name="Picture 10" descr="Swirl_3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69126">
            <a:off x="1431691" y="1788519"/>
            <a:ext cx="908570" cy="626196"/>
          </a:xfrm>
          <a:prstGeom prst="rect">
            <a:avLst/>
          </a:prstGeom>
        </p:spPr>
      </p:pic>
      <p:pic>
        <p:nvPicPr>
          <p:cNvPr id="12" name="Picture 11" descr="Swirl_2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73741" flipH="1">
            <a:off x="244547" y="3286586"/>
            <a:ext cx="742809" cy="8332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879649" y="2431261"/>
            <a:ext cx="1101550" cy="113969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" y="4232438"/>
            <a:ext cx="596838" cy="74273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737542" y="4484439"/>
            <a:ext cx="252342" cy="607033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7" y="6139903"/>
            <a:ext cx="6781693" cy="228233"/>
          </a:xfrm>
        </p:spPr>
        <p:txBody>
          <a:bodyPr/>
          <a:lstStyle>
            <a:lvl1pPr>
              <a:defRPr sz="600">
                <a:latin typeface="Arial" pitchFamily="34" charset="0"/>
              </a:defRPr>
            </a:lvl1pPr>
          </a:lstStyle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8725" y="5938833"/>
            <a:ext cx="1400289" cy="40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3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72423"/>
            <a:ext cx="8026400" cy="287771"/>
          </a:xfr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885049"/>
            <a:ext cx="8586216" cy="417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07448"/>
            <a:ext cx="628992" cy="650771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7" y="6055123"/>
            <a:ext cx="11423745" cy="84779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7" y="6139903"/>
            <a:ext cx="6781693" cy="228233"/>
          </a:xfrm>
        </p:spPr>
        <p:txBody>
          <a:bodyPr/>
          <a:lstStyle>
            <a:lvl1pPr>
              <a:defRPr sz="600">
                <a:latin typeface="Arial" pitchFamily="34" charset="0"/>
              </a:defRPr>
            </a:lvl1pPr>
          </a:lstStyle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82" y="5902960"/>
            <a:ext cx="1439449" cy="41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1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3535"/>
            <a:ext cx="8026400" cy="287771"/>
          </a:xfr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885049"/>
            <a:ext cx="8586216" cy="417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07448"/>
            <a:ext cx="628992" cy="650771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7" y="6055123"/>
            <a:ext cx="11423745" cy="84779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7" y="6139903"/>
            <a:ext cx="6781693" cy="228233"/>
          </a:xfrm>
        </p:spPr>
        <p:txBody>
          <a:bodyPr/>
          <a:lstStyle>
            <a:lvl1pPr>
              <a:defRPr sz="600">
                <a:latin typeface="Arial" pitchFamily="34" charset="0"/>
              </a:defRPr>
            </a:lvl1pPr>
          </a:lstStyle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488" y="5885582"/>
            <a:ext cx="1403024" cy="40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9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64703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3861223"/>
            <a:ext cx="9144000" cy="42969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 useBgFill="1">
        <p:nvSpPr>
          <p:cNvPr id="4" name="Rounded Rectangle 3"/>
          <p:cNvSpPr/>
          <p:nvPr/>
        </p:nvSpPr>
        <p:spPr bwMode="white">
          <a:xfrm>
            <a:off x="5410202" y="3698244"/>
            <a:ext cx="3063875" cy="25189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 useBgFill="1">
        <p:nvSpPr>
          <p:cNvPr id="5" name="Rounded Rectangle 4"/>
          <p:cNvSpPr/>
          <p:nvPr/>
        </p:nvSpPr>
        <p:spPr bwMode="white">
          <a:xfrm>
            <a:off x="7377113" y="3790106"/>
            <a:ext cx="1600200" cy="34079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698244"/>
            <a:ext cx="9144000" cy="228177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705649"/>
            <a:ext cx="9144000" cy="131868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4"/>
            <a:ext cx="9144000" cy="370564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84293" y="4409440"/>
            <a:ext cx="6324600" cy="1209040"/>
          </a:xfrm>
        </p:spPr>
        <p:txBody>
          <a:bodyPr>
            <a:noAutofit/>
          </a:bodyPr>
          <a:lstStyle>
            <a:lvl1pPr marL="59739" indent="0" algn="ctr">
              <a:buNone/>
              <a:defRPr sz="3200">
                <a:solidFill>
                  <a:schemeClr val="accent3">
                    <a:lumMod val="75000"/>
                  </a:schemeClr>
                </a:solidFill>
                <a:latin typeface="Arial" pitchFamily="34" charset="0"/>
              </a:defRPr>
            </a:lvl1pPr>
            <a:lvl2pPr marL="426705" indent="0" algn="ctr">
              <a:buNone/>
            </a:lvl2pPr>
            <a:lvl3pPr marL="853410" indent="0" algn="ctr">
              <a:buNone/>
            </a:lvl3pPr>
            <a:lvl4pPr marL="1280114" indent="0" algn="ctr">
              <a:buNone/>
            </a:lvl4pPr>
            <a:lvl5pPr marL="1706819" indent="0" algn="ctr">
              <a:buNone/>
            </a:lvl5pPr>
            <a:lvl6pPr marL="2133524" indent="0" algn="ctr">
              <a:buNone/>
            </a:lvl6pPr>
            <a:lvl7pPr marL="2560229" indent="0" algn="ctr">
              <a:buNone/>
            </a:lvl7pPr>
            <a:lvl8pPr marL="2986933" indent="0" algn="ctr">
              <a:buNone/>
            </a:lvl8pPr>
            <a:lvl9pPr marL="3413638" indent="0" algn="ctr">
              <a:buNone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152404"/>
            <a:ext cx="2667000" cy="3442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0804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13849"/>
            <a:ext cx="8382000" cy="418576"/>
          </a:xfrm>
        </p:spPr>
        <p:txBody>
          <a:bodyPr/>
          <a:lstStyle>
            <a:lvl1pPr>
              <a:defRPr sz="3200" b="0" i="0" cap="none" baseline="0">
                <a:solidFill>
                  <a:schemeClr val="accent3">
                    <a:lumMod val="75000"/>
                  </a:schemeClr>
                </a:solidFill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1706880"/>
            <a:ext cx="4041648" cy="1877373"/>
          </a:xfrm>
        </p:spPr>
        <p:txBody>
          <a:bodyPr/>
          <a:lstStyle>
            <a:lvl1pPr>
              <a:defRPr sz="2400">
                <a:latin typeface="Arial" pitchFamily="34" charset="0"/>
              </a:defRPr>
            </a:lvl1pPr>
            <a:lvl2pPr>
              <a:defRPr sz="1867">
                <a:latin typeface="Arial" pitchFamily="34" charset="0"/>
              </a:defRPr>
            </a:lvl2pPr>
            <a:lvl3pPr>
              <a:defRPr sz="1680">
                <a:latin typeface="Arial" pitchFamily="34" charset="0"/>
              </a:defRPr>
            </a:lvl3pPr>
            <a:lvl4pPr>
              <a:defRPr sz="1493">
                <a:latin typeface="Arial" pitchFamily="34" charset="0"/>
              </a:defRPr>
            </a:lvl4pPr>
            <a:lvl5pPr>
              <a:defRPr sz="1493">
                <a:latin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13" y="1706880"/>
            <a:ext cx="4041775" cy="1877373"/>
          </a:xfrm>
        </p:spPr>
        <p:txBody>
          <a:bodyPr/>
          <a:lstStyle>
            <a:lvl1pPr>
              <a:defRPr sz="2400">
                <a:latin typeface="Arial" pitchFamily="34" charset="0"/>
              </a:defRPr>
            </a:lvl1pPr>
            <a:lvl2pPr>
              <a:defRPr sz="1867">
                <a:latin typeface="Arial" pitchFamily="34" charset="0"/>
              </a:defRPr>
            </a:lvl2pPr>
            <a:lvl3pPr>
              <a:defRPr sz="1680">
                <a:latin typeface="Arial" pitchFamily="34" charset="0"/>
              </a:defRPr>
            </a:lvl3pPr>
            <a:lvl4pPr>
              <a:defRPr sz="1493">
                <a:latin typeface="Arial" pitchFamily="34" charset="0"/>
              </a:defRPr>
            </a:lvl4pPr>
            <a:lvl5pPr>
              <a:defRPr sz="1493">
                <a:latin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2076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3861223"/>
            <a:ext cx="9144000" cy="42969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 useBgFill="1">
        <p:nvSpPr>
          <p:cNvPr id="4" name="Rounded Rectangle 3"/>
          <p:cNvSpPr/>
          <p:nvPr/>
        </p:nvSpPr>
        <p:spPr bwMode="white">
          <a:xfrm>
            <a:off x="5410202" y="3698246"/>
            <a:ext cx="3063875" cy="25189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 useBgFill="1">
        <p:nvSpPr>
          <p:cNvPr id="5" name="Rounded Rectangle 4"/>
          <p:cNvSpPr/>
          <p:nvPr/>
        </p:nvSpPr>
        <p:spPr bwMode="white">
          <a:xfrm>
            <a:off x="7377113" y="3790106"/>
            <a:ext cx="1600200" cy="34079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698246"/>
            <a:ext cx="9144000" cy="228177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705649"/>
            <a:ext cx="9144000" cy="131868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"/>
            <a:ext cx="9144000" cy="370564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84293" y="4409440"/>
            <a:ext cx="6324600" cy="1209040"/>
          </a:xfrm>
        </p:spPr>
        <p:txBody>
          <a:bodyPr>
            <a:noAutofit/>
          </a:bodyPr>
          <a:lstStyle>
            <a:lvl1pPr marL="59739" indent="0" algn="ctr">
              <a:buNone/>
              <a:defRPr sz="3200">
                <a:solidFill>
                  <a:schemeClr val="accent3">
                    <a:lumMod val="75000"/>
                  </a:schemeClr>
                </a:solidFill>
                <a:latin typeface="Arial" pitchFamily="34" charset="0"/>
              </a:defRPr>
            </a:lvl1pPr>
            <a:lvl2pPr marL="426705" indent="0" algn="ctr">
              <a:buNone/>
            </a:lvl2pPr>
            <a:lvl3pPr marL="853410" indent="0" algn="ctr">
              <a:buNone/>
            </a:lvl3pPr>
            <a:lvl4pPr marL="1280114" indent="0" algn="ctr">
              <a:buNone/>
            </a:lvl4pPr>
            <a:lvl5pPr marL="1706819" indent="0" algn="ctr">
              <a:buNone/>
            </a:lvl5pPr>
            <a:lvl6pPr marL="2133524" indent="0" algn="ctr">
              <a:buNone/>
            </a:lvl6pPr>
            <a:lvl7pPr marL="2560229" indent="0" algn="ctr">
              <a:buNone/>
            </a:lvl7pPr>
            <a:lvl8pPr marL="2986933" indent="0" algn="ctr">
              <a:buNone/>
            </a:lvl8pPr>
            <a:lvl9pPr marL="3413638" indent="0" algn="ctr">
              <a:buNone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152405"/>
            <a:ext cx="2667000" cy="3442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0804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3861223"/>
            <a:ext cx="9144000" cy="42969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 useBgFill="1">
        <p:nvSpPr>
          <p:cNvPr id="4" name="Rounded Rectangle 3"/>
          <p:cNvSpPr/>
          <p:nvPr/>
        </p:nvSpPr>
        <p:spPr bwMode="white">
          <a:xfrm>
            <a:off x="5410201" y="3698240"/>
            <a:ext cx="3063875" cy="25189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 useBgFill="1">
        <p:nvSpPr>
          <p:cNvPr id="5" name="Rounded Rectangle 4"/>
          <p:cNvSpPr/>
          <p:nvPr/>
        </p:nvSpPr>
        <p:spPr bwMode="white">
          <a:xfrm>
            <a:off x="7377113" y="3790104"/>
            <a:ext cx="1600200" cy="34079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698240"/>
            <a:ext cx="9144000" cy="228177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705649"/>
            <a:ext cx="9144000" cy="131868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370564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84293" y="4409440"/>
            <a:ext cx="6324600" cy="1209040"/>
          </a:xfrm>
        </p:spPr>
        <p:txBody>
          <a:bodyPr>
            <a:noAutofit/>
          </a:bodyPr>
          <a:lstStyle>
            <a:lvl1pPr marL="59739" indent="0" algn="ctr">
              <a:buNone/>
              <a:defRPr sz="3200">
                <a:solidFill>
                  <a:schemeClr val="accent3">
                    <a:lumMod val="75000"/>
                  </a:schemeClr>
                </a:solidFill>
                <a:latin typeface="Arial" pitchFamily="34" charset="0"/>
              </a:defRPr>
            </a:lvl1pPr>
            <a:lvl2pPr marL="426705" indent="0" algn="ctr">
              <a:buNone/>
            </a:lvl2pPr>
            <a:lvl3pPr marL="853410" indent="0" algn="ctr">
              <a:buNone/>
            </a:lvl3pPr>
            <a:lvl4pPr marL="1280114" indent="0" algn="ctr">
              <a:buNone/>
            </a:lvl4pPr>
            <a:lvl5pPr marL="1706819" indent="0" algn="ctr">
              <a:buNone/>
            </a:lvl5pPr>
            <a:lvl6pPr marL="2133524" indent="0" algn="ctr">
              <a:buNone/>
            </a:lvl6pPr>
            <a:lvl7pPr marL="2560229" indent="0" algn="ctr">
              <a:buNone/>
            </a:lvl7pPr>
            <a:lvl8pPr marL="2986933" indent="0" algn="ctr">
              <a:buNone/>
            </a:lvl8pPr>
            <a:lvl9pPr marL="3413638" indent="0" algn="ctr">
              <a:buNone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152400"/>
            <a:ext cx="2667000" cy="3442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0804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436231"/>
            <a:ext cx="8415338" cy="1411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379372" y="6072313"/>
            <a:ext cx="309700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40067-BD2A-418A-98BB-08A98047DC4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125" y="443092"/>
            <a:ext cx="8415338" cy="28777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65129" y="6170275"/>
            <a:ext cx="8014247" cy="197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355600"/>
          </a:xfrm>
          <a:prstGeom prst="rect">
            <a:avLst/>
          </a:prstGeom>
          <a:solidFill>
            <a:srgbClr val="0070C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7411"/>
            <a:ext cx="9144000" cy="205951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355600"/>
            <a:ext cx="9144000" cy="54822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16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200" kern="1200">
          <a:solidFill>
            <a:schemeClr val="accent2"/>
          </a:solidFill>
          <a:latin typeface="Arial" pitchFamily="34" charset="0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5000"/>
        </a:lnSpc>
        <a:spcBef>
          <a:spcPts val="12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itchFamily="34" charset="0"/>
          <a:ea typeface="+mn-ea"/>
          <a:cs typeface="+mn-cs"/>
        </a:defRPr>
      </a:lvl1pPr>
      <a:lvl2pPr marL="400050" indent="-171450" algn="l" defTabSz="914400" rtl="0" eaLnBrk="1" latinLnBrk="0" hangingPunct="1">
        <a:lnSpc>
          <a:spcPct val="95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itchFamily="34" charset="0"/>
          <a:ea typeface="+mn-ea"/>
          <a:cs typeface="+mn-cs"/>
        </a:defRPr>
      </a:lvl2pPr>
      <a:lvl3pPr marL="571500" indent="-114300" algn="l" defTabSz="914400" rtl="0" eaLnBrk="1" latinLnBrk="0" hangingPunct="1">
        <a:lnSpc>
          <a:spcPct val="95000"/>
        </a:lnSpc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-"/>
        <a:defRPr sz="1600" kern="1200">
          <a:solidFill>
            <a:schemeClr val="tx1">
              <a:lumMod val="75000"/>
              <a:lumOff val="25000"/>
            </a:schemeClr>
          </a:solidFill>
          <a:latin typeface="Arial" pitchFamily="34" charset="0"/>
          <a:ea typeface="+mn-ea"/>
          <a:cs typeface="+mn-cs"/>
        </a:defRPr>
      </a:lvl3pPr>
      <a:lvl4pPr marL="74295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Arial" pitchFamily="34" charset="0"/>
          <a:ea typeface="+mn-ea"/>
          <a:cs typeface="+mn-cs"/>
        </a:defRPr>
      </a:lvl4pPr>
      <a:lvl5pPr marL="91440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-"/>
        <a:defRPr sz="1400" kern="1200">
          <a:solidFill>
            <a:schemeClr val="tx1">
              <a:lumMod val="75000"/>
              <a:lumOff val="25000"/>
            </a:schemeClr>
          </a:solidFill>
          <a:latin typeface="Arial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Chapter 4</a:t>
            </a:r>
          </a:p>
          <a:p>
            <a:r>
              <a:rPr lang="en-US" altLang="en-US" dirty="0"/>
              <a:t>Entity Relationship (ER) Modeling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Attributes (6 of 7)</a:t>
            </a:r>
          </a:p>
        </p:txBody>
      </p:sp>
      <p:pic>
        <p:nvPicPr>
          <p:cNvPr id="2" name="Picture 1" descr="In Figure 4.6, Chen and Crow's Foot notation are used to depict a derived attribute using employee information including number, last name, first name, initial, DOB, and age. 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57400"/>
            <a:ext cx="7853005" cy="2370977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974221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Attributes (7 of 7)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</p:nvPr>
        </p:nvGraphicFramePr>
        <p:xfrm>
          <a:off x="365125" y="1436688"/>
          <a:ext cx="8415339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7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baseline="0" dirty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Table 4.2</a:t>
                      </a:r>
                      <a:endParaRPr lang="en-US" b="1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Advantages and Disadvantages of Storing Derived Attributes</a:t>
                      </a:r>
                      <a:endParaRPr lang="en-US" b="1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latin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Derived Attribute: Stored </a:t>
                      </a:r>
                      <a:endParaRPr lang="en-US" b="1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Derived Attribute: Not Stored </a:t>
                      </a:r>
                      <a:endParaRPr lang="en-US" b="1" dirty="0">
                        <a:latin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Advantage</a:t>
                      </a:r>
                      <a:endParaRPr lang="en-US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Saves CPU processing cycles</a:t>
                      </a:r>
                    </a:p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Saves data access time</a:t>
                      </a:r>
                    </a:p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Data value is readily available</a:t>
                      </a:r>
                    </a:p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Can be used to keep track of historical data</a:t>
                      </a:r>
                      <a:endParaRPr lang="en-US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Saves storage space</a:t>
                      </a:r>
                    </a:p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Computation always yields current value</a:t>
                      </a:r>
                      <a:endParaRPr lang="en-US" dirty="0">
                        <a:latin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Disadvantage</a:t>
                      </a:r>
                      <a:endParaRPr lang="en-US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Requires constant maintenance to ensure derived value is current, especially if any values used in the calculation change</a:t>
                      </a:r>
                      <a:endParaRPr lang="en-US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Uses CPU processing cycles</a:t>
                      </a:r>
                    </a:p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Increases data access time</a:t>
                      </a:r>
                    </a:p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Adds coding complexity to queries</a:t>
                      </a:r>
                      <a:endParaRPr lang="en-US" dirty="0">
                        <a:latin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Relationships, Connectivity, and Cardinality 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365125" y="1436231"/>
            <a:ext cx="8415338" cy="3993401"/>
          </a:xfrm>
        </p:spPr>
        <p:txBody>
          <a:bodyPr/>
          <a:lstStyle/>
          <a:p>
            <a:r>
              <a:rPr lang="en-US" altLang="en-US" dirty="0"/>
              <a:t>Association between entities that always operate in both directions</a:t>
            </a:r>
          </a:p>
          <a:p>
            <a:pPr lvl="1"/>
            <a:r>
              <a:rPr lang="en-US" altLang="en-US" dirty="0"/>
              <a:t>Participants: entities that participate in a relationship</a:t>
            </a:r>
          </a:p>
          <a:p>
            <a:r>
              <a:rPr lang="en-US" altLang="en-US" dirty="0"/>
              <a:t>Connectivity: describes the relationship classification</a:t>
            </a:r>
          </a:p>
          <a:p>
            <a:pPr lvl="1"/>
            <a:r>
              <a:rPr lang="en-US" dirty="0"/>
              <a:t>Include 1:1, 1:M, and M:N</a:t>
            </a:r>
            <a:endParaRPr lang="en-US" altLang="en-US" dirty="0"/>
          </a:p>
          <a:p>
            <a:r>
              <a:rPr lang="en-US" altLang="en-US" dirty="0"/>
              <a:t>Cardinality: expresses the minimum and maximum number of entity occurrences associated with one occurrence of related entity</a:t>
            </a:r>
          </a:p>
          <a:p>
            <a:pPr lvl="1"/>
            <a:r>
              <a:rPr lang="en-US" dirty="0"/>
              <a:t>In the ERD, cardinality is indicated by placing the appropriate numbers beside the entities, using the format (x, y)</a:t>
            </a:r>
            <a:endParaRPr lang="en-US" altLang="en-US" dirty="0"/>
          </a:p>
          <a:p>
            <a:pPr lvl="1"/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Existence Dependence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365125" y="1436231"/>
            <a:ext cx="8415338" cy="2362185"/>
          </a:xfrm>
        </p:spPr>
        <p:txBody>
          <a:bodyPr/>
          <a:lstStyle/>
          <a:p>
            <a:r>
              <a:rPr lang="en-US" dirty="0"/>
              <a:t>Existence dependence</a:t>
            </a:r>
          </a:p>
          <a:p>
            <a:pPr lvl="1"/>
            <a:r>
              <a:rPr lang="en-US" dirty="0"/>
              <a:t>Entity exists in the database only when it is associated with another related entity occurrence</a:t>
            </a:r>
          </a:p>
          <a:p>
            <a:r>
              <a:rPr lang="en-US" dirty="0"/>
              <a:t>Existence independence</a:t>
            </a:r>
          </a:p>
          <a:p>
            <a:pPr lvl="1"/>
            <a:r>
              <a:rPr lang="en-US" dirty="0"/>
              <a:t>Entity exists apart from all of its related entities</a:t>
            </a:r>
          </a:p>
          <a:p>
            <a:pPr lvl="1"/>
            <a:r>
              <a:rPr lang="en-US" dirty="0"/>
              <a:t>Referred to as a strong entity or regular entity</a:t>
            </a:r>
          </a:p>
          <a:p>
            <a:pPr lvl="1"/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Relationship Strength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65125" y="1436231"/>
            <a:ext cx="8415338" cy="1411156"/>
          </a:xfrm>
        </p:spPr>
        <p:txBody>
          <a:bodyPr/>
          <a:lstStyle/>
          <a:p>
            <a:pPr lvl="0"/>
            <a:r>
              <a:rPr lang="en-US" dirty="0"/>
              <a:t>Weak (non-identifying) relationship</a:t>
            </a:r>
          </a:p>
          <a:p>
            <a:pPr lvl="1"/>
            <a:r>
              <a:rPr lang="en-US" dirty="0"/>
              <a:t>Primary key of the related entity does not contain a primary key component of the parent entity</a:t>
            </a:r>
          </a:p>
          <a:p>
            <a:r>
              <a:rPr lang="en-CA" dirty="0"/>
              <a:t>Strong (identifying) relationships</a:t>
            </a:r>
          </a:p>
          <a:p>
            <a:pPr lvl="1"/>
            <a:r>
              <a:rPr lang="en-US" dirty="0"/>
              <a:t>Primary key of the related entity contains a primary key component of the parent entity</a:t>
            </a:r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Weak Entities (1 of 3)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436231"/>
            <a:ext cx="8415338" cy="2022092"/>
          </a:xfrm>
        </p:spPr>
        <p:txBody>
          <a:bodyPr/>
          <a:lstStyle/>
          <a:p>
            <a:r>
              <a:rPr lang="en-US" altLang="en-US" dirty="0"/>
              <a:t>Conditions of a weak entity </a:t>
            </a:r>
          </a:p>
          <a:p>
            <a:pPr lvl="1"/>
            <a:r>
              <a:rPr lang="en-US" altLang="en-US" dirty="0"/>
              <a:t>Existence-dependent </a:t>
            </a:r>
          </a:p>
          <a:p>
            <a:pPr lvl="1"/>
            <a:r>
              <a:rPr lang="en-US" altLang="en-US" dirty="0"/>
              <a:t>Has a primary key that is partially or totally derived from parent entity in the relationship</a:t>
            </a:r>
          </a:p>
          <a:p>
            <a:r>
              <a:rPr lang="en-US" altLang="en-US" dirty="0"/>
              <a:t>Database designer determines whether an entity is weak </a:t>
            </a:r>
          </a:p>
          <a:p>
            <a:pPr lvl="1"/>
            <a:r>
              <a:rPr lang="en-US" altLang="en-US" dirty="0"/>
              <a:t>Based on business rules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Weak Entities (2 of 3)</a:t>
            </a:r>
          </a:p>
        </p:txBody>
      </p:sp>
      <p:pic>
        <p:nvPicPr>
          <p:cNvPr id="2" name="Picture 1" descr="In Figure 4.10, a weak entity using employee information in an ERD is depicted with Chen and Crow's Foot notation. 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143000"/>
            <a:ext cx="6172200" cy="4495800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Weak Entities (3 of 3) </a:t>
            </a:r>
          </a:p>
        </p:txBody>
      </p:sp>
      <p:pic>
        <p:nvPicPr>
          <p:cNvPr id="2" name="Picture 1" descr="In Figure 4.11, a weak entity in a strong relationship is shown using employee information. 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47800"/>
            <a:ext cx="5957653" cy="3581400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Relationship Participation (1 of 3)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65125" y="1436231"/>
            <a:ext cx="8415338" cy="1411156"/>
          </a:xfrm>
        </p:spPr>
        <p:txBody>
          <a:bodyPr/>
          <a:lstStyle/>
          <a:p>
            <a:r>
              <a:rPr lang="en-US" dirty="0"/>
              <a:t>Optional participation</a:t>
            </a:r>
          </a:p>
          <a:p>
            <a:pPr lvl="1"/>
            <a:r>
              <a:rPr lang="en-US" dirty="0"/>
              <a:t>One entity occurrence does not require a corresponding entity occurrence in a particular relationship</a:t>
            </a:r>
            <a:endParaRPr lang="en-IN" dirty="0"/>
          </a:p>
          <a:p>
            <a:r>
              <a:rPr lang="en-US" dirty="0"/>
              <a:t>Mandatory participation</a:t>
            </a:r>
          </a:p>
          <a:p>
            <a:pPr lvl="1"/>
            <a:r>
              <a:rPr lang="en-US" dirty="0"/>
              <a:t>One entity occurrence requires a corresponding entity occurrence in a particular relationship</a:t>
            </a:r>
            <a:endParaRPr lang="en-I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Relationship Participation (2 of 3)</a:t>
            </a:r>
          </a:p>
        </p:txBody>
      </p:sp>
      <p:pic>
        <p:nvPicPr>
          <p:cNvPr id="2" name="Picture 1" descr="Figure 4.13 shows how a CLASS entity may be written if optional to COURSE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28800"/>
            <a:ext cx="7173528" cy="2243214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Learning Objectives</a:t>
            </a:r>
          </a:p>
        </p:txBody>
      </p:sp>
      <p:sp>
        <p:nvSpPr>
          <p:cNvPr id="16387" name="Rectangle 1027"/>
          <p:cNvSpPr>
            <a:spLocks noGrp="1" noChangeArrowheads="1"/>
          </p:cNvSpPr>
          <p:nvPr>
            <p:ph idx="1"/>
          </p:nvPr>
        </p:nvSpPr>
        <p:spPr>
          <a:xfrm>
            <a:off x="365125" y="1436231"/>
            <a:ext cx="8415338" cy="2179058"/>
          </a:xfrm>
        </p:spPr>
        <p:txBody>
          <a:bodyPr/>
          <a:lstStyle/>
          <a:p>
            <a:r>
              <a:rPr lang="en-US" dirty="0"/>
              <a:t>After completing this chapter, you will be able to:</a:t>
            </a:r>
          </a:p>
          <a:p>
            <a:pPr lvl="1"/>
            <a:r>
              <a:rPr lang="en-US" dirty="0"/>
              <a:t>Identify the main characteristics of entity relationship components</a:t>
            </a:r>
          </a:p>
          <a:p>
            <a:pPr lvl="1"/>
            <a:r>
              <a:rPr lang="en-US" dirty="0"/>
              <a:t>Describe how relationships between entities are defined, refined, and incorporated into the database design process</a:t>
            </a:r>
          </a:p>
          <a:p>
            <a:pPr lvl="1"/>
            <a:r>
              <a:rPr lang="en-US" dirty="0"/>
              <a:t>See how ERD components affect database design and implementation</a:t>
            </a:r>
          </a:p>
          <a:p>
            <a:pPr lvl="1"/>
            <a:r>
              <a:rPr lang="en-US" dirty="0"/>
              <a:t>Understand that real-world database design often requires the reconciliation of conflicting goals</a:t>
            </a:r>
            <a:endParaRPr lang="en-US" alt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Relationship Participation (3 of 3)</a:t>
            </a:r>
          </a:p>
        </p:txBody>
      </p:sp>
      <p:pic>
        <p:nvPicPr>
          <p:cNvPr id="2" name="Picture 1" descr="Figure 4.14 shows how a CLASS entity is written in a mandatory relationship to COURSE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868792"/>
            <a:ext cx="7408111" cy="2169808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Relationship Degree (1 of 2)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436231"/>
            <a:ext cx="8415338" cy="1945148"/>
          </a:xfrm>
        </p:spPr>
        <p:txBody>
          <a:bodyPr/>
          <a:lstStyle/>
          <a:p>
            <a:r>
              <a:rPr lang="en-US" altLang="en-US" dirty="0"/>
              <a:t>Indicates the number of entities or participants associated with a relationship</a:t>
            </a:r>
          </a:p>
          <a:p>
            <a:pPr lvl="1"/>
            <a:r>
              <a:rPr lang="en-US" altLang="en-US" dirty="0"/>
              <a:t>Unary relationship: association is maintained within a single entity </a:t>
            </a:r>
          </a:p>
          <a:p>
            <a:pPr lvl="1"/>
            <a:r>
              <a:rPr lang="en-US" altLang="en-US" dirty="0"/>
              <a:t>Binary relationship: two entities are associated</a:t>
            </a:r>
          </a:p>
          <a:p>
            <a:pPr lvl="1"/>
            <a:r>
              <a:rPr lang="en-US" altLang="en-US" dirty="0"/>
              <a:t>Ternary relationship: three entities are associated</a:t>
            </a:r>
          </a:p>
          <a:p>
            <a:pPr lvl="1"/>
            <a:r>
              <a:rPr lang="en-US" altLang="en-US" dirty="0"/>
              <a:t>Recursive relationship: relationship exists within a single entity type 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Relationship Degree (2 of 2)</a:t>
            </a:r>
          </a:p>
        </p:txBody>
      </p:sp>
      <p:pic>
        <p:nvPicPr>
          <p:cNvPr id="2" name="Picture 1" descr="Unary, binary, ternary (both conceptual and logical) relationships are shown in Figure 4.15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143000"/>
            <a:ext cx="3925500" cy="4641059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471141"/>
            <a:ext cx="8026400" cy="290336"/>
          </a:xfrm>
        </p:spPr>
        <p:txBody>
          <a:bodyPr/>
          <a:lstStyle/>
          <a:p>
            <a:r>
              <a:rPr lang="en-US" dirty="0"/>
              <a:t>Recursive Relationships (1 of 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436231"/>
            <a:ext cx="8415338" cy="2257541"/>
          </a:xfrm>
        </p:spPr>
        <p:txBody>
          <a:bodyPr/>
          <a:lstStyle/>
          <a:p>
            <a:r>
              <a:rPr lang="en-US" dirty="0"/>
              <a:t>Relationship can exist between occurrences of the same entity set</a:t>
            </a:r>
          </a:p>
          <a:p>
            <a:pPr lvl="1"/>
            <a:r>
              <a:rPr lang="en-US" dirty="0"/>
              <a:t>Naturally, such a condition is found within a unary relationship</a:t>
            </a:r>
          </a:p>
          <a:p>
            <a:pPr lvl="2"/>
            <a:r>
              <a:rPr lang="en-US" dirty="0"/>
              <a:t>Common in manufacturing industries</a:t>
            </a:r>
          </a:p>
          <a:p>
            <a:r>
              <a:rPr lang="en-US" dirty="0"/>
              <a:t>One common pitfall when working with unary relationships is to confuse participation with referential integrity</a:t>
            </a:r>
          </a:p>
          <a:p>
            <a:pPr lvl="1"/>
            <a:r>
              <a:rPr lang="en-US" dirty="0"/>
              <a:t>Similar because they are both implemented through constraints on the same set of attributes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Relationships (2 of 2)</a:t>
            </a:r>
            <a:endParaRPr lang="en-US" altLang="en-US" dirty="0"/>
          </a:p>
        </p:txBody>
      </p:sp>
      <p:pic>
        <p:nvPicPr>
          <p:cNvPr id="2" name="Picture 1" descr="In Figure 4.17, an ER representation of recursive relationships is shown using marriage, management, and a course between employees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1200"/>
            <a:ext cx="7697434" cy="2488395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Associative (Composite) Entities (1 of 2)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436231"/>
            <a:ext cx="8415338" cy="1817421"/>
          </a:xfrm>
        </p:spPr>
        <p:txBody>
          <a:bodyPr/>
          <a:lstStyle/>
          <a:p>
            <a:r>
              <a:rPr lang="en-US" altLang="en-US" dirty="0"/>
              <a:t>Used to represent an M:N relationship between two or more entities</a:t>
            </a:r>
          </a:p>
          <a:p>
            <a:r>
              <a:rPr lang="en-US" altLang="en-US" dirty="0"/>
              <a:t>Has a 1:M relationship with the parent entities</a:t>
            </a:r>
          </a:p>
          <a:p>
            <a:pPr lvl="1"/>
            <a:r>
              <a:rPr lang="en-US" altLang="en-US" dirty="0"/>
              <a:t>Composed of the primary key attributes of each parent entity</a:t>
            </a:r>
          </a:p>
          <a:p>
            <a:r>
              <a:rPr lang="en-US" altLang="en-US" dirty="0"/>
              <a:t>May also contain additional attributes that play no role in connective process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Associative (Composite) Entities (2 of 2)</a:t>
            </a:r>
          </a:p>
        </p:txBody>
      </p:sp>
      <p:pic>
        <p:nvPicPr>
          <p:cNvPr id="2" name="Picture 1" descr="A composite entity in an ERD using STUDENT, ENROLL, and CLASS is depicted in Figure 4.25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81200"/>
            <a:ext cx="7928588" cy="2159903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Developing an ER Diagram (1 of 11)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436231"/>
            <a:ext cx="8415338" cy="2332946"/>
          </a:xfrm>
        </p:spPr>
        <p:txBody>
          <a:bodyPr/>
          <a:lstStyle/>
          <a:p>
            <a:r>
              <a:rPr lang="en-US" altLang="en-US" dirty="0"/>
              <a:t>Activities involved in building and ERD</a:t>
            </a:r>
          </a:p>
          <a:p>
            <a:pPr lvl="1"/>
            <a:r>
              <a:rPr lang="en-US" altLang="en-US" dirty="0"/>
              <a:t>Create a detailed narrative of the organization’s description of operations</a:t>
            </a:r>
          </a:p>
          <a:p>
            <a:pPr lvl="1"/>
            <a:r>
              <a:rPr lang="en-US" altLang="en-US" dirty="0"/>
              <a:t>Identify business rules based on the descriptions</a:t>
            </a:r>
          </a:p>
          <a:p>
            <a:pPr lvl="1"/>
            <a:r>
              <a:rPr lang="en-US" altLang="en-US" dirty="0"/>
              <a:t>Identify main entities and relationships from the business rules</a:t>
            </a:r>
          </a:p>
          <a:p>
            <a:pPr lvl="1"/>
            <a:r>
              <a:rPr lang="en-US" altLang="en-US" dirty="0"/>
              <a:t>Develop the initial ERD</a:t>
            </a:r>
          </a:p>
          <a:p>
            <a:pPr lvl="1"/>
            <a:r>
              <a:rPr lang="en-US" altLang="en-US" dirty="0"/>
              <a:t>Identify the attributes and primary keys that adequately describe entities</a:t>
            </a:r>
          </a:p>
          <a:p>
            <a:pPr lvl="1"/>
            <a:r>
              <a:rPr lang="en-US" altLang="en-US" dirty="0"/>
              <a:t>Revise and review ERD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Developing an ER Diagram (2 of 11)</a:t>
            </a:r>
          </a:p>
        </p:txBody>
      </p:sp>
      <p:pic>
        <p:nvPicPr>
          <p:cNvPr id="1026" name="Picture 2" descr="Figure 4.26 depicts business roles in the first Tiny College ERD segment. 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371600"/>
            <a:ext cx="6502400" cy="4057650"/>
          </a:xfrm>
          <a:prstGeom prst="rect">
            <a:avLst/>
          </a:prstGeom>
          <a:noFill/>
        </p:spPr>
      </p:pic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Developing an ER Diagram (3 of 11)</a:t>
            </a:r>
          </a:p>
        </p:txBody>
      </p:sp>
      <p:pic>
        <p:nvPicPr>
          <p:cNvPr id="2" name="Picture 1" descr="Figure 4.27 shows department and course relationships in the second Tiny College ERD segment. 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828800"/>
            <a:ext cx="7516433" cy="2497208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Entity Relationship Model (ERM)</a:t>
            </a:r>
          </a:p>
        </p:txBody>
      </p:sp>
      <p:sp>
        <p:nvSpPr>
          <p:cNvPr id="18435" name="Rectangle 1027"/>
          <p:cNvSpPr>
            <a:spLocks noGrp="1" noChangeArrowheads="1"/>
          </p:cNvSpPr>
          <p:nvPr>
            <p:ph idx="1"/>
          </p:nvPr>
        </p:nvSpPr>
        <p:spPr>
          <a:xfrm>
            <a:off x="365125" y="1436231"/>
            <a:ext cx="8415338" cy="2099036"/>
          </a:xfrm>
        </p:spPr>
        <p:txBody>
          <a:bodyPr/>
          <a:lstStyle/>
          <a:p>
            <a:r>
              <a:rPr lang="en-US" altLang="en-US" dirty="0"/>
              <a:t>Forms the basis of an entity relationship diagram (ERD) </a:t>
            </a:r>
          </a:p>
          <a:p>
            <a:pPr lvl="1"/>
            <a:r>
              <a:rPr lang="en-US" altLang="en-US" dirty="0"/>
              <a:t>Conceptual database as viewed by end user</a:t>
            </a:r>
          </a:p>
          <a:p>
            <a:r>
              <a:rPr lang="en-US" altLang="en-US" dirty="0"/>
              <a:t>Database’s main components</a:t>
            </a:r>
          </a:p>
          <a:p>
            <a:pPr lvl="1"/>
            <a:r>
              <a:rPr lang="en-US" altLang="en-US" dirty="0"/>
              <a:t>Entities</a:t>
            </a:r>
          </a:p>
          <a:p>
            <a:pPr lvl="1"/>
            <a:r>
              <a:rPr lang="en-US" altLang="en-US" dirty="0"/>
              <a:t>Attributes</a:t>
            </a:r>
          </a:p>
          <a:p>
            <a:pPr lvl="1"/>
            <a:r>
              <a:rPr lang="en-US" altLang="en-US" dirty="0"/>
              <a:t>Relationships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Developing an ER Diagram (4 of 11)</a:t>
            </a:r>
          </a:p>
        </p:txBody>
      </p:sp>
      <p:pic>
        <p:nvPicPr>
          <p:cNvPr id="2050" name="Picture 2" descr="Figure 4.28 shows relationships between SEMESTER, COURSE, and CLASS in the third Tiny College ERD segment. 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066800"/>
            <a:ext cx="5638800" cy="4696961"/>
          </a:xfrm>
          <a:prstGeom prst="rect">
            <a:avLst/>
          </a:prstGeom>
          <a:noFill/>
        </p:spPr>
      </p:pic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Developing an ER Diagram (5 of 11)</a:t>
            </a:r>
          </a:p>
        </p:txBody>
      </p:sp>
      <p:pic>
        <p:nvPicPr>
          <p:cNvPr id="2" name="Picture 1" descr="The relationships between PROFESSOR and DEPARTMENT are illustrated in the fourth Tiny College ERD segment shown in Figure 4.29. 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0200"/>
            <a:ext cx="7510041" cy="2962752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Developing an ER Diagram (6 of 11)</a:t>
            </a:r>
          </a:p>
        </p:txBody>
      </p:sp>
      <p:pic>
        <p:nvPicPr>
          <p:cNvPr id="3" name="Picture 2" descr="The relationships between PROFESSOR and CLASS are illustrated in the fifth Tiny College ERD segment shown in Figure 4.30. 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76400"/>
            <a:ext cx="7592644" cy="2765478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Developing an ER Diagram (7 of 11)</a:t>
            </a:r>
          </a:p>
        </p:txBody>
      </p:sp>
      <p:pic>
        <p:nvPicPr>
          <p:cNvPr id="2" name="Picture 1" descr="The relationships between STUDENT, ENROLL, and CLASS are illustrated in the sixth Tiny College ERD segment shown in Figure 4.31. 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905000"/>
            <a:ext cx="8001000" cy="1986551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Developing an ER Diagram (8 of 11)</a:t>
            </a:r>
          </a:p>
        </p:txBody>
      </p:sp>
      <p:pic>
        <p:nvPicPr>
          <p:cNvPr id="2" name="Picture 1" descr="In Figure 4.32, the seventh Tiny College ERD segment, a STUDENT to DEPARTMENT relationship is shown. 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76400"/>
            <a:ext cx="6992560" cy="2382081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Developing an ER Diagram (9 of 11)</a:t>
            </a:r>
          </a:p>
        </p:txBody>
      </p:sp>
      <p:pic>
        <p:nvPicPr>
          <p:cNvPr id="2" name="Picture 1" descr="In Figure 4.33, the eighth Tiny College ERD segment, PROFESSOR advises STUDENT relationships are shown. 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00200"/>
            <a:ext cx="7162800" cy="3003755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Developing an ER Diagram (10 of 11)</a:t>
            </a:r>
          </a:p>
        </p:txBody>
      </p:sp>
      <p:pic>
        <p:nvPicPr>
          <p:cNvPr id="2" name="Picture 1" descr="The relationships between BUILDING, ROOM, and CLASS are illustrated in the ninth Tiny College ERD segment shown in Figure 4.34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981200"/>
            <a:ext cx="7632423" cy="1805098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Developing an ER Diagram (11 of 11)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81000" y="1143000"/>
          <a:ext cx="8305800" cy="4698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6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7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6510">
                <a:tc>
                  <a:txBody>
                    <a:bodyPr/>
                    <a:lstStyle/>
                    <a:p>
                      <a:r>
                        <a:rPr lang="en-US" sz="1100" b="1" kern="1200" baseline="0" dirty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Table 4.4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kern="1200" baseline="0" dirty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Components of the ERM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194">
                <a:tc>
                  <a:txBody>
                    <a:bodyPr/>
                    <a:lstStyle/>
                    <a:p>
                      <a:r>
                        <a:rPr lang="en-US" sz="1100" b="1" kern="1200" baseline="0" dirty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Entity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kern="1200" baseline="0" dirty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Relationship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kern="1200" baseline="0" dirty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Connectivity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kern="1200" baseline="0" dirty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Entity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Arial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510">
                <a:tc>
                  <a:txBody>
                    <a:bodyPr/>
                    <a:lstStyle/>
                    <a:p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SCHOOL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operates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1:M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DEPARTMENT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194">
                <a:tc>
                  <a:txBody>
                    <a:bodyPr/>
                    <a:lstStyle/>
                    <a:p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DEPARTMENT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has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1:M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STUDENT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194">
                <a:tc>
                  <a:txBody>
                    <a:bodyPr/>
                    <a:lstStyle/>
                    <a:p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DEPARTMENT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employs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1:M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PROFESSOR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194">
                <a:tc>
                  <a:txBody>
                    <a:bodyPr/>
                    <a:lstStyle/>
                    <a:p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DEPARTMENT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offers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1:M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COURSE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6510">
                <a:tc>
                  <a:txBody>
                    <a:bodyPr/>
                    <a:lstStyle/>
                    <a:p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COURSE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generates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1:M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Arial" pitchFamily="34" charset="0"/>
                        </a:rPr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6510">
                <a:tc>
                  <a:txBody>
                    <a:bodyPr/>
                    <a:lstStyle/>
                    <a:p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SEMESTER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includes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1:M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Arial" pitchFamily="34" charset="0"/>
                        </a:rPr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7194">
                <a:tc>
                  <a:txBody>
                    <a:bodyPr/>
                    <a:lstStyle/>
                    <a:p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PROFESSOR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is dean of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1:1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SCHOOL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7194">
                <a:tc>
                  <a:txBody>
                    <a:bodyPr/>
                    <a:lstStyle/>
                    <a:p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PROFESSOR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chairs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1:1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itchFamily="34" charset="0"/>
                        </a:rPr>
                        <a:t>DEPARTMENT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7194">
                <a:tc>
                  <a:txBody>
                    <a:bodyPr/>
                    <a:lstStyle/>
                    <a:p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PROFESSOR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teaches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1:M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Arial" pitchFamily="34" charset="0"/>
                        </a:rPr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7194">
                <a:tc>
                  <a:txBody>
                    <a:bodyPr/>
                    <a:lstStyle/>
                    <a:p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PROFESSOR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advises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1:M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STUDENT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6510">
                <a:tc>
                  <a:txBody>
                    <a:bodyPr/>
                    <a:lstStyle/>
                    <a:p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STUDENT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enrolls in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M:N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Arial" pitchFamily="34" charset="0"/>
                        </a:rPr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6510">
                <a:tc>
                  <a:txBody>
                    <a:bodyPr/>
                    <a:lstStyle/>
                    <a:p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BUILDING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contains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1:M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itchFamily="34" charset="0"/>
                        </a:rPr>
                        <a:t>ROOM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6510">
                <a:tc>
                  <a:txBody>
                    <a:bodyPr/>
                    <a:lstStyle/>
                    <a:p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ROOM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Arial" pitchFamily="34" charset="0"/>
                        </a:rPr>
                        <a:t>is used for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1:M</a:t>
                      </a: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Arial" pitchFamily="34" charset="0"/>
                        </a:rPr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27877">
                <a:tc>
                  <a:txBody>
                    <a:bodyPr/>
                    <a:lstStyle/>
                    <a:p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Arial" pitchFamily="34" charset="0"/>
                        </a:rPr>
                        <a:t>Note: ENROLL is the composite entity that implements the M:N relationship “STUDENT enrolls in CLASS.”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latin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Database Design Challenges: Conflicting Goals (1 of 2)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65125" y="1436231"/>
            <a:ext cx="8415338" cy="3363998"/>
          </a:xfrm>
        </p:spPr>
        <p:txBody>
          <a:bodyPr/>
          <a:lstStyle/>
          <a:p>
            <a:r>
              <a:rPr lang="en-US" dirty="0"/>
              <a:t>Database designers must often make design compromises that are triggered by conflicting goals</a:t>
            </a:r>
          </a:p>
          <a:p>
            <a:pPr lvl="1"/>
            <a:r>
              <a:rPr lang="en-US" dirty="0"/>
              <a:t>Database design must conform to design standards</a:t>
            </a:r>
          </a:p>
          <a:p>
            <a:pPr lvl="1"/>
            <a:r>
              <a:rPr lang="en-US" dirty="0"/>
              <a:t>High processing speed may limit the number and complexity of logically desirable relationships</a:t>
            </a:r>
          </a:p>
          <a:p>
            <a:pPr lvl="1"/>
            <a:r>
              <a:rPr lang="en-US" dirty="0"/>
              <a:t>Maximum information generation may lead to loss of clean design structures and high transaction speed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Database Design Challenges: Conflicting Goals (2 of 2)</a:t>
            </a:r>
          </a:p>
        </p:txBody>
      </p:sp>
      <p:pic>
        <p:nvPicPr>
          <p:cNvPr id="3" name="Picture 2" descr="Figure 4.38 illustrates various implementations of the 1:1 recursive relationship. 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219200"/>
            <a:ext cx="5938982" cy="4611445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471141"/>
            <a:ext cx="8026400" cy="290336"/>
          </a:xfrm>
        </p:spPr>
        <p:txBody>
          <a:bodyPr/>
          <a:lstStyle/>
          <a:p>
            <a:r>
              <a:rPr lang="en-US" dirty="0"/>
              <a:t>Entities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436231"/>
            <a:ext cx="8415338" cy="2497607"/>
          </a:xfrm>
        </p:spPr>
        <p:txBody>
          <a:bodyPr/>
          <a:lstStyle/>
          <a:p>
            <a:r>
              <a:rPr lang="en-US" dirty="0"/>
              <a:t>Object of interest to the end user</a:t>
            </a:r>
          </a:p>
          <a:p>
            <a:pPr lvl="1"/>
            <a:r>
              <a:rPr lang="en-US" dirty="0"/>
              <a:t>Refers to the entity set and not to a single entity occurrence</a:t>
            </a:r>
          </a:p>
          <a:p>
            <a:r>
              <a:rPr lang="en-US" dirty="0"/>
              <a:t>ERM corresponds to a table—not to a row—in the relational environment</a:t>
            </a:r>
          </a:p>
          <a:p>
            <a:pPr lvl="1"/>
            <a:r>
              <a:rPr lang="en-US" dirty="0"/>
              <a:t>ERM refers to a table row as an entity instance or entity occurrence</a:t>
            </a:r>
          </a:p>
          <a:p>
            <a:r>
              <a:rPr lang="en-US" dirty="0"/>
              <a:t>In Chen, Crow’s Foot, and UML notations, an entity is represented by a rectangle that contains the entity’s name</a:t>
            </a:r>
          </a:p>
          <a:p>
            <a:pPr lvl="1"/>
            <a:r>
              <a:rPr lang="en-US" dirty="0"/>
              <a:t>The entity name, a noun, is usually written in all capital letters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436231"/>
            <a:ext cx="8415338" cy="3693319"/>
          </a:xfrm>
        </p:spPr>
        <p:txBody>
          <a:bodyPr/>
          <a:lstStyle/>
          <a:p>
            <a:r>
              <a:rPr lang="en-US" dirty="0"/>
              <a:t>The ERM uses ERDs to represent the conceptual database as viewed by the end user</a:t>
            </a:r>
          </a:p>
          <a:p>
            <a:r>
              <a:rPr lang="en-US" dirty="0"/>
              <a:t>Connectivity describes the relationship classification (1:1, 1:M, or M:N)</a:t>
            </a:r>
          </a:p>
          <a:p>
            <a:r>
              <a:rPr lang="en-US" dirty="0"/>
              <a:t>In the ERM, an M:N relationship is valid at the conceptual level</a:t>
            </a:r>
          </a:p>
          <a:p>
            <a:r>
              <a:rPr lang="en-US" dirty="0"/>
              <a:t>ERDs may be based on many different ERMs</a:t>
            </a:r>
          </a:p>
          <a:p>
            <a:r>
              <a:rPr lang="en-US" dirty="0"/>
              <a:t>Unified Modeling Language (UML) class diagrams are used to represent the static data structures in a data model</a:t>
            </a:r>
          </a:p>
          <a:p>
            <a:r>
              <a:rPr lang="en-US" dirty="0"/>
              <a:t>Database designers, no matter how well they can produce designs that conform to all applicable modeling conventions, are often forced to make design compromises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Attributes (1 of 7)</a:t>
            </a:r>
          </a:p>
        </p:txBody>
      </p:sp>
      <p:sp>
        <p:nvSpPr>
          <p:cNvPr id="20483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436231"/>
            <a:ext cx="8415338" cy="5763116"/>
          </a:xfrm>
        </p:spPr>
        <p:txBody>
          <a:bodyPr/>
          <a:lstStyle/>
          <a:p>
            <a:r>
              <a:rPr lang="en-US" altLang="en-US" dirty="0"/>
              <a:t>Characteristics of entities</a:t>
            </a:r>
          </a:p>
          <a:p>
            <a:pPr lvl="1"/>
            <a:r>
              <a:rPr lang="en-US" altLang="en-US" dirty="0"/>
              <a:t>Required attribute: must have a value and cannot be left empty</a:t>
            </a:r>
          </a:p>
          <a:p>
            <a:pPr lvl="1"/>
            <a:r>
              <a:rPr lang="en-US" altLang="en-US" dirty="0"/>
              <a:t>Optional attribute: does not require a value and can be left empty</a:t>
            </a:r>
          </a:p>
          <a:p>
            <a:pPr lvl="1"/>
            <a:r>
              <a:rPr lang="en-US" altLang="en-US" dirty="0"/>
              <a:t>Domain: set of possible values for a given attribute</a:t>
            </a:r>
          </a:p>
          <a:p>
            <a:pPr lvl="1"/>
            <a:r>
              <a:rPr lang="en-US" altLang="en-US" dirty="0"/>
              <a:t>Identifier: one or more attributes that uniquely identify each entity instance</a:t>
            </a:r>
          </a:p>
          <a:p>
            <a:pPr lvl="1"/>
            <a:r>
              <a:rPr lang="en-US" altLang="en-US" dirty="0"/>
              <a:t>Composite identifier: primary key composed of more than one attribute</a:t>
            </a:r>
          </a:p>
          <a:p>
            <a:pPr lvl="1"/>
            <a:r>
              <a:rPr lang="en-US" altLang="en-US" dirty="0"/>
              <a:t>Composite attribute: attribute that can be subdivided to yield additional attributes</a:t>
            </a:r>
          </a:p>
          <a:p>
            <a:pPr lvl="1"/>
            <a:r>
              <a:rPr lang="en-US" altLang="en-US" dirty="0"/>
              <a:t>Simple attribute: attribute that cannot be subdivided</a:t>
            </a:r>
          </a:p>
          <a:p>
            <a:pPr lvl="1"/>
            <a:r>
              <a:rPr lang="en-US" altLang="en-US" dirty="0"/>
              <a:t>Single-valued attribute: attribute that has only a single value</a:t>
            </a:r>
          </a:p>
          <a:p>
            <a:pPr lvl="1"/>
            <a:r>
              <a:rPr lang="en-US" altLang="en-US" dirty="0"/>
              <a:t>Multivalued attributes: attributes that have many values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Attributes (2 of 7)</a:t>
            </a:r>
          </a:p>
        </p:txBody>
      </p:sp>
      <p:pic>
        <p:nvPicPr>
          <p:cNvPr id="2" name="Picture 1" descr="In Figure 4.1, Chen and Crow's Foot notation are used to depict attributes of the student entity including their name, initial, email, and phone number. 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33600"/>
            <a:ext cx="8153400" cy="2280969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Attributes (3 of 7)</a:t>
            </a:r>
          </a:p>
        </p:txBody>
      </p:sp>
      <p:pic>
        <p:nvPicPr>
          <p:cNvPr id="2" name="Picture 1" descr="In Figure 4.2, Chen and Crow's Foot notation are used to depict a multivalued attribute in an entity using car information including VIN, model code, year, and color. 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33600"/>
            <a:ext cx="8380301" cy="2290178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Attributes (4 of 7)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365125" y="1436231"/>
            <a:ext cx="8415338" cy="2625334"/>
          </a:xfrm>
        </p:spPr>
        <p:txBody>
          <a:bodyPr/>
          <a:lstStyle/>
          <a:p>
            <a:r>
              <a:rPr lang="en-US" altLang="en-US" dirty="0"/>
              <a:t>Requirements of multivalued attributes</a:t>
            </a:r>
          </a:p>
          <a:p>
            <a:pPr lvl="1"/>
            <a:r>
              <a:rPr lang="en-US" altLang="en-US" dirty="0"/>
              <a:t>Create several new attributes, one for each component of the original multivalued attribute</a:t>
            </a:r>
          </a:p>
          <a:p>
            <a:pPr lvl="1"/>
            <a:r>
              <a:rPr lang="en-US" altLang="en-US" dirty="0"/>
              <a:t>Develop a new entity composed of the original multivalued attribute’s components</a:t>
            </a:r>
          </a:p>
          <a:p>
            <a:r>
              <a:rPr lang="en-US" altLang="en-US" dirty="0"/>
              <a:t>Derived attribute: attribute whose value is calculated from other attributes</a:t>
            </a:r>
          </a:p>
          <a:p>
            <a:pPr lvl="1"/>
            <a:r>
              <a:rPr lang="en-US" altLang="en-US" dirty="0"/>
              <a:t>Derived using an algorithm </a:t>
            </a:r>
          </a:p>
          <a:p>
            <a:pPr lvl="1"/>
            <a:endParaRPr lang="en-US" alt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Attributes (5 of 7)</a:t>
            </a:r>
          </a:p>
        </p:txBody>
      </p:sp>
      <p:pic>
        <p:nvPicPr>
          <p:cNvPr id="2" name="Picture 1" descr="In Figure 4.4, Chen and Crow's Foot notation are used to depict splitting the car color into top, trim, and body color. 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81200"/>
            <a:ext cx="7510526" cy="2531858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Word 2016 Med Module  1_PPT_2019">
  <a:themeElements>
    <a:clrScheme name="Cengage">
      <a:dk1>
        <a:srgbClr val="000000"/>
      </a:dk1>
      <a:lt1>
        <a:srgbClr val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3097</Words>
  <Application>Microsoft Office PowerPoint</Application>
  <PresentationFormat>Custom</PresentationFormat>
  <Paragraphs>249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Arial</vt:lpstr>
      <vt:lpstr>1_Word 2016 Med Module  1_PPT_2019</vt:lpstr>
      <vt:lpstr>PowerPoint Presentation</vt:lpstr>
      <vt:lpstr>Learning Objectives</vt:lpstr>
      <vt:lpstr>The Entity Relationship Model (ERM)</vt:lpstr>
      <vt:lpstr>Entities</vt:lpstr>
      <vt:lpstr>Attributes (1 of 7)</vt:lpstr>
      <vt:lpstr>Attributes (2 of 7)</vt:lpstr>
      <vt:lpstr>Attributes (3 of 7)</vt:lpstr>
      <vt:lpstr>Attributes (4 of 7)</vt:lpstr>
      <vt:lpstr>Attributes (5 of 7)</vt:lpstr>
      <vt:lpstr>Attributes (6 of 7)</vt:lpstr>
      <vt:lpstr>Attributes (7 of 7)</vt:lpstr>
      <vt:lpstr>Relationships, Connectivity, and Cardinality </vt:lpstr>
      <vt:lpstr>Existence Dependence</vt:lpstr>
      <vt:lpstr>Relationship Strength</vt:lpstr>
      <vt:lpstr>Weak Entities (1 of 3)</vt:lpstr>
      <vt:lpstr>Weak Entities (2 of 3)</vt:lpstr>
      <vt:lpstr>Weak Entities (3 of 3) </vt:lpstr>
      <vt:lpstr>Relationship Participation (1 of 3)</vt:lpstr>
      <vt:lpstr>Relationship Participation (2 of 3)</vt:lpstr>
      <vt:lpstr>Relationship Participation (3 of 3)</vt:lpstr>
      <vt:lpstr>Relationship Degree (1 of 2)</vt:lpstr>
      <vt:lpstr>Relationship Degree (2 of 2)</vt:lpstr>
      <vt:lpstr>Recursive Relationships (1 of 2)</vt:lpstr>
      <vt:lpstr>Recursive Relationships (2 of 2)</vt:lpstr>
      <vt:lpstr>Associative (Composite) Entities (1 of 2)</vt:lpstr>
      <vt:lpstr>Associative (Composite) Entities (2 of 2)</vt:lpstr>
      <vt:lpstr>Developing an ER Diagram (1 of 11)</vt:lpstr>
      <vt:lpstr>Developing an ER Diagram (2 of 11)</vt:lpstr>
      <vt:lpstr>Developing an ER Diagram (3 of 11)</vt:lpstr>
      <vt:lpstr>Developing an ER Diagram (4 of 11)</vt:lpstr>
      <vt:lpstr>Developing an ER Diagram (5 of 11)</vt:lpstr>
      <vt:lpstr>Developing an ER Diagram (6 of 11)</vt:lpstr>
      <vt:lpstr>Developing an ER Diagram (7 of 11)</vt:lpstr>
      <vt:lpstr>Developing an ER Diagram (8 of 11)</vt:lpstr>
      <vt:lpstr>Developing an ER Diagram (9 of 11)</vt:lpstr>
      <vt:lpstr>Developing an ER Diagram (10 of 11)</vt:lpstr>
      <vt:lpstr>Developing an ER Diagram (11 of 11)</vt:lpstr>
      <vt:lpstr>Database Design Challenges: Conflicting Goals (1 of 2)</vt:lpstr>
      <vt:lpstr>Database Design Challenges: Conflicting Goals (2 of 2)</vt:lpstr>
      <vt:lpstr>Summary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2017-08-16T21:28:16Z</dcterms:created>
  <dcterms:modified xsi:type="dcterms:W3CDTF">2020-02-24T01:40:14Z</dcterms:modified>
</cp:coreProperties>
</file>