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464" r:id="rId3"/>
    <p:sldId id="465" r:id="rId4"/>
    <p:sldId id="466" r:id="rId5"/>
    <p:sldId id="468" r:id="rId6"/>
    <p:sldId id="472" r:id="rId7"/>
    <p:sldId id="473" r:id="rId8"/>
    <p:sldId id="467" r:id="rId9"/>
    <p:sldId id="469" r:id="rId10"/>
    <p:sldId id="470" r:id="rId11"/>
    <p:sldId id="474" r:id="rId12"/>
    <p:sldId id="475" r:id="rId13"/>
    <p:sldId id="476" r:id="rId14"/>
    <p:sldId id="452" r:id="rId15"/>
    <p:sldId id="453" r:id="rId16"/>
    <p:sldId id="339" r:id="rId17"/>
    <p:sldId id="454" r:id="rId18"/>
    <p:sldId id="457" r:id="rId19"/>
    <p:sldId id="397" r:id="rId20"/>
    <p:sldId id="410" r:id="rId21"/>
    <p:sldId id="411" r:id="rId22"/>
    <p:sldId id="409" r:id="rId23"/>
    <p:sldId id="398" r:id="rId24"/>
    <p:sldId id="455" r:id="rId25"/>
    <p:sldId id="456" r:id="rId26"/>
    <p:sldId id="458" r:id="rId27"/>
    <p:sldId id="459" r:id="rId28"/>
    <p:sldId id="460" r:id="rId29"/>
    <p:sldId id="461" r:id="rId30"/>
    <p:sldId id="462" r:id="rId31"/>
    <p:sldId id="463" r:id="rId32"/>
    <p:sldId id="256" r:id="rId33"/>
    <p:sldId id="379" r:id="rId34"/>
    <p:sldId id="433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1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at, standing&#10;&#10;Description automatically generated">
            <a:extLst>
              <a:ext uri="{FF2B5EF4-FFF2-40B4-BE49-F238E27FC236}">
                <a16:creationId xmlns:a16="http://schemas.microsoft.com/office/drawing/2014/main" id="{BCF3F2EE-B8D4-4801-A5B6-EA93B1E3DD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7BDE1-0C6B-4F51-881D-94834B35DF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197600"/>
            <a:ext cx="1758414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74934-D908-412D-B042-88E5C5C9D75C}"/>
              </a:ext>
            </a:extLst>
          </p:cNvPr>
          <p:cNvSpPr txBox="1"/>
          <p:nvPr/>
        </p:nvSpPr>
        <p:spPr>
          <a:xfrm>
            <a:off x="1546529" y="522401"/>
            <a:ext cx="748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Abadi" panose="020B0604020104020204" pitchFamily="34" charset="0"/>
              </a:rPr>
              <a:t>AYL6000 Introduction to Data Analytics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F22EA-AFE3-4140-BA62-19D056C3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37" y="1301748"/>
            <a:ext cx="7571627" cy="493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F39277-7702-4318-A265-BC2777C7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57" y="259527"/>
            <a:ext cx="5210018" cy="1950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4C81F-4F8F-4655-8836-64544F9E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10" y="2924175"/>
            <a:ext cx="4088416" cy="2733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7A7E1-8C86-4B00-8BDB-552ACED7E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" y="2924175"/>
            <a:ext cx="3629025" cy="273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A8C90-D96E-489F-A939-EB211DC1EC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57" r="11647" b="9027"/>
          <a:stretch/>
        </p:blipFill>
        <p:spPr>
          <a:xfrm>
            <a:off x="8217649" y="2924175"/>
            <a:ext cx="3876112" cy="2733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7009A2-6670-4F4C-8C43-E3AABB55775E}"/>
              </a:ext>
            </a:extLst>
          </p:cNvPr>
          <p:cNvSpPr txBox="1"/>
          <p:nvPr/>
        </p:nvSpPr>
        <p:spPr>
          <a:xfrm>
            <a:off x="419100" y="259527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C000"/>
                </a:solidFill>
              </a:rPr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93807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A6BC9-BDF6-488E-808F-DC585B859A29}"/>
              </a:ext>
            </a:extLst>
          </p:cNvPr>
          <p:cNvSpPr txBox="1"/>
          <p:nvPr/>
        </p:nvSpPr>
        <p:spPr>
          <a:xfrm>
            <a:off x="419099" y="259527"/>
            <a:ext cx="10668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C000"/>
                </a:solidFill>
              </a:rPr>
              <a:t>Before we see other graphs, let’s talk about your homework.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F57E7-D766-4111-9552-872B9A36187C}"/>
              </a:ext>
            </a:extLst>
          </p:cNvPr>
          <p:cNvSpPr txBox="1"/>
          <p:nvPr/>
        </p:nvSpPr>
        <p:spPr>
          <a:xfrm>
            <a:off x="892242" y="1371630"/>
            <a:ext cx="1077685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Select one product of your choice (e.g., a computer, video camera, watch, jacket, purse, car, etc.).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Search on the Internet for at least 10 different vendors (you can find several vendors on eBay, Amazon, etc.).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Collect the product price per vendor and prepare a table in Excel, include the names of the vendors, website, price of the product and shipping cost (if applicable).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Include descriptive statistics of your data set: mean, SD, median, maximum, minimum, range.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IMPORTANT</a:t>
            </a: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: Insert your table as a JPG image.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Make sure your table has a professional look.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Finally, answer the following questions: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1. Did you find any challenge on your data collection procedure?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2. Was your data collection random? Explain how did you select the 10 vendors.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3. Based on the data collected and statistical analysis, what can you tell us about the distribution in prices? Apply critical thinking.</a:t>
            </a:r>
          </a:p>
          <a:p>
            <a:pPr algn="l"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25587-429A-4D4A-9769-93A592C744F9}"/>
              </a:ext>
            </a:extLst>
          </p:cNvPr>
          <p:cNvSpPr txBox="1"/>
          <p:nvPr/>
        </p:nvSpPr>
        <p:spPr>
          <a:xfrm>
            <a:off x="714958" y="971520"/>
            <a:ext cx="4021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Last week discussion:</a:t>
            </a:r>
          </a:p>
        </p:txBody>
      </p:sp>
    </p:spTree>
    <p:extLst>
      <p:ext uri="{BB962C8B-B14F-4D97-AF65-F5344CB8AC3E}">
        <p14:creationId xmlns:p14="http://schemas.microsoft.com/office/powerpoint/2010/main" val="163314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218433-C44F-47AB-A551-21CF9542D508}"/>
              </a:ext>
            </a:extLst>
          </p:cNvPr>
          <p:cNvSpPr txBox="1"/>
          <p:nvPr/>
        </p:nvSpPr>
        <p:spPr>
          <a:xfrm>
            <a:off x="514350" y="229509"/>
            <a:ext cx="886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As much as it is possible, please try that your figures appear directly into the Discussion board view, and not as an attachment.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33755-F48B-4359-A6A5-01B6F0C9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1185329"/>
            <a:ext cx="4933950" cy="44873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B01A12-25F3-4E49-98C3-29FE18947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30"/>
          <a:stretch/>
        </p:blipFill>
        <p:spPr>
          <a:xfrm>
            <a:off x="6657975" y="1185329"/>
            <a:ext cx="3477674" cy="1204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F4F12-A8F1-4CE6-AB95-A479AED7F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0" y="4719637"/>
            <a:ext cx="319087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A96DA-49E1-4E6C-A02B-96B84E5EE4DF}"/>
              </a:ext>
            </a:extLst>
          </p:cNvPr>
          <p:cNvSpPr txBox="1"/>
          <p:nvPr/>
        </p:nvSpPr>
        <p:spPr>
          <a:xfrm>
            <a:off x="6743702" y="3290619"/>
            <a:ext cx="49339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Do not </a:t>
            </a:r>
            <a:r>
              <a:rPr lang="en-US" sz="2000" dirty="0">
                <a:solidFill>
                  <a:schemeClr val="bg1"/>
                </a:solidFill>
              </a:rPr>
              <a:t>add your primary response or replies as doc documents. The information must be entered directly into the Discussion board view. </a:t>
            </a:r>
          </a:p>
        </p:txBody>
      </p:sp>
    </p:spTree>
    <p:extLst>
      <p:ext uri="{BB962C8B-B14F-4D97-AF65-F5344CB8AC3E}">
        <p14:creationId xmlns:p14="http://schemas.microsoft.com/office/powerpoint/2010/main" val="88888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E4806-D04F-4AEB-A0D3-F2C8D95E1C17}"/>
              </a:ext>
            </a:extLst>
          </p:cNvPr>
          <p:cNvSpPr txBox="1"/>
          <p:nvPr/>
        </p:nvSpPr>
        <p:spPr>
          <a:xfrm>
            <a:off x="923925" y="533400"/>
            <a:ext cx="91725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We will create groups of two students: we will use the Zoom conference break rooms for this activity, including students in the classroom. 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If you are presenting, share your table and explain your data collection method,  what conclusion you made from your data, and any challenges you encounter.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If you are listening to your classmate, provide meaningful observations and advise on how to improve data presentation. 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Each student takes maximum 5 minutes to present the data (including time to talk about your data and to receive feedback).</a:t>
            </a:r>
          </a:p>
        </p:txBody>
      </p:sp>
    </p:spTree>
    <p:extLst>
      <p:ext uri="{BB962C8B-B14F-4D97-AF65-F5344CB8AC3E}">
        <p14:creationId xmlns:p14="http://schemas.microsoft.com/office/powerpoint/2010/main" val="419628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3278C19-34AC-4486-BEC6-86093521705D}"/>
              </a:ext>
            </a:extLst>
          </p:cNvPr>
          <p:cNvSpPr/>
          <p:nvPr/>
        </p:nvSpPr>
        <p:spPr>
          <a:xfrm>
            <a:off x="8791575" y="545668"/>
            <a:ext cx="2895597" cy="2102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E6175-64BA-44F9-A839-419502445D40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2E6785-BEFF-4C97-B4D5-9AAA1EC37655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671557-6EA2-40D0-981B-0FA7AF62ED8A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Bar graphs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A5BB26-19CC-4A24-9678-B2BC12EAC0CE}"/>
              </a:ext>
            </a:extLst>
          </p:cNvPr>
          <p:cNvCxnSpPr>
            <a:cxnSpLocks/>
          </p:cNvCxnSpPr>
          <p:nvPr/>
        </p:nvCxnSpPr>
        <p:spPr>
          <a:xfrm>
            <a:off x="2968189" y="2220686"/>
            <a:ext cx="0" cy="33222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072151-DFB1-490B-9D31-D1AF96909271}"/>
              </a:ext>
            </a:extLst>
          </p:cNvPr>
          <p:cNvCxnSpPr>
            <a:cxnSpLocks/>
          </p:cNvCxnSpPr>
          <p:nvPr/>
        </p:nvCxnSpPr>
        <p:spPr>
          <a:xfrm flipH="1">
            <a:off x="2968189" y="5542981"/>
            <a:ext cx="518471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141513-E5B3-4D1E-B122-34B11B22A87F}"/>
              </a:ext>
            </a:extLst>
          </p:cNvPr>
          <p:cNvSpPr/>
          <p:nvPr/>
        </p:nvSpPr>
        <p:spPr>
          <a:xfrm rot="16200000">
            <a:off x="1665792" y="3295860"/>
            <a:ext cx="961050" cy="304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8A4E11-C240-4217-B9A0-193F7610657E}"/>
              </a:ext>
            </a:extLst>
          </p:cNvPr>
          <p:cNvSpPr/>
          <p:nvPr/>
        </p:nvSpPr>
        <p:spPr>
          <a:xfrm rot="5400000">
            <a:off x="1818192" y="3448260"/>
            <a:ext cx="961050" cy="304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574E6-E11E-43CE-B33C-154F38A5ABA8}"/>
              </a:ext>
            </a:extLst>
          </p:cNvPr>
          <p:cNvSpPr txBox="1"/>
          <p:nvPr/>
        </p:nvSpPr>
        <p:spPr>
          <a:xfrm rot="16200000">
            <a:off x="580765" y="3226756"/>
            <a:ext cx="224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Y-axis: Counts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3D7C0-FF9C-4C6A-AABE-8EB037B7F9B7}"/>
              </a:ext>
            </a:extLst>
          </p:cNvPr>
          <p:cNvSpPr txBox="1"/>
          <p:nvPr/>
        </p:nvSpPr>
        <p:spPr>
          <a:xfrm>
            <a:off x="3416059" y="6185042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X-axis: Categorical values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E4E625-F6C5-4E8F-B419-245FC82492B0}"/>
              </a:ext>
            </a:extLst>
          </p:cNvPr>
          <p:cNvSpPr/>
          <p:nvPr/>
        </p:nvSpPr>
        <p:spPr>
          <a:xfrm rot="16200000">
            <a:off x="3391667" y="5753209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39DC55F-223B-4B16-80D6-BC50E2A0E5BC}"/>
              </a:ext>
            </a:extLst>
          </p:cNvPr>
          <p:cNvSpPr/>
          <p:nvPr/>
        </p:nvSpPr>
        <p:spPr>
          <a:xfrm rot="16200000">
            <a:off x="4079141" y="5753209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3367E9-CA6A-4BA2-9D60-C22FD5E43E9F}"/>
              </a:ext>
            </a:extLst>
          </p:cNvPr>
          <p:cNvSpPr/>
          <p:nvPr/>
        </p:nvSpPr>
        <p:spPr>
          <a:xfrm rot="16200000">
            <a:off x="4766615" y="5753209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AB3A584-82CD-479A-B440-B577D2E7F90F}"/>
              </a:ext>
            </a:extLst>
          </p:cNvPr>
          <p:cNvSpPr/>
          <p:nvPr/>
        </p:nvSpPr>
        <p:spPr>
          <a:xfrm rot="16200000">
            <a:off x="5454089" y="5753209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8234B9-6C63-4113-969F-2A84384BA0E8}"/>
              </a:ext>
            </a:extLst>
          </p:cNvPr>
          <p:cNvSpPr/>
          <p:nvPr/>
        </p:nvSpPr>
        <p:spPr>
          <a:xfrm rot="16200000">
            <a:off x="6141563" y="5753209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D68CE8-9152-4EFB-94B3-0050FABD4669}"/>
              </a:ext>
            </a:extLst>
          </p:cNvPr>
          <p:cNvSpPr/>
          <p:nvPr/>
        </p:nvSpPr>
        <p:spPr>
          <a:xfrm rot="16200000">
            <a:off x="6829035" y="5753209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52A205-89BB-4B71-9D53-498DC3DDC6A9}"/>
              </a:ext>
            </a:extLst>
          </p:cNvPr>
          <p:cNvSpPr/>
          <p:nvPr/>
        </p:nvSpPr>
        <p:spPr>
          <a:xfrm>
            <a:off x="3416059" y="3536901"/>
            <a:ext cx="317231" cy="2006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68283-0CAE-4FD7-B113-8D574AF48B60}"/>
              </a:ext>
            </a:extLst>
          </p:cNvPr>
          <p:cNvSpPr/>
          <p:nvPr/>
        </p:nvSpPr>
        <p:spPr>
          <a:xfrm>
            <a:off x="4151357" y="4180712"/>
            <a:ext cx="317231" cy="1362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87E52E-318C-4BF2-A33D-463E3B64DD24}"/>
              </a:ext>
            </a:extLst>
          </p:cNvPr>
          <p:cNvSpPr/>
          <p:nvPr/>
        </p:nvSpPr>
        <p:spPr>
          <a:xfrm>
            <a:off x="4838831" y="3697953"/>
            <a:ext cx="317231" cy="1845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3684D-D87E-426E-92E0-DACC70CF65E9}"/>
              </a:ext>
            </a:extLst>
          </p:cNvPr>
          <p:cNvSpPr/>
          <p:nvPr/>
        </p:nvSpPr>
        <p:spPr>
          <a:xfrm>
            <a:off x="5526943" y="3457589"/>
            <a:ext cx="317231" cy="2076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B1D223-5B9A-4F08-A6DF-51006E725E46}"/>
              </a:ext>
            </a:extLst>
          </p:cNvPr>
          <p:cNvSpPr/>
          <p:nvPr/>
        </p:nvSpPr>
        <p:spPr>
          <a:xfrm>
            <a:off x="6215085" y="3120136"/>
            <a:ext cx="317231" cy="242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2A7559-E5F6-43FA-8FB7-2F0217F65CCB}"/>
              </a:ext>
            </a:extLst>
          </p:cNvPr>
          <p:cNvSpPr/>
          <p:nvPr/>
        </p:nvSpPr>
        <p:spPr>
          <a:xfrm>
            <a:off x="6901251" y="2762460"/>
            <a:ext cx="317231" cy="2780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1B6FA6-5CEB-4875-8D05-589D9B6D3741}"/>
              </a:ext>
            </a:extLst>
          </p:cNvPr>
          <p:cNvCxnSpPr>
            <a:cxnSpLocks/>
          </p:cNvCxnSpPr>
          <p:nvPr/>
        </p:nvCxnSpPr>
        <p:spPr>
          <a:xfrm flipV="1">
            <a:off x="9243527" y="879914"/>
            <a:ext cx="0" cy="1418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6EC764-380A-48B6-943B-54DF7D71B9BC}"/>
              </a:ext>
            </a:extLst>
          </p:cNvPr>
          <p:cNvCxnSpPr>
            <a:cxnSpLocks/>
          </p:cNvCxnSpPr>
          <p:nvPr/>
        </p:nvCxnSpPr>
        <p:spPr>
          <a:xfrm flipH="1">
            <a:off x="9243528" y="876613"/>
            <a:ext cx="2167422" cy="128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E11BB05-C5A9-41D1-9F5C-2DAE1F512317}"/>
              </a:ext>
            </a:extLst>
          </p:cNvPr>
          <p:cNvSpPr/>
          <p:nvPr/>
        </p:nvSpPr>
        <p:spPr>
          <a:xfrm rot="5400000" flipV="1">
            <a:off x="8885503" y="1508715"/>
            <a:ext cx="421128" cy="1430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E158B20-BDA4-405F-AAC6-0192088A3744}"/>
              </a:ext>
            </a:extLst>
          </p:cNvPr>
          <p:cNvSpPr/>
          <p:nvPr/>
        </p:nvSpPr>
        <p:spPr>
          <a:xfrm rot="5400000" flipV="1">
            <a:off x="9411893" y="688595"/>
            <a:ext cx="202299" cy="1040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45E0ED6-4823-421A-86E0-5950469D465B}"/>
              </a:ext>
            </a:extLst>
          </p:cNvPr>
          <p:cNvSpPr/>
          <p:nvPr/>
        </p:nvSpPr>
        <p:spPr>
          <a:xfrm rot="5400000" flipV="1">
            <a:off x="9734580" y="688595"/>
            <a:ext cx="202299" cy="1040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3E6955A-8581-449C-9E81-06B78B1FA13C}"/>
              </a:ext>
            </a:extLst>
          </p:cNvPr>
          <p:cNvSpPr/>
          <p:nvPr/>
        </p:nvSpPr>
        <p:spPr>
          <a:xfrm rot="5400000" flipV="1">
            <a:off x="10057268" y="688595"/>
            <a:ext cx="202299" cy="1040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E3F6435-8924-4734-8482-2CB997C1D62A}"/>
              </a:ext>
            </a:extLst>
          </p:cNvPr>
          <p:cNvSpPr/>
          <p:nvPr/>
        </p:nvSpPr>
        <p:spPr>
          <a:xfrm rot="5400000" flipV="1">
            <a:off x="10379955" y="688595"/>
            <a:ext cx="202299" cy="1040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FA5C463-669A-4E3F-909C-5ADF2AC4B976}"/>
              </a:ext>
            </a:extLst>
          </p:cNvPr>
          <p:cNvSpPr/>
          <p:nvPr/>
        </p:nvSpPr>
        <p:spPr>
          <a:xfrm rot="5400000" flipV="1">
            <a:off x="10702643" y="688595"/>
            <a:ext cx="202299" cy="1040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2071E71-04F4-4F74-BB80-F863ADB98A16}"/>
              </a:ext>
            </a:extLst>
          </p:cNvPr>
          <p:cNvSpPr/>
          <p:nvPr/>
        </p:nvSpPr>
        <p:spPr>
          <a:xfrm rot="5400000" flipV="1">
            <a:off x="11025329" y="688595"/>
            <a:ext cx="202299" cy="1040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74ADE6-EEBC-4AC9-8811-96BA8931AE95}"/>
              </a:ext>
            </a:extLst>
          </p:cNvPr>
          <p:cNvSpPr/>
          <p:nvPr/>
        </p:nvSpPr>
        <p:spPr>
          <a:xfrm flipV="1">
            <a:off x="9416143" y="881278"/>
            <a:ext cx="148902" cy="87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69B789-11CD-4209-9642-332499FD88E5}"/>
              </a:ext>
            </a:extLst>
          </p:cNvPr>
          <p:cNvSpPr/>
          <p:nvPr/>
        </p:nvSpPr>
        <p:spPr>
          <a:xfrm flipV="1">
            <a:off x="9761278" y="889455"/>
            <a:ext cx="148902" cy="59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FA123E-6651-4B31-AA31-C3D3D896B435}"/>
              </a:ext>
            </a:extLst>
          </p:cNvPr>
          <p:cNvSpPr/>
          <p:nvPr/>
        </p:nvSpPr>
        <p:spPr>
          <a:xfrm flipV="1">
            <a:off x="10083966" y="881278"/>
            <a:ext cx="148902" cy="80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BB5194-897E-4295-A34B-F6FB5DE45700}"/>
              </a:ext>
            </a:extLst>
          </p:cNvPr>
          <p:cNvSpPr/>
          <p:nvPr/>
        </p:nvSpPr>
        <p:spPr>
          <a:xfrm flipV="1">
            <a:off x="10406953" y="885367"/>
            <a:ext cx="148902" cy="90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5CDD69-A9DD-428E-8802-E744C7257D77}"/>
              </a:ext>
            </a:extLst>
          </p:cNvPr>
          <p:cNvSpPr/>
          <p:nvPr/>
        </p:nvSpPr>
        <p:spPr>
          <a:xfrm flipV="1">
            <a:off x="10729954" y="881277"/>
            <a:ext cx="148902" cy="106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AA7031-1F18-4080-AEBC-5C827CCA638B}"/>
              </a:ext>
            </a:extLst>
          </p:cNvPr>
          <p:cNvSpPr/>
          <p:nvPr/>
        </p:nvSpPr>
        <p:spPr>
          <a:xfrm flipV="1">
            <a:off x="11052027" y="881277"/>
            <a:ext cx="148902" cy="121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44339E-9F34-4BCA-A2F0-52810EA19D67}"/>
              </a:ext>
            </a:extLst>
          </p:cNvPr>
          <p:cNvSpPr txBox="1"/>
          <p:nvPr/>
        </p:nvSpPr>
        <p:spPr>
          <a:xfrm>
            <a:off x="440052" y="968652"/>
            <a:ext cx="478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Also referred as Bar Charts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Best used to present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03417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44732E-134B-4F7B-A575-9E0AB3B3610E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968F32-4E93-4590-82A9-A243B354F342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671557-6EA2-40D0-981B-0FA7AF62ED8A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Bar graphs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574E6-E11E-43CE-B33C-154F38A5ABA8}"/>
              </a:ext>
            </a:extLst>
          </p:cNvPr>
          <p:cNvSpPr txBox="1"/>
          <p:nvPr/>
        </p:nvSpPr>
        <p:spPr>
          <a:xfrm rot="16200000">
            <a:off x="886004" y="3134383"/>
            <a:ext cx="410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Y-axis: Categorical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3D7C0-FF9C-4C6A-AABE-8EB037B7F9B7}"/>
              </a:ext>
            </a:extLst>
          </p:cNvPr>
          <p:cNvSpPr txBox="1"/>
          <p:nvPr/>
        </p:nvSpPr>
        <p:spPr>
          <a:xfrm>
            <a:off x="5788668" y="5836702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X-axis: Counts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A5BB26-19CC-4A24-9678-B2BC12EAC0CE}"/>
              </a:ext>
            </a:extLst>
          </p:cNvPr>
          <p:cNvCxnSpPr>
            <a:cxnSpLocks/>
          </p:cNvCxnSpPr>
          <p:nvPr/>
        </p:nvCxnSpPr>
        <p:spPr>
          <a:xfrm flipH="1">
            <a:off x="3792619" y="5623263"/>
            <a:ext cx="66086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072151-DFB1-490B-9D31-D1AF96909271}"/>
              </a:ext>
            </a:extLst>
          </p:cNvPr>
          <p:cNvCxnSpPr>
            <a:cxnSpLocks/>
          </p:cNvCxnSpPr>
          <p:nvPr/>
        </p:nvCxnSpPr>
        <p:spPr>
          <a:xfrm flipV="1">
            <a:off x="3792618" y="1346651"/>
            <a:ext cx="29084" cy="4276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E4E625-F6C5-4E8F-B419-245FC82492B0}"/>
              </a:ext>
            </a:extLst>
          </p:cNvPr>
          <p:cNvSpPr/>
          <p:nvPr/>
        </p:nvSpPr>
        <p:spPr>
          <a:xfrm>
            <a:off x="3255027" y="1576412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39DC55F-223B-4B16-80D6-BC50E2A0E5BC}"/>
              </a:ext>
            </a:extLst>
          </p:cNvPr>
          <p:cNvSpPr/>
          <p:nvPr/>
        </p:nvSpPr>
        <p:spPr>
          <a:xfrm>
            <a:off x="3255027" y="2263886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3367E9-CA6A-4BA2-9D60-C22FD5E43E9F}"/>
              </a:ext>
            </a:extLst>
          </p:cNvPr>
          <p:cNvSpPr/>
          <p:nvPr/>
        </p:nvSpPr>
        <p:spPr>
          <a:xfrm>
            <a:off x="3255027" y="2951360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AB3A584-82CD-479A-B440-B577D2E7F90F}"/>
              </a:ext>
            </a:extLst>
          </p:cNvPr>
          <p:cNvSpPr/>
          <p:nvPr/>
        </p:nvSpPr>
        <p:spPr>
          <a:xfrm>
            <a:off x="3255027" y="3638834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8234B9-6C63-4113-969F-2A84384BA0E8}"/>
              </a:ext>
            </a:extLst>
          </p:cNvPr>
          <p:cNvSpPr/>
          <p:nvPr/>
        </p:nvSpPr>
        <p:spPr>
          <a:xfrm>
            <a:off x="3255027" y="4326308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D68CE8-9152-4EFB-94B3-0050FABD4669}"/>
              </a:ext>
            </a:extLst>
          </p:cNvPr>
          <p:cNvSpPr/>
          <p:nvPr/>
        </p:nvSpPr>
        <p:spPr>
          <a:xfrm>
            <a:off x="3255027" y="5013780"/>
            <a:ext cx="461665" cy="2216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52A205-89BB-4B71-9D53-498DC3DDC6A9}"/>
              </a:ext>
            </a:extLst>
          </p:cNvPr>
          <p:cNvSpPr/>
          <p:nvPr/>
        </p:nvSpPr>
        <p:spPr>
          <a:xfrm rot="5400000">
            <a:off x="5557835" y="-270169"/>
            <a:ext cx="461666" cy="3963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68283-0CAE-4FD7-B113-8D574AF48B60}"/>
              </a:ext>
            </a:extLst>
          </p:cNvPr>
          <p:cNvSpPr/>
          <p:nvPr/>
        </p:nvSpPr>
        <p:spPr>
          <a:xfrm rot="5400000">
            <a:off x="4940482" y="1101139"/>
            <a:ext cx="461665" cy="26915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87E52E-318C-4BF2-A33D-463E3B64DD24}"/>
              </a:ext>
            </a:extLst>
          </p:cNvPr>
          <p:cNvSpPr/>
          <p:nvPr/>
        </p:nvSpPr>
        <p:spPr>
          <a:xfrm rot="5400000">
            <a:off x="5398733" y="1311706"/>
            <a:ext cx="461667" cy="3645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3684D-D87E-426E-92E0-DACC70CF65E9}"/>
              </a:ext>
            </a:extLst>
          </p:cNvPr>
          <p:cNvSpPr/>
          <p:nvPr/>
        </p:nvSpPr>
        <p:spPr>
          <a:xfrm rot="5400000">
            <a:off x="5636296" y="1771581"/>
            <a:ext cx="461665" cy="4101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B1D223-5B9A-4F08-A6DF-51006E725E46}"/>
              </a:ext>
            </a:extLst>
          </p:cNvPr>
          <p:cNvSpPr/>
          <p:nvPr/>
        </p:nvSpPr>
        <p:spPr>
          <a:xfrm rot="5400000">
            <a:off x="5969550" y="2117142"/>
            <a:ext cx="461667" cy="47869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2A7559-E5F6-43FA-8FB7-2F0217F65CCB}"/>
              </a:ext>
            </a:extLst>
          </p:cNvPr>
          <p:cNvSpPr/>
          <p:nvPr/>
        </p:nvSpPr>
        <p:spPr>
          <a:xfrm rot="5400000">
            <a:off x="6322893" y="2449965"/>
            <a:ext cx="461667" cy="5493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2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8B8B66-13E5-4A3B-B646-28DC69905E09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50E4C-986A-40CA-AE6C-EB47DB7CF1BD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802A4C-A797-4DBF-B23A-933636DF7E63}"/>
              </a:ext>
            </a:extLst>
          </p:cNvPr>
          <p:cNvSpPr txBox="1"/>
          <p:nvPr/>
        </p:nvSpPr>
        <p:spPr>
          <a:xfrm>
            <a:off x="2060771" y="1158770"/>
            <a:ext cx="416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car_sale_india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fuel=table(</a:t>
            </a:r>
            <a:r>
              <a:rPr lang="en-US" dirty="0" err="1">
                <a:solidFill>
                  <a:srgbClr val="FFC000"/>
                </a:solidFill>
              </a:rPr>
              <a:t>cars$FuelType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r>
              <a:rPr lang="en-US" dirty="0" err="1">
                <a:solidFill>
                  <a:srgbClr val="FFC000"/>
                </a:solidFill>
              </a:rPr>
              <a:t>barplot</a:t>
            </a:r>
            <a:r>
              <a:rPr lang="en-US" dirty="0">
                <a:solidFill>
                  <a:srgbClr val="FFC000"/>
                </a:solidFill>
              </a:rPr>
              <a:t>(fuel, main="car sales in   </a:t>
            </a:r>
          </a:p>
          <a:p>
            <a:r>
              <a:rPr lang="en-US" dirty="0">
                <a:solidFill>
                  <a:srgbClr val="FFC000"/>
                </a:solidFill>
              </a:rPr>
              <a:t>    India",</a:t>
            </a:r>
            <a:r>
              <a:rPr lang="en-US" dirty="0" err="1">
                <a:solidFill>
                  <a:srgbClr val="FFC000"/>
                </a:solidFill>
              </a:rPr>
              <a:t>xlab</a:t>
            </a:r>
            <a:r>
              <a:rPr lang="en-US" dirty="0">
                <a:solidFill>
                  <a:srgbClr val="FFC000"/>
                </a:solidFill>
              </a:rPr>
              <a:t>="fuel type",</a:t>
            </a:r>
            <a:r>
              <a:rPr lang="en-US" dirty="0" err="1">
                <a:solidFill>
                  <a:srgbClr val="FFC000"/>
                </a:solidFill>
              </a:rPr>
              <a:t>ylab</a:t>
            </a:r>
            <a:r>
              <a:rPr lang="en-US" dirty="0">
                <a:solidFill>
                  <a:srgbClr val="FFC000"/>
                </a:solidFill>
              </a:rPr>
              <a:t> = "Counts")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55E3F-5F73-4EBE-B24A-78B3ACC5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56" y="2531456"/>
            <a:ext cx="5235394" cy="4054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DE21E-4380-4C5F-BC4B-7F96C54F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531456"/>
            <a:ext cx="5235394" cy="4054191"/>
          </a:xfrm>
          <a:prstGeom prst="rect">
            <a:avLst/>
          </a:prstGeom>
        </p:spPr>
      </p:pic>
      <p:pic>
        <p:nvPicPr>
          <p:cNvPr id="3" name="Picture 4" descr="Image result for r programing">
            <a:extLst>
              <a:ext uri="{FF2B5EF4-FFF2-40B4-BE49-F238E27FC236}">
                <a16:creationId xmlns:a16="http://schemas.microsoft.com/office/drawing/2014/main" id="{95E52490-AFE6-47D6-9DE4-D4AC13C50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5" r="22104"/>
          <a:stretch/>
        </p:blipFill>
        <p:spPr bwMode="auto">
          <a:xfrm>
            <a:off x="152400" y="152399"/>
            <a:ext cx="1769335" cy="138715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8138BA-6DF5-4EB9-8A8E-01D8AF79B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863600"/>
            <a:ext cx="56578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CC8A04-A8B9-4A2A-9D63-BBCC6CDE6D64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F222A-00ED-499C-9079-45038D5806EE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671557-6EA2-40D0-981B-0FA7AF62ED8A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Pie Charts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44339E-9F34-4BCA-A2F0-52810EA19D67}"/>
              </a:ext>
            </a:extLst>
          </p:cNvPr>
          <p:cNvSpPr txBox="1"/>
          <p:nvPr/>
        </p:nvSpPr>
        <p:spPr>
          <a:xfrm>
            <a:off x="440052" y="968652"/>
            <a:ext cx="1043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A pie graph is a circle that is divided into sections or wedges according to the</a:t>
            </a:r>
          </a:p>
          <a:p>
            <a:r>
              <a:rPr lang="en-US" sz="2400" dirty="0">
                <a:solidFill>
                  <a:srgbClr val="FFC000"/>
                </a:solidFill>
              </a:rPr>
              <a:t>percentage of frequencies in each category of the distribution.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0C2AF-50F7-46E0-BED2-8A3856A8AA05}"/>
              </a:ext>
            </a:extLst>
          </p:cNvPr>
          <p:cNvSpPr txBox="1"/>
          <p:nvPr/>
        </p:nvSpPr>
        <p:spPr>
          <a:xfrm>
            <a:off x="807720" y="5723377"/>
            <a:ext cx="113842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Always be sure: Labels are clear. Values are indicated. Categories are easy to differentiate.</a:t>
            </a:r>
          </a:p>
        </p:txBody>
      </p:sp>
      <p:pic>
        <p:nvPicPr>
          <p:cNvPr id="43" name="Picture 4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5A7EB38-B1D7-460B-AB4E-A7884C8BE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r="7032" b="3594"/>
          <a:stretch/>
        </p:blipFill>
        <p:spPr>
          <a:xfrm>
            <a:off x="6337300" y="1889128"/>
            <a:ext cx="5222240" cy="3834249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6C830ECC-211A-42D9-92B6-AC83256CA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10526" r="4600" b="3431"/>
          <a:stretch/>
        </p:blipFill>
        <p:spPr>
          <a:xfrm>
            <a:off x="1211097" y="2069009"/>
            <a:ext cx="4378960" cy="34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3A93489-5DEA-47D7-8003-8AFE358EE80E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8DBC6-D74B-4C84-99C4-218ABC70973A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671557-6EA2-40D0-981B-0FA7AF62ED8A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Pie Charts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4A93BB3-753A-4F17-A0C9-B52E9EA00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/>
        </p:blipFill>
        <p:spPr>
          <a:xfrm>
            <a:off x="5638800" y="943374"/>
            <a:ext cx="5120640" cy="28003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50C2AF-50F7-46E0-BED2-8A3856A8AA05}"/>
              </a:ext>
            </a:extLst>
          </p:cNvPr>
          <p:cNvSpPr txBox="1"/>
          <p:nvPr/>
        </p:nvSpPr>
        <p:spPr>
          <a:xfrm>
            <a:off x="701040" y="1439488"/>
            <a:ext cx="384048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There is a limit to the information you can present before it turns a pie chart into a complicated and difficult to follow graph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F0DD756-4160-4DC3-8502-707E3FAA5FD5}"/>
              </a:ext>
            </a:extLst>
          </p:cNvPr>
          <p:cNvSpPr/>
          <p:nvPr/>
        </p:nvSpPr>
        <p:spPr>
          <a:xfrm>
            <a:off x="4541520" y="2150568"/>
            <a:ext cx="1168400" cy="5168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202A06-046C-459F-8A01-EBA84266E7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t="4966" r="9466" b="25181"/>
          <a:stretch/>
        </p:blipFill>
        <p:spPr>
          <a:xfrm>
            <a:off x="5638800" y="4003015"/>
            <a:ext cx="5262880" cy="26144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43A687-A885-4D4F-A497-9D155F128099}"/>
              </a:ext>
            </a:extLst>
          </p:cNvPr>
          <p:cNvSpPr txBox="1"/>
          <p:nvPr/>
        </p:nvSpPr>
        <p:spPr>
          <a:xfrm>
            <a:off x="1595119" y="5074962"/>
            <a:ext cx="29620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A strategy you can use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0764B49-FFF0-4438-A615-5330DC977FCD}"/>
              </a:ext>
            </a:extLst>
          </p:cNvPr>
          <p:cNvSpPr/>
          <p:nvPr/>
        </p:nvSpPr>
        <p:spPr>
          <a:xfrm>
            <a:off x="4558730" y="5047379"/>
            <a:ext cx="1168400" cy="5168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72851-C7D0-4E02-89C8-B84CD98AE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0" t="3480" r="18939" b="5755"/>
          <a:stretch/>
        </p:blipFill>
        <p:spPr>
          <a:xfrm>
            <a:off x="348343" y="1025080"/>
            <a:ext cx="3535680" cy="4011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A1892E-1C65-4BAA-B943-80785E8F7F4C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82322-0BFD-4EC6-B390-EA251DC360BA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2DA3B0-8DEC-4EA8-8E12-400402DD01CD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Pie Charts</a:t>
            </a:r>
          </a:p>
        </p:txBody>
      </p:sp>
    </p:spTree>
    <p:extLst>
      <p:ext uri="{BB962C8B-B14F-4D97-AF65-F5344CB8AC3E}">
        <p14:creationId xmlns:p14="http://schemas.microsoft.com/office/powerpoint/2010/main" val="418401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E04A53-8F6F-4CBE-A3CA-C55DC7C9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1" y="321499"/>
            <a:ext cx="7124700" cy="32352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E56E1B-406C-4005-A137-BF65AB79D3AC}"/>
              </a:ext>
            </a:extLst>
          </p:cNvPr>
          <p:cNvSpPr txBox="1"/>
          <p:nvPr/>
        </p:nvSpPr>
        <p:spPr>
          <a:xfrm>
            <a:off x="533400" y="245269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Numerical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D2C6D-0DA7-4CCC-ADBC-B5CD3569F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3869501"/>
            <a:ext cx="7124700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00FADA-FDD6-470D-8FEC-C24A6BBF9560}"/>
              </a:ext>
            </a:extLst>
          </p:cNvPr>
          <p:cNvSpPr txBox="1"/>
          <p:nvPr/>
        </p:nvSpPr>
        <p:spPr>
          <a:xfrm>
            <a:off x="533400" y="3945731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2187711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B8B75-ACEB-4032-8298-5A2B2035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36" y="1025080"/>
            <a:ext cx="4152900" cy="4011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9907B3-A412-4007-89D4-B2C597DB4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0" t="3480" r="18939" b="5755"/>
          <a:stretch/>
        </p:blipFill>
        <p:spPr>
          <a:xfrm>
            <a:off x="348343" y="1025080"/>
            <a:ext cx="3535680" cy="401100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8F1D565-F5D0-44B9-B1D2-D6D927E811D1}"/>
              </a:ext>
            </a:extLst>
          </p:cNvPr>
          <p:cNvSpPr/>
          <p:nvPr/>
        </p:nvSpPr>
        <p:spPr>
          <a:xfrm>
            <a:off x="4032069" y="2782387"/>
            <a:ext cx="844732" cy="49638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6C6D7-3118-4911-86AF-0B2C694E7669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721C6-D31C-4623-BB5F-E1D1982461FE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99E865-62A8-4F73-A694-9CECD11CE264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Pie Charts</a:t>
            </a:r>
          </a:p>
        </p:txBody>
      </p:sp>
    </p:spTree>
    <p:extLst>
      <p:ext uri="{BB962C8B-B14F-4D97-AF65-F5344CB8AC3E}">
        <p14:creationId xmlns:p14="http://schemas.microsoft.com/office/powerpoint/2010/main" val="2071699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70C070E-65A9-494A-9A3B-54740881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36" y="1025080"/>
            <a:ext cx="4152900" cy="4011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9907B3-A412-4007-89D4-B2C597DB4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0" t="3480" r="18939" b="5755"/>
          <a:stretch/>
        </p:blipFill>
        <p:spPr>
          <a:xfrm>
            <a:off x="348343" y="1025080"/>
            <a:ext cx="3535680" cy="401100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8F1D565-F5D0-44B9-B1D2-D6D927E811D1}"/>
              </a:ext>
            </a:extLst>
          </p:cNvPr>
          <p:cNvSpPr/>
          <p:nvPr/>
        </p:nvSpPr>
        <p:spPr>
          <a:xfrm>
            <a:off x="4032069" y="2782387"/>
            <a:ext cx="844732" cy="49638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D04F6-4900-4AAE-B3EB-735F7FDC9B20}"/>
              </a:ext>
            </a:extLst>
          </p:cNvPr>
          <p:cNvSpPr txBox="1"/>
          <p:nvPr/>
        </p:nvSpPr>
        <p:spPr>
          <a:xfrm>
            <a:off x="9713219" y="1344760"/>
            <a:ext cx="1810325" cy="379656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Closed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378C7-1922-4EDF-8AF6-07BDD5D7E0F6}"/>
              </a:ext>
            </a:extLst>
          </p:cNvPr>
          <p:cNvSpPr txBox="1"/>
          <p:nvPr/>
        </p:nvSpPr>
        <p:spPr>
          <a:xfrm>
            <a:off x="10208426" y="2293522"/>
            <a:ext cx="1810325" cy="379656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Completed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DF5AA-54C6-440C-99B8-4FD19D3669E7}"/>
              </a:ext>
            </a:extLst>
          </p:cNvPr>
          <p:cNvSpPr txBox="1"/>
          <p:nvPr/>
        </p:nvSpPr>
        <p:spPr>
          <a:xfrm>
            <a:off x="10021166" y="3881124"/>
            <a:ext cx="1810325" cy="379656"/>
          </a:xfrm>
          <a:prstGeom prst="rect">
            <a:avLst/>
          </a:prstGeom>
          <a:solidFill>
            <a:srgbClr val="A5A5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In 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48A16-9757-4CE1-9857-8D142C7C4A81}"/>
              </a:ext>
            </a:extLst>
          </p:cNvPr>
          <p:cNvSpPr txBox="1"/>
          <p:nvPr/>
        </p:nvSpPr>
        <p:spPr>
          <a:xfrm>
            <a:off x="8846826" y="4898507"/>
            <a:ext cx="1810325" cy="37965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Scheduled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630E7-BCA6-493C-85D0-521D256111ED}"/>
              </a:ext>
            </a:extLst>
          </p:cNvPr>
          <p:cNvSpPr txBox="1"/>
          <p:nvPr/>
        </p:nvSpPr>
        <p:spPr>
          <a:xfrm>
            <a:off x="5251458" y="4546540"/>
            <a:ext cx="1810325" cy="379656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867" dirty="0">
                <a:solidFill>
                  <a:srgbClr val="FFC000"/>
                </a:solidFill>
              </a:rPr>
              <a:t>Pending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515C9-7B35-46EF-92BD-C7A01E437BB7}"/>
              </a:ext>
            </a:extLst>
          </p:cNvPr>
          <p:cNvSpPr txBox="1"/>
          <p:nvPr/>
        </p:nvSpPr>
        <p:spPr>
          <a:xfrm>
            <a:off x="4870191" y="1608909"/>
            <a:ext cx="1810325" cy="379656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Not in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0D575-CDD5-44BA-B594-8ED557E6EF32}"/>
              </a:ext>
            </a:extLst>
          </p:cNvPr>
          <p:cNvSpPr txBox="1"/>
          <p:nvPr/>
        </p:nvSpPr>
        <p:spPr>
          <a:xfrm>
            <a:off x="6318990" y="706387"/>
            <a:ext cx="1828800" cy="379656"/>
          </a:xfrm>
          <a:prstGeom prst="rect">
            <a:avLst/>
          </a:prstGeom>
          <a:solidFill>
            <a:srgbClr val="255E9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solidFill>
                  <a:srgbClr val="FFC000"/>
                </a:solidFill>
              </a:rPr>
              <a:t>Cancelled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248820-90B5-4BA9-9213-DACB98B3E664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33B7C-B147-4986-9299-6AA8E65A9140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0079612-3A15-4719-B47F-02416C6EEA73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Pie Charts</a:t>
            </a:r>
          </a:p>
        </p:txBody>
      </p:sp>
    </p:spTree>
    <p:extLst>
      <p:ext uri="{BB962C8B-B14F-4D97-AF65-F5344CB8AC3E}">
        <p14:creationId xmlns:p14="http://schemas.microsoft.com/office/powerpoint/2010/main" val="288291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B5B1AF-9ABB-4491-B8A6-3D06D8A4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95" y="1184091"/>
            <a:ext cx="3856057" cy="3724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25880E-8A58-4ECD-89C4-92503CD1604C}"/>
              </a:ext>
            </a:extLst>
          </p:cNvPr>
          <p:cNvSpPr txBox="1"/>
          <p:nvPr/>
        </p:nvSpPr>
        <p:spPr>
          <a:xfrm>
            <a:off x="8296364" y="1867217"/>
            <a:ext cx="1810325" cy="379656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Closed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EFD69-9109-4417-8380-EF19199C8D37}"/>
              </a:ext>
            </a:extLst>
          </p:cNvPr>
          <p:cNvSpPr txBox="1"/>
          <p:nvPr/>
        </p:nvSpPr>
        <p:spPr>
          <a:xfrm>
            <a:off x="8296365" y="2542313"/>
            <a:ext cx="1810325" cy="379656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Completed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F3501-601E-4060-ACB4-5A51734429FC}"/>
              </a:ext>
            </a:extLst>
          </p:cNvPr>
          <p:cNvSpPr txBox="1"/>
          <p:nvPr/>
        </p:nvSpPr>
        <p:spPr>
          <a:xfrm>
            <a:off x="8296365" y="3217409"/>
            <a:ext cx="1810325" cy="379656"/>
          </a:xfrm>
          <a:prstGeom prst="rect">
            <a:avLst/>
          </a:prstGeom>
          <a:solidFill>
            <a:srgbClr val="A5A5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In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70630-0874-4FBA-A34C-F6A6FA8771FF}"/>
              </a:ext>
            </a:extLst>
          </p:cNvPr>
          <p:cNvSpPr txBox="1"/>
          <p:nvPr/>
        </p:nvSpPr>
        <p:spPr>
          <a:xfrm>
            <a:off x="8296364" y="3892506"/>
            <a:ext cx="1810325" cy="37965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Scheduled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368B1-82F5-4CE1-AC2F-683397B392AA}"/>
              </a:ext>
            </a:extLst>
          </p:cNvPr>
          <p:cNvSpPr txBox="1"/>
          <p:nvPr/>
        </p:nvSpPr>
        <p:spPr>
          <a:xfrm>
            <a:off x="1677851" y="3589667"/>
            <a:ext cx="1810325" cy="379656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867" dirty="0"/>
              <a:t>Pending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9F20C-FEC3-44B3-BCF8-D0E693B4C6BF}"/>
              </a:ext>
            </a:extLst>
          </p:cNvPr>
          <p:cNvSpPr txBox="1"/>
          <p:nvPr/>
        </p:nvSpPr>
        <p:spPr>
          <a:xfrm>
            <a:off x="1677851" y="2686793"/>
            <a:ext cx="1810325" cy="379656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Not in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34E0-BE02-4237-86DD-CBE3979327CB}"/>
              </a:ext>
            </a:extLst>
          </p:cNvPr>
          <p:cNvSpPr txBox="1"/>
          <p:nvPr/>
        </p:nvSpPr>
        <p:spPr>
          <a:xfrm>
            <a:off x="1677851" y="1893808"/>
            <a:ext cx="1828800" cy="379656"/>
          </a:xfrm>
          <a:prstGeom prst="rect">
            <a:avLst/>
          </a:prstGeom>
          <a:solidFill>
            <a:srgbClr val="255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Cancelled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040909-CB2C-48BE-B69B-D56F16112C5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419703" y="2732141"/>
            <a:ext cx="8766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C5C1A-B20E-4BAD-9E25-7929D73765B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88176" y="2876621"/>
            <a:ext cx="7441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D483A1-4302-4576-9FD1-5742EA07B74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010400" y="2057045"/>
            <a:ext cx="12859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A25185-A457-43A7-9746-2FD1E40F109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506651" y="2049521"/>
            <a:ext cx="2116811" cy="34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339737-EA79-490F-970D-E78FDD76988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488176" y="3779495"/>
            <a:ext cx="13809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05958F-E61D-4B1A-8977-9D610A044EB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096000" y="4082334"/>
            <a:ext cx="2200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D1712B-9D6B-4750-89B3-FF9E9339FE2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315200" y="3407237"/>
            <a:ext cx="9811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D27BEF-0553-4C27-B927-10F6E6D4F832}"/>
              </a:ext>
            </a:extLst>
          </p:cNvPr>
          <p:cNvSpPr txBox="1"/>
          <p:nvPr/>
        </p:nvSpPr>
        <p:spPr>
          <a:xfrm>
            <a:off x="1859280" y="5171707"/>
            <a:ext cx="877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You can use any style you prefer (develop your personal style) as long as your graphs are clear, easy to read and follow.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39F8A8-A24E-4E7E-9209-3E6C7938BD27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5B9555-3161-45BB-8D8A-4ED8597CE72B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509CD6AC-3CF3-41C6-9547-8E4A538B01B0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Pie Charts</a:t>
            </a:r>
          </a:p>
        </p:txBody>
      </p:sp>
    </p:spTree>
    <p:extLst>
      <p:ext uri="{BB962C8B-B14F-4D97-AF65-F5344CB8AC3E}">
        <p14:creationId xmlns:p14="http://schemas.microsoft.com/office/powerpoint/2010/main" val="4087415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686F6A-131C-4AE0-A79D-AA0BD6D31881}"/>
              </a:ext>
            </a:extLst>
          </p:cNvPr>
          <p:cNvGrpSpPr/>
          <p:nvPr/>
        </p:nvGrpSpPr>
        <p:grpSpPr>
          <a:xfrm>
            <a:off x="3728395" y="1637832"/>
            <a:ext cx="3381541" cy="2363011"/>
            <a:chOff x="3502535" y="1588505"/>
            <a:chExt cx="3381541" cy="23630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75B37A-13E6-45EF-9F8E-938B625CE885}"/>
                </a:ext>
              </a:extLst>
            </p:cNvPr>
            <p:cNvSpPr/>
            <p:nvPr/>
          </p:nvSpPr>
          <p:spPr>
            <a:xfrm>
              <a:off x="3502535" y="3659900"/>
              <a:ext cx="3381541" cy="291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580A164-D604-4256-B729-5B9FEECF9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766"/>
            <a:stretch/>
          </p:blipFill>
          <p:spPr>
            <a:xfrm>
              <a:off x="3502535" y="1588505"/>
              <a:ext cx="3381541" cy="227592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CA77BB-17F3-40B0-A038-59269BED0B35}"/>
              </a:ext>
            </a:extLst>
          </p:cNvPr>
          <p:cNvGrpSpPr/>
          <p:nvPr/>
        </p:nvGrpSpPr>
        <p:grpSpPr>
          <a:xfrm>
            <a:off x="505107" y="1613168"/>
            <a:ext cx="3060428" cy="2387675"/>
            <a:chOff x="418017" y="1613168"/>
            <a:chExt cx="3060428" cy="23876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F7C22D-7B24-4C28-BA87-8D7AC27B1E32}"/>
                </a:ext>
              </a:extLst>
            </p:cNvPr>
            <p:cNvSpPr/>
            <p:nvPr/>
          </p:nvSpPr>
          <p:spPr>
            <a:xfrm>
              <a:off x="418017" y="1613168"/>
              <a:ext cx="3060428" cy="2387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9B356D-6FF3-4C63-B7E6-E4F573F42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445" y="1637832"/>
              <a:ext cx="3048000" cy="207139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ED338F2-996B-4C3D-B6E3-9FCFC2EF87E0}"/>
              </a:ext>
            </a:extLst>
          </p:cNvPr>
          <p:cNvSpPr txBox="1"/>
          <p:nvPr/>
        </p:nvSpPr>
        <p:spPr>
          <a:xfrm>
            <a:off x="4038500" y="818846"/>
            <a:ext cx="4419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Different ways to present the same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34E23-9AF5-4A0A-8ED2-9AA74E9B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378" y="1857794"/>
            <a:ext cx="4474862" cy="19769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086AC3-1A00-4FD4-A89D-88FA4DD5966C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313F0-E9C1-4D8D-B44E-34CB295400EC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FE3C2A-3C8C-43B5-9AB5-C6EB1EA64D72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Pie Charts</a:t>
            </a:r>
          </a:p>
        </p:txBody>
      </p:sp>
    </p:spTree>
    <p:extLst>
      <p:ext uri="{BB962C8B-B14F-4D97-AF65-F5344CB8AC3E}">
        <p14:creationId xmlns:p14="http://schemas.microsoft.com/office/powerpoint/2010/main" val="156301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90886C-CEC5-4DAD-9B70-62550F1EFE25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E1435-6352-4E80-BC15-3913A4A75148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AF6ADC-90AD-4F20-8C50-3DDAFC47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90" y="488399"/>
            <a:ext cx="6441675" cy="1644023"/>
          </a:xfrm>
          <a:prstGeom prst="rect">
            <a:avLst/>
          </a:prstGeom>
        </p:spPr>
      </p:pic>
      <p:pic>
        <p:nvPicPr>
          <p:cNvPr id="5" name="Picture 4" descr="Image result for r programing">
            <a:extLst>
              <a:ext uri="{FF2B5EF4-FFF2-40B4-BE49-F238E27FC236}">
                <a16:creationId xmlns:a16="http://schemas.microsoft.com/office/drawing/2014/main" id="{CE3857D0-EDE7-4989-97F0-5C52DED62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5" r="22104"/>
          <a:stretch/>
        </p:blipFill>
        <p:spPr bwMode="auto">
          <a:xfrm>
            <a:off x="152400" y="152399"/>
            <a:ext cx="1769335" cy="138715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D57E71-ECF5-4A7A-A59D-6A208DE38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2381839"/>
            <a:ext cx="5276850" cy="4762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DE1A9E-FF9C-46C3-9ED0-5A8B9609C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2390598"/>
            <a:ext cx="4314825" cy="4762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8D09BB-AF8A-4DB2-BAD9-70B4594C9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625" y="2974711"/>
            <a:ext cx="4143375" cy="5715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8A8D3D-B885-43FC-8391-7105D1AFC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091" y="3972692"/>
            <a:ext cx="9754445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4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EAEC558-EA27-4B29-BBC8-56BB6FFE3D07}"/>
              </a:ext>
            </a:extLst>
          </p:cNvPr>
          <p:cNvSpPr txBox="1"/>
          <p:nvPr/>
        </p:nvSpPr>
        <p:spPr>
          <a:xfrm>
            <a:off x="538480" y="1091336"/>
            <a:ext cx="11043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A </a:t>
            </a:r>
            <a:r>
              <a:rPr lang="en-US" sz="2400" b="1" dirty="0">
                <a:solidFill>
                  <a:srgbClr val="FFC000"/>
                </a:solidFill>
              </a:rPr>
              <a:t>Pareto chart </a:t>
            </a:r>
            <a:r>
              <a:rPr lang="en-US" sz="2400" dirty="0">
                <a:solidFill>
                  <a:srgbClr val="FFC000"/>
                </a:solidFill>
              </a:rPr>
              <a:t>is used to represent a frequency distribution for a categorical variable, and the frequencies are displayed by the heights of vertical bars, which are arranged in order from highest to lowest.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F293B9-2AFA-4AB8-B558-8AA97C4E6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1" t="1340" r="1797" b="2430"/>
          <a:stretch/>
        </p:blipFill>
        <p:spPr>
          <a:xfrm>
            <a:off x="4035259" y="2291665"/>
            <a:ext cx="4121482" cy="42490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1DBD74-3CF0-4E34-AF19-515CCFFC7E5D}"/>
              </a:ext>
            </a:extLst>
          </p:cNvPr>
          <p:cNvSpPr txBox="1"/>
          <p:nvPr/>
        </p:nvSpPr>
        <p:spPr>
          <a:xfrm rot="5400000">
            <a:off x="6773031" y="4291446"/>
            <a:ext cx="30899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FFC000"/>
                </a:solidFill>
              </a:rPr>
              <a:t>Cumulative relative frequency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E5D0CF-8E68-4CFF-85A5-1DB0C863ED25}"/>
              </a:ext>
            </a:extLst>
          </p:cNvPr>
          <p:cNvSpPr txBox="1"/>
          <p:nvPr/>
        </p:nvSpPr>
        <p:spPr>
          <a:xfrm rot="16200000">
            <a:off x="2601516" y="4139272"/>
            <a:ext cx="259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Population (in millions)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BE0E7B-9D2B-4ED7-974F-A6207CC2C780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7A71E-40B7-42C7-86F8-0DD82FE5B753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8D63A8A-2592-41B0-8E12-755E19AB7819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Pareto Chart</a:t>
            </a:r>
          </a:p>
        </p:txBody>
      </p:sp>
    </p:spTree>
    <p:extLst>
      <p:ext uri="{BB962C8B-B14F-4D97-AF65-F5344CB8AC3E}">
        <p14:creationId xmlns:p14="http://schemas.microsoft.com/office/powerpoint/2010/main" val="270736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A8882D-6A5A-4FA7-AF24-84CACC0D90C8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32462-64C3-4B27-B0E4-D477701D86A4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4C871-9BB4-42A6-92F1-F48B4372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71982"/>
            <a:ext cx="4192715" cy="3997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4A55B3-C495-4397-9166-4A3402E1D16A}"/>
              </a:ext>
            </a:extLst>
          </p:cNvPr>
          <p:cNvSpPr txBox="1"/>
          <p:nvPr/>
        </p:nvSpPr>
        <p:spPr>
          <a:xfrm>
            <a:off x="428551" y="971653"/>
            <a:ext cx="10828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Scatter plots follow the regular x to y  coordinate grid coordinates. The first value always refer to the x axis. Used to observe the relationship between numerical variables</a:t>
            </a:r>
            <a:endParaRPr lang="es-EC" sz="2400" dirty="0">
              <a:solidFill>
                <a:srgbClr val="FFC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9CC8C7-3881-4EC3-88D2-83CDDA76E71F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Scatter plots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95DBC-BF94-42F7-9590-2C47D282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69" y="2030778"/>
            <a:ext cx="5344012" cy="41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6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60A550-4B5A-4100-AF32-08A265AD3366}"/>
              </a:ext>
            </a:extLst>
          </p:cNvPr>
          <p:cNvSpPr/>
          <p:nvPr/>
        </p:nvSpPr>
        <p:spPr>
          <a:xfrm rot="10800000"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06662-81E6-4114-8BE4-0F4CD1FB6055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E99200-A650-47C4-A894-1898185E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0" y="1436196"/>
            <a:ext cx="4666977" cy="51663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959146-19F5-4AB6-80BA-989B50C1126C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Box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5BEA3-1281-41AC-B42F-B30660FAE7A9}"/>
              </a:ext>
            </a:extLst>
          </p:cNvPr>
          <p:cNvSpPr txBox="1"/>
          <p:nvPr/>
        </p:nvSpPr>
        <p:spPr>
          <a:xfrm>
            <a:off x="5259366" y="620588"/>
            <a:ext cx="66379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A </a:t>
            </a:r>
            <a:r>
              <a:rPr lang="en-US" sz="2000" b="1" dirty="0">
                <a:solidFill>
                  <a:srgbClr val="FFC000"/>
                </a:solidFill>
              </a:rPr>
              <a:t>boxplot </a:t>
            </a:r>
            <a:r>
              <a:rPr lang="en-US" sz="2000" dirty="0">
                <a:solidFill>
                  <a:srgbClr val="FFC000"/>
                </a:solidFill>
              </a:rPr>
              <a:t>is a graph of a data set obtained by drawing a line from the minimum data value to </a:t>
            </a:r>
            <a:r>
              <a:rPr lang="en-US" sz="2000" i="1" dirty="0">
                <a:solidFill>
                  <a:srgbClr val="FFC000"/>
                </a:solidFill>
              </a:rPr>
              <a:t>Q</a:t>
            </a:r>
            <a:r>
              <a:rPr lang="en-US" sz="2000" dirty="0">
                <a:solidFill>
                  <a:srgbClr val="FFC000"/>
                </a:solidFill>
              </a:rPr>
              <a:t>1, drawing a horizontal line from </a:t>
            </a:r>
            <a:r>
              <a:rPr lang="en-US" sz="2000" i="1" dirty="0">
                <a:solidFill>
                  <a:srgbClr val="FFC000"/>
                </a:solidFill>
              </a:rPr>
              <a:t>Q</a:t>
            </a:r>
            <a:r>
              <a:rPr lang="en-US" sz="2000" dirty="0">
                <a:solidFill>
                  <a:srgbClr val="FFC000"/>
                </a:solidFill>
              </a:rPr>
              <a:t>3 to the maximum data value, and drawing a box whose vertical sides pass through </a:t>
            </a:r>
            <a:r>
              <a:rPr lang="en-US" sz="2000" i="1" dirty="0">
                <a:solidFill>
                  <a:srgbClr val="FFC000"/>
                </a:solidFill>
              </a:rPr>
              <a:t>Q</a:t>
            </a:r>
            <a:r>
              <a:rPr lang="en-US" sz="2000" dirty="0">
                <a:solidFill>
                  <a:srgbClr val="FFC000"/>
                </a:solidFill>
              </a:rPr>
              <a:t>1 and </a:t>
            </a:r>
            <a:r>
              <a:rPr lang="en-US" sz="2000" i="1" dirty="0">
                <a:solidFill>
                  <a:srgbClr val="FFC000"/>
                </a:solidFill>
              </a:rPr>
              <a:t>Q</a:t>
            </a:r>
            <a:r>
              <a:rPr lang="en-US" sz="2000" dirty="0">
                <a:solidFill>
                  <a:srgbClr val="FFC000"/>
                </a:solidFill>
              </a:rPr>
              <a:t>3 with a vertical line inside the box passing through the median or </a:t>
            </a:r>
            <a:r>
              <a:rPr lang="en-US" sz="2000" i="1" dirty="0">
                <a:solidFill>
                  <a:srgbClr val="FFC000"/>
                </a:solidFill>
              </a:rPr>
              <a:t>Q</a:t>
            </a:r>
            <a:r>
              <a:rPr lang="en-US" sz="2000" dirty="0">
                <a:solidFill>
                  <a:srgbClr val="FFC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456405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AE4363-6C16-47E8-8DC5-985B0E83E119}"/>
              </a:ext>
            </a:extLst>
          </p:cNvPr>
          <p:cNvSpPr/>
          <p:nvPr/>
        </p:nvSpPr>
        <p:spPr>
          <a:xfrm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6BABD-CDB0-4E73-A552-C8F978FB9180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41B01E-2C45-4395-8283-B7184087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091336"/>
            <a:ext cx="8648700" cy="27908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2F8B1F-D6E2-4196-BF37-3E4F3CD95CFB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Box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B7B84-7632-4973-B864-CFBE72999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98" y="4241766"/>
            <a:ext cx="7650404" cy="21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39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AD4B5F-F021-4260-92B2-561189CBC122}"/>
              </a:ext>
            </a:extLst>
          </p:cNvPr>
          <p:cNvCxnSpPr>
            <a:cxnSpLocks/>
          </p:cNvCxnSpPr>
          <p:nvPr/>
        </p:nvCxnSpPr>
        <p:spPr>
          <a:xfrm>
            <a:off x="7110936" y="1638300"/>
            <a:ext cx="0" cy="4367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42D58D4-6CB0-473A-9D2E-3A719FD1087A}"/>
              </a:ext>
            </a:extLst>
          </p:cNvPr>
          <p:cNvSpPr/>
          <p:nvPr/>
        </p:nvSpPr>
        <p:spPr>
          <a:xfrm rot="10800000"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AD505-CC25-42EA-8C3F-3C460C833A02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B174B-8E40-41D5-8AD2-62BD34F3ADE3}"/>
              </a:ext>
            </a:extLst>
          </p:cNvPr>
          <p:cNvSpPr txBox="1">
            <a:spLocks/>
          </p:cNvSpPr>
          <p:nvPr/>
        </p:nvSpPr>
        <p:spPr>
          <a:xfrm>
            <a:off x="185576" y="167605"/>
            <a:ext cx="3621314" cy="7561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lIns="121719" tIns="60859" rIns="121719" bIns="6085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Box plots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1DF23C-A2FE-4C6E-8164-98DA0822A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147102"/>
            <a:ext cx="11010899" cy="25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6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8243C0-23ED-46EE-A443-52FBD840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140554"/>
            <a:ext cx="3805238" cy="1727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97FF6B-E3DE-45B4-8C5C-97A51956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73" y="1619250"/>
            <a:ext cx="4688303" cy="45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95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DFCB2-A7E3-4A01-B9E7-A87B2F14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45" y="2818854"/>
            <a:ext cx="4462659" cy="3792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30F3E7-D1E9-42BC-840B-0DF29203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6377"/>
            <a:ext cx="11010899" cy="25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66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B903FA-491B-4EC5-B3E4-59D973BC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76200"/>
            <a:ext cx="6404179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45B39-661F-411F-806B-2B524C52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69" y="2667000"/>
            <a:ext cx="6484131" cy="39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74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8C902-CE70-4939-B4A7-D300A0B3C03F}"/>
              </a:ext>
            </a:extLst>
          </p:cNvPr>
          <p:cNvSpPr/>
          <p:nvPr/>
        </p:nvSpPr>
        <p:spPr>
          <a:xfrm rot="10800000"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28D7B-ADDE-4E9E-A979-44B3D4249E5E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FFD8C-5827-4C04-AA47-E039D1FF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" y="2296533"/>
            <a:ext cx="5235394" cy="40541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6E6AB-5A97-4D32-BF54-730CB02D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473" y="718560"/>
            <a:ext cx="5283854" cy="874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4DB8E0-31BA-48D8-BAAB-F6EA32B1E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143" y="2387424"/>
            <a:ext cx="5235394" cy="4054191"/>
          </a:xfrm>
          <a:prstGeom prst="rect">
            <a:avLst/>
          </a:prstGeom>
        </p:spPr>
      </p:pic>
      <p:pic>
        <p:nvPicPr>
          <p:cNvPr id="5" name="Picture 4" descr="Image result for r programing">
            <a:extLst>
              <a:ext uri="{FF2B5EF4-FFF2-40B4-BE49-F238E27FC236}">
                <a16:creationId xmlns:a16="http://schemas.microsoft.com/office/drawing/2014/main" id="{0313DC08-B5C1-4CFB-AF7E-DD02DD7D3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5" r="22104"/>
          <a:stretch/>
        </p:blipFill>
        <p:spPr bwMode="auto">
          <a:xfrm>
            <a:off x="186301" y="227767"/>
            <a:ext cx="1769335" cy="138715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22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A44355-4B88-49A8-AE41-5CDB5450A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7"/>
          <a:stretch/>
        </p:blipFill>
        <p:spPr>
          <a:xfrm>
            <a:off x="114300" y="879475"/>
            <a:ext cx="4180476" cy="487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A8BD8-9FD2-4F7F-BC6F-1EC6DBF1B2F8}"/>
              </a:ext>
            </a:extLst>
          </p:cNvPr>
          <p:cNvSpPr txBox="1"/>
          <p:nvPr/>
        </p:nvSpPr>
        <p:spPr>
          <a:xfrm>
            <a:off x="4633929" y="731786"/>
            <a:ext cx="70370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Working by hand (not computer), create a box-and-whisker plot for the following data, and indicate if it contains outliers or not: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3, 42, 42, 46, 48, 49, 50, 50, 52, 53, 55, 56, 58, 75, 114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103DA-E609-4F3B-888F-F27B9814D2F9}"/>
              </a:ext>
            </a:extLst>
          </p:cNvPr>
          <p:cNvSpPr txBox="1"/>
          <p:nvPr/>
        </p:nvSpPr>
        <p:spPr>
          <a:xfrm>
            <a:off x="4527632" y="2617713"/>
            <a:ext cx="7550068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Remember: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Q2 indicates the median of the data set, or the average of the two middle numbers.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Q1 is the median of the lower set, between the lower point and </a:t>
            </a:r>
            <a:r>
              <a:rPr lang="en-US" dirty="0" err="1">
                <a:solidFill>
                  <a:srgbClr val="FFC000"/>
                </a:solidFill>
              </a:rPr>
              <a:t>Q2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C000"/>
                </a:solidFill>
              </a:rPr>
              <a:t>Q3</a:t>
            </a:r>
            <a:r>
              <a:rPr lang="en-US" dirty="0">
                <a:solidFill>
                  <a:srgbClr val="FFC000"/>
                </a:solidFill>
              </a:rPr>
              <a:t> is the median of the upper set, between the highest point and </a:t>
            </a:r>
            <a:r>
              <a:rPr lang="en-US" dirty="0" err="1">
                <a:solidFill>
                  <a:srgbClr val="FFC000"/>
                </a:solidFill>
              </a:rPr>
              <a:t>Q2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IQR or interquartile range, is the distance between Q1 and Q3.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Outliers are defined by any number that is lower than Q1 or higher than Q2 by 1.5 IQR.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Add the scale bar.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Indicate Q1, Q2, Q3, IQR, upper value, lower value, and any outliers.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Make the figure in a piece of paper with thick marker, to show to the camera.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CA47A-7441-40F3-8B04-5632BF7A7C8D}"/>
              </a:ext>
            </a:extLst>
          </p:cNvPr>
          <p:cNvSpPr txBox="1"/>
          <p:nvPr/>
        </p:nvSpPr>
        <p:spPr>
          <a:xfrm>
            <a:off x="723899" y="4124798"/>
            <a:ext cx="40908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 dirty="0">
                <a:solidFill>
                  <a:srgbClr val="7030A0"/>
                </a:solidFill>
              </a:rPr>
              <a:t>Q1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91C98-8189-4EB9-8614-E0F82E78A649}"/>
              </a:ext>
            </a:extLst>
          </p:cNvPr>
          <p:cNvSpPr txBox="1"/>
          <p:nvPr/>
        </p:nvSpPr>
        <p:spPr>
          <a:xfrm>
            <a:off x="713906" y="3245069"/>
            <a:ext cx="40908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 dirty="0">
                <a:solidFill>
                  <a:srgbClr val="7030A0"/>
                </a:solidFill>
              </a:rPr>
              <a:t>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B4AD5-74F9-42A0-92E3-85DC30912DD8}"/>
              </a:ext>
            </a:extLst>
          </p:cNvPr>
          <p:cNvSpPr txBox="1"/>
          <p:nvPr/>
        </p:nvSpPr>
        <p:spPr>
          <a:xfrm>
            <a:off x="723899" y="2420998"/>
            <a:ext cx="40908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 dirty="0">
                <a:solidFill>
                  <a:srgbClr val="7030A0"/>
                </a:solidFill>
              </a:rPr>
              <a:t>Q3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AA407-B0F0-4253-BC89-C8DDE2EC3F3E}"/>
              </a:ext>
            </a:extLst>
          </p:cNvPr>
          <p:cNvSpPr txBox="1"/>
          <p:nvPr/>
        </p:nvSpPr>
        <p:spPr>
          <a:xfrm rot="16200000">
            <a:off x="3609705" y="3260425"/>
            <a:ext cx="47000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 dirty="0">
                <a:solidFill>
                  <a:srgbClr val="7030A0"/>
                </a:solidFill>
              </a:rPr>
              <a:t>IQR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CF9D2-0B78-4521-A647-1D69C6384B7C}"/>
              </a:ext>
            </a:extLst>
          </p:cNvPr>
          <p:cNvCxnSpPr/>
          <p:nvPr/>
        </p:nvCxnSpPr>
        <p:spPr>
          <a:xfrm>
            <a:off x="3975099" y="2542048"/>
            <a:ext cx="0" cy="179182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EF9F5E-A961-472A-A6CE-B80161F86369}"/>
              </a:ext>
            </a:extLst>
          </p:cNvPr>
          <p:cNvCxnSpPr>
            <a:cxnSpLocks/>
          </p:cNvCxnSpPr>
          <p:nvPr/>
        </p:nvCxnSpPr>
        <p:spPr>
          <a:xfrm flipH="1">
            <a:off x="3670299" y="2551714"/>
            <a:ext cx="304800" cy="0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3BC7D1-3879-4CD8-AFE2-CE3BCAA9E7D3}"/>
              </a:ext>
            </a:extLst>
          </p:cNvPr>
          <p:cNvCxnSpPr>
            <a:cxnSpLocks/>
          </p:cNvCxnSpPr>
          <p:nvPr/>
        </p:nvCxnSpPr>
        <p:spPr>
          <a:xfrm flipH="1">
            <a:off x="3670299" y="4318778"/>
            <a:ext cx="304800" cy="0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E618E-7810-49FD-8ABA-D4B8F77113AA}"/>
              </a:ext>
            </a:extLst>
          </p:cNvPr>
          <p:cNvSpPr txBox="1"/>
          <p:nvPr/>
        </p:nvSpPr>
        <p:spPr>
          <a:xfrm>
            <a:off x="304801" y="69628"/>
            <a:ext cx="1046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Solve the following problem, draw the box-and-whisker plots in a piece of paper.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1A4C7-8AC7-4ED0-BDD0-FF0B6A96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468307"/>
            <a:ext cx="16859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6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B732013-FDA8-44CC-8F70-90F37E30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85" y="605010"/>
            <a:ext cx="5023539" cy="5175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25CEE-4F51-41A7-BD17-9FE4B5584C52}"/>
              </a:ext>
            </a:extLst>
          </p:cNvPr>
          <p:cNvSpPr txBox="1"/>
          <p:nvPr/>
        </p:nvSpPr>
        <p:spPr>
          <a:xfrm>
            <a:off x="505315" y="4156495"/>
            <a:ext cx="6652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IQR          = Q3 – Q1	= 56-46 	    = 10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IQR*1.5 			= 10 x 1.5   = 15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Upper limit for outliers = Q3 + IQR*1.5 = 56 + 15 = 71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Lower limit for outliers = Q1 + IQR*1.5 = 46 – 15 = 31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Any value above 71 or below 31 are considered outliers.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In this case 3, 75 and 114 are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11010-C969-4CBA-9F4E-E99BF0EC4D69}"/>
              </a:ext>
            </a:extLst>
          </p:cNvPr>
          <p:cNvSpPr txBox="1"/>
          <p:nvPr/>
        </p:nvSpPr>
        <p:spPr>
          <a:xfrm>
            <a:off x="9948405" y="3320018"/>
            <a:ext cx="145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Q2 = 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98B69-C97B-4610-8258-C4B890228EF0}"/>
              </a:ext>
            </a:extLst>
          </p:cNvPr>
          <p:cNvSpPr txBox="1"/>
          <p:nvPr/>
        </p:nvSpPr>
        <p:spPr>
          <a:xfrm>
            <a:off x="8927661" y="51654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CF0E4-9A17-4002-92DE-F3B99D55F374}"/>
              </a:ext>
            </a:extLst>
          </p:cNvPr>
          <p:cNvSpPr txBox="1"/>
          <p:nvPr/>
        </p:nvSpPr>
        <p:spPr>
          <a:xfrm>
            <a:off x="8919291" y="2286077"/>
            <a:ext cx="55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8C1C0-72BE-43BC-923C-46132389F929}"/>
              </a:ext>
            </a:extLst>
          </p:cNvPr>
          <p:cNvSpPr txBox="1"/>
          <p:nvPr/>
        </p:nvSpPr>
        <p:spPr>
          <a:xfrm>
            <a:off x="9948405" y="3687301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Q1 = 46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95BD9-E897-42EC-810A-716DBC1D861C}"/>
              </a:ext>
            </a:extLst>
          </p:cNvPr>
          <p:cNvSpPr txBox="1"/>
          <p:nvPr/>
        </p:nvSpPr>
        <p:spPr>
          <a:xfrm>
            <a:off x="9948405" y="2952735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Q3 = 56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A08371-B49B-4C0A-A402-E5F2B0EA770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9693878" y="3152790"/>
            <a:ext cx="254527" cy="1408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BDEF86-B61E-4AEF-91A4-5A3F63E9FD1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87293" y="3709896"/>
            <a:ext cx="261112" cy="1774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3138FE-3356-4275-80B5-49B388F9441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687293" y="3520073"/>
            <a:ext cx="261112" cy="112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5020DD-B6A3-4440-A1D8-8ECBBDB66429}"/>
              </a:ext>
            </a:extLst>
          </p:cNvPr>
          <p:cNvSpPr txBox="1"/>
          <p:nvPr/>
        </p:nvSpPr>
        <p:spPr>
          <a:xfrm>
            <a:off x="8902358" y="738053"/>
            <a:ext cx="746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4C941-6CC6-48D4-8D40-33DBE3B00F7A}"/>
              </a:ext>
            </a:extLst>
          </p:cNvPr>
          <p:cNvSpPr txBox="1"/>
          <p:nvPr/>
        </p:nvSpPr>
        <p:spPr>
          <a:xfrm>
            <a:off x="9948405" y="2585452"/>
            <a:ext cx="1955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Upper value = 58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7CA22-031B-4C2B-ACBE-91F7F7F439DD}"/>
              </a:ext>
            </a:extLst>
          </p:cNvPr>
          <p:cNvSpPr txBox="1"/>
          <p:nvPr/>
        </p:nvSpPr>
        <p:spPr>
          <a:xfrm>
            <a:off x="9948405" y="4054585"/>
            <a:ext cx="1942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Lower value = 42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2F7894-3E9C-47BD-889C-7482E2E6FFC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9217583" y="2785507"/>
            <a:ext cx="730822" cy="4074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6E3C5A-F2FC-461B-8F60-940CC903294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275577" y="3887356"/>
            <a:ext cx="672828" cy="3672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9850A4-CA60-4CF0-A844-67DDE2523811}"/>
              </a:ext>
            </a:extLst>
          </p:cNvPr>
          <p:cNvSpPr txBox="1"/>
          <p:nvPr/>
        </p:nvSpPr>
        <p:spPr>
          <a:xfrm>
            <a:off x="6975566" y="5956663"/>
            <a:ext cx="4807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In box plots, sometimes the mean is shown using an x. In this case, mean = 53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A7A946-07D4-436D-B2B2-54230F56A079}"/>
              </a:ext>
            </a:extLst>
          </p:cNvPr>
          <p:cNvSpPr txBox="1"/>
          <p:nvPr/>
        </p:nvSpPr>
        <p:spPr>
          <a:xfrm>
            <a:off x="8743153" y="3220265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204EFA8-E77C-4153-B4B2-3BBE2BB8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54" y="226590"/>
            <a:ext cx="1985882" cy="38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5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5A3BA-F4CC-4367-AB9B-D48C01081CB9}"/>
              </a:ext>
            </a:extLst>
          </p:cNvPr>
          <p:cNvSpPr/>
          <p:nvPr/>
        </p:nvSpPr>
        <p:spPr>
          <a:xfrm rot="10800000">
            <a:off x="0" y="0"/>
            <a:ext cx="304800" cy="6185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45FDB-16D0-429D-A14A-ED3A51250580}"/>
              </a:ext>
            </a:extLst>
          </p:cNvPr>
          <p:cNvSpPr/>
          <p:nvPr/>
        </p:nvSpPr>
        <p:spPr>
          <a:xfrm rot="5400000">
            <a:off x="6096000" y="-5791200"/>
            <a:ext cx="304800" cy="1188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9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C630C9-5703-48C2-92A0-A7A651EBB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6" y="2208808"/>
            <a:ext cx="4977858" cy="3632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8243C0-23ED-46EE-A443-52FBD840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5" y="140554"/>
            <a:ext cx="3805238" cy="1727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223775-E661-4986-A555-4F25883F9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78" y="2208808"/>
            <a:ext cx="4876226" cy="36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6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8243C0-23ED-46EE-A443-52FBD840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140554"/>
            <a:ext cx="3805238" cy="1727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8417B-A2CA-40E1-B3D5-8C3D46A97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99" y="2208808"/>
            <a:ext cx="3738504" cy="3632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7ED11D-55B3-44E2-95A3-0C43C1F0D301}"/>
              </a:ext>
            </a:extLst>
          </p:cNvPr>
          <p:cNvSpPr txBox="1"/>
          <p:nvPr/>
        </p:nvSpPr>
        <p:spPr>
          <a:xfrm>
            <a:off x="800100" y="237251"/>
            <a:ext cx="5810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Continuous numerical data can be presented as categorical only if the data is organized in classes (bins). IN this case, each class is considered a category. In the example below, the data has been grouped in 7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8DC72-C36D-48F2-AAEB-B8284FD7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78" y="2208808"/>
            <a:ext cx="4876226" cy="36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4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F6EED-5D13-4E41-B4E3-77DC526E7ECC}"/>
              </a:ext>
            </a:extLst>
          </p:cNvPr>
          <p:cNvSpPr txBox="1"/>
          <p:nvPr/>
        </p:nvSpPr>
        <p:spPr>
          <a:xfrm>
            <a:off x="504825" y="333375"/>
            <a:ext cx="8181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Rules to create classes from continuous numerical data: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There is flexibility in the number of classes, however, a general rules is to use between 5 and 20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It is preferable but not necessary that the class width be an odd number.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classes must be mutually exclusive.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classes must be continuous.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classes must be exhaustive.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classes must be equal in width.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1219B-1244-4373-B9BC-E86D2396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46" y="3195697"/>
            <a:ext cx="3697420" cy="26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7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5F08BE-550D-483B-A4DF-152F67F3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945349"/>
            <a:ext cx="4453989" cy="2743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26129A-0E9E-4B7F-B79A-AEF584E85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470" y="949568"/>
            <a:ext cx="4986960" cy="2743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052939-4BB1-42B7-8387-B0DA782E4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447" y="3832066"/>
            <a:ext cx="4980864" cy="2749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43367-6B0E-4362-9885-3CB08F35A14A}"/>
              </a:ext>
            </a:extLst>
          </p:cNvPr>
          <p:cNvSpPr txBox="1"/>
          <p:nvPr/>
        </p:nvSpPr>
        <p:spPr>
          <a:xfrm>
            <a:off x="419099" y="259527"/>
            <a:ext cx="585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C000"/>
                </a:solidFill>
              </a:rPr>
              <a:t>Other graphs to present this data</a:t>
            </a:r>
          </a:p>
        </p:txBody>
      </p:sp>
    </p:spTree>
    <p:extLst>
      <p:ext uri="{BB962C8B-B14F-4D97-AF65-F5344CB8AC3E}">
        <p14:creationId xmlns:p14="http://schemas.microsoft.com/office/powerpoint/2010/main" val="50270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F39277-7702-4318-A265-BC2777C7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57" y="259527"/>
            <a:ext cx="5210018" cy="1950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7A7E1-8C86-4B00-8BDB-552ACED7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2924175"/>
            <a:ext cx="3629025" cy="2733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A429F-9198-47C4-A23F-7DC141921C13}"/>
              </a:ext>
            </a:extLst>
          </p:cNvPr>
          <p:cNvSpPr txBox="1"/>
          <p:nvPr/>
        </p:nvSpPr>
        <p:spPr>
          <a:xfrm>
            <a:off x="419100" y="259527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C000"/>
                </a:solidFill>
              </a:rPr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216603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F39277-7702-4318-A265-BC2777C7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57" y="259527"/>
            <a:ext cx="5210018" cy="1950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4C81F-4F8F-4655-8836-64544F9E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10" y="2924175"/>
            <a:ext cx="4088416" cy="2733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7A7E1-8C86-4B00-8BDB-552ACED7E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" y="2924175"/>
            <a:ext cx="3629025" cy="2733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D4077-4157-4DC0-836C-CA6095B15FE6}"/>
              </a:ext>
            </a:extLst>
          </p:cNvPr>
          <p:cNvSpPr txBox="1"/>
          <p:nvPr/>
        </p:nvSpPr>
        <p:spPr>
          <a:xfrm>
            <a:off x="419100" y="259527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C000"/>
                </a:solidFill>
              </a:rPr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428484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1153</Words>
  <Application>Microsoft Office PowerPoint</Application>
  <PresentationFormat>Widescreen</PresentationFormat>
  <Paragraphs>121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Abadi</vt:lpstr>
      <vt:lpstr>Aharoni</vt:lpstr>
      <vt:lpstr>Arial</vt:lpstr>
      <vt:lpstr>Calibri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Chiluiza</dc:creator>
  <cp:lastModifiedBy>Dee Chiluiza</cp:lastModifiedBy>
  <cp:revision>36</cp:revision>
  <dcterms:created xsi:type="dcterms:W3CDTF">2020-08-27T20:45:45Z</dcterms:created>
  <dcterms:modified xsi:type="dcterms:W3CDTF">2020-09-25T13:08:25Z</dcterms:modified>
</cp:coreProperties>
</file>