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450" r:id="rId2"/>
    <p:sldId id="430" r:id="rId3"/>
    <p:sldId id="492" r:id="rId4"/>
    <p:sldId id="383" r:id="rId5"/>
    <p:sldId id="304" r:id="rId6"/>
    <p:sldId id="350" r:id="rId7"/>
    <p:sldId id="324" r:id="rId8"/>
    <p:sldId id="437" r:id="rId9"/>
    <p:sldId id="496" r:id="rId10"/>
    <p:sldId id="497" r:id="rId11"/>
    <p:sldId id="503" r:id="rId12"/>
    <p:sldId id="439" r:id="rId13"/>
    <p:sldId id="440" r:id="rId14"/>
    <p:sldId id="435" r:id="rId15"/>
    <p:sldId id="356" r:id="rId16"/>
    <p:sldId id="499" r:id="rId17"/>
    <p:sldId id="357" r:id="rId18"/>
    <p:sldId id="501" r:id="rId19"/>
    <p:sldId id="502" r:id="rId20"/>
    <p:sldId id="328" r:id="rId21"/>
    <p:sldId id="446" r:id="rId22"/>
    <p:sldId id="371" r:id="rId23"/>
    <p:sldId id="372" r:id="rId24"/>
    <p:sldId id="438" r:id="rId25"/>
    <p:sldId id="447" r:id="rId26"/>
    <p:sldId id="448" r:id="rId27"/>
    <p:sldId id="353" r:id="rId28"/>
    <p:sldId id="432" r:id="rId29"/>
    <p:sldId id="433" r:id="rId30"/>
    <p:sldId id="367" r:id="rId31"/>
    <p:sldId id="354" r:id="rId32"/>
    <p:sldId id="385" r:id="rId33"/>
    <p:sldId id="386" r:id="rId34"/>
    <p:sldId id="434" r:id="rId35"/>
    <p:sldId id="443" r:id="rId36"/>
    <p:sldId id="329" r:id="rId37"/>
    <p:sldId id="444" r:id="rId38"/>
    <p:sldId id="445" r:id="rId39"/>
    <p:sldId id="441" r:id="rId40"/>
    <p:sldId id="442" r:id="rId41"/>
    <p:sldId id="363" r:id="rId42"/>
    <p:sldId id="428" r:id="rId43"/>
    <p:sldId id="495" r:id="rId44"/>
    <p:sldId id="311" r:id="rId45"/>
    <p:sldId id="364" r:id="rId46"/>
    <p:sldId id="365" r:id="rId47"/>
    <p:sldId id="504" r:id="rId48"/>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8" autoAdjust="0"/>
    <p:restoredTop sz="97362" autoAdjust="0"/>
  </p:normalViewPr>
  <p:slideViewPr>
    <p:cSldViewPr>
      <p:cViewPr>
        <p:scale>
          <a:sx n="100" d="100"/>
          <a:sy n="100" d="100"/>
        </p:scale>
        <p:origin x="624" y="31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2E03D9-647D-402A-A012-C22CE137E59B}" type="datetimeFigureOut">
              <a:rPr lang="en-US" smtClean="0"/>
              <a:t>9/28/2020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2F4FCB-0724-4444-A772-E5ABDBD27877}" type="slidenum">
              <a:rPr lang="en-US" smtClean="0"/>
              <a:t>‹#›</a:t>
            </a:fld>
            <a:endParaRPr lang="en-US"/>
          </a:p>
        </p:txBody>
      </p:sp>
    </p:spTree>
    <p:extLst>
      <p:ext uri="{BB962C8B-B14F-4D97-AF65-F5344CB8AC3E}">
        <p14:creationId xmlns:p14="http://schemas.microsoft.com/office/powerpoint/2010/main" val="134975829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4/52 + 13/52 – 1/52 = 16/52</a:t>
            </a:r>
          </a:p>
        </p:txBody>
      </p:sp>
      <p:sp>
        <p:nvSpPr>
          <p:cNvPr id="4" name="Slide Number Placeholder 3"/>
          <p:cNvSpPr>
            <a:spLocks noGrp="1"/>
          </p:cNvSpPr>
          <p:nvPr>
            <p:ph type="sldNum" sz="quarter" idx="5"/>
          </p:nvPr>
        </p:nvSpPr>
        <p:spPr/>
        <p:txBody>
          <a:bodyPr/>
          <a:lstStyle/>
          <a:p>
            <a:fld id="{C02F4FCB-0724-4444-A772-E5ABDBD27877}" type="slidenum">
              <a:rPr lang="en-US" smtClean="0"/>
              <a:t>23</a:t>
            </a:fld>
            <a:endParaRPr lang="en-US"/>
          </a:p>
        </p:txBody>
      </p:sp>
    </p:spTree>
    <p:extLst>
      <p:ext uri="{BB962C8B-B14F-4D97-AF65-F5344CB8AC3E}">
        <p14:creationId xmlns:p14="http://schemas.microsoft.com/office/powerpoint/2010/main" val="2031966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24087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703FA9-9DF9-4D09-AC6E-051C16F01428}"/>
              </a:ext>
            </a:extLst>
          </p:cNvPr>
          <p:cNvPicPr>
            <a:picLocks noChangeAspect="1"/>
          </p:cNvPicPr>
          <p:nvPr userDrawn="1"/>
        </p:nvPicPr>
        <p:blipFill>
          <a:blip r:embed="rId3"/>
          <a:stretch>
            <a:fillRect/>
          </a:stretch>
        </p:blipFill>
        <p:spPr>
          <a:xfrm>
            <a:off x="11481488" y="24250"/>
            <a:ext cx="680080" cy="686262"/>
          </a:xfrm>
          <a:prstGeom prst="rect">
            <a:avLst/>
          </a:prstGeom>
        </p:spPr>
      </p:pic>
      <p:pic>
        <p:nvPicPr>
          <p:cNvPr id="13" name="Picture 12">
            <a:extLst>
              <a:ext uri="{FF2B5EF4-FFF2-40B4-BE49-F238E27FC236}">
                <a16:creationId xmlns:a16="http://schemas.microsoft.com/office/drawing/2014/main" id="{A6839219-5FCF-47E2-A948-D35E6F3092D0}"/>
              </a:ext>
            </a:extLst>
          </p:cNvPr>
          <p:cNvPicPr>
            <a:picLocks noChangeAspect="1"/>
          </p:cNvPicPr>
          <p:nvPr userDrawn="1"/>
        </p:nvPicPr>
        <p:blipFill>
          <a:blip r:embed="rId4"/>
          <a:stretch>
            <a:fillRect/>
          </a:stretch>
        </p:blipFill>
        <p:spPr>
          <a:xfrm>
            <a:off x="22860" y="6591301"/>
            <a:ext cx="2590800" cy="243840"/>
          </a:xfrm>
          <a:prstGeom prst="rect">
            <a:avLst/>
          </a:prstGeom>
        </p:spPr>
      </p:pic>
    </p:spTree>
    <p:extLst>
      <p:ext uri="{BB962C8B-B14F-4D97-AF65-F5344CB8AC3E}">
        <p14:creationId xmlns:p14="http://schemas.microsoft.com/office/powerpoint/2010/main" val="2473825232"/>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jpeg"/></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jpeg"/></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9.jpg"/><Relationship Id="rId7" Type="http://schemas.openxmlformats.org/officeDocument/2006/relationships/image" Target="../media/image44.emf"/><Relationship Id="rId2" Type="http://schemas.openxmlformats.org/officeDocument/2006/relationships/image" Target="../media/image40.jpg"/><Relationship Id="rId1" Type="http://schemas.openxmlformats.org/officeDocument/2006/relationships/slideLayout" Target="../slideLayouts/slideLayout1.xml"/><Relationship Id="rId6" Type="http://schemas.openxmlformats.org/officeDocument/2006/relationships/image" Target="../media/image43.emf"/><Relationship Id="rId5" Type="http://schemas.openxmlformats.org/officeDocument/2006/relationships/image" Target="../media/image42.emf"/><Relationship Id="rId4" Type="http://schemas.openxmlformats.org/officeDocument/2006/relationships/image" Target="../media/image41.emf"/></Relationships>
</file>

<file path=ppt/slides/_rels/slide3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4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D94067-44AC-4481-9C9B-6766489470CF}"/>
              </a:ext>
            </a:extLst>
          </p:cNvPr>
          <p:cNvSpPr txBox="1"/>
          <p:nvPr/>
        </p:nvSpPr>
        <p:spPr>
          <a:xfrm>
            <a:off x="1546529" y="522401"/>
            <a:ext cx="7487743" cy="523220"/>
          </a:xfrm>
          <a:prstGeom prst="rect">
            <a:avLst/>
          </a:prstGeom>
          <a:noFill/>
        </p:spPr>
        <p:txBody>
          <a:bodyPr wrap="square" rtlCol="0">
            <a:spAutoFit/>
          </a:bodyPr>
          <a:lstStyle/>
          <a:p>
            <a:r>
              <a:rPr lang="en-US" sz="2800" dirty="0">
                <a:solidFill>
                  <a:srgbClr val="FFC000"/>
                </a:solidFill>
                <a:latin typeface="Abadi" panose="020B0604020104020204" pitchFamily="34" charset="0"/>
              </a:rPr>
              <a:t>AYL6000 Introduction to Data Analytics</a:t>
            </a:r>
          </a:p>
        </p:txBody>
      </p:sp>
      <p:pic>
        <p:nvPicPr>
          <p:cNvPr id="3" name="Picture 2">
            <a:extLst>
              <a:ext uri="{FF2B5EF4-FFF2-40B4-BE49-F238E27FC236}">
                <a16:creationId xmlns:a16="http://schemas.microsoft.com/office/drawing/2014/main" id="{B101E594-DE25-4E41-B9BC-2F3B53FC6E24}"/>
              </a:ext>
            </a:extLst>
          </p:cNvPr>
          <p:cNvPicPr>
            <a:picLocks noChangeAspect="1"/>
          </p:cNvPicPr>
          <p:nvPr/>
        </p:nvPicPr>
        <p:blipFill>
          <a:blip r:embed="rId2"/>
          <a:stretch>
            <a:fillRect/>
          </a:stretch>
        </p:blipFill>
        <p:spPr>
          <a:xfrm>
            <a:off x="1855837" y="1301748"/>
            <a:ext cx="7571627" cy="4934717"/>
          </a:xfrm>
          <a:prstGeom prst="rect">
            <a:avLst/>
          </a:prstGeom>
        </p:spPr>
      </p:pic>
    </p:spTree>
    <p:extLst>
      <p:ext uri="{BB962C8B-B14F-4D97-AF65-F5344CB8AC3E}">
        <p14:creationId xmlns:p14="http://schemas.microsoft.com/office/powerpoint/2010/main" val="1017525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350D76-6F3F-4F61-B37E-842641331371}"/>
              </a:ext>
            </a:extLst>
          </p:cNvPr>
          <p:cNvSpPr txBox="1"/>
          <p:nvPr/>
        </p:nvSpPr>
        <p:spPr>
          <a:xfrm>
            <a:off x="228600" y="159883"/>
            <a:ext cx="9525000" cy="707886"/>
          </a:xfrm>
          <a:prstGeom prst="rect">
            <a:avLst/>
          </a:prstGeom>
          <a:noFill/>
        </p:spPr>
        <p:txBody>
          <a:bodyPr wrap="square" rtlCol="0">
            <a:spAutoFit/>
          </a:bodyPr>
          <a:lstStyle/>
          <a:p>
            <a:r>
              <a:rPr lang="en-US" sz="2000" dirty="0"/>
              <a:t>The nature of the sample space will depend: Does the order of the dice matters? Do you care for the actual numbers or their sums? </a:t>
            </a:r>
          </a:p>
        </p:txBody>
      </p:sp>
      <p:pic>
        <p:nvPicPr>
          <p:cNvPr id="7" name="Picture 6">
            <a:extLst>
              <a:ext uri="{FF2B5EF4-FFF2-40B4-BE49-F238E27FC236}">
                <a16:creationId xmlns:a16="http://schemas.microsoft.com/office/drawing/2014/main" id="{7F6E08EE-ADE4-4ABF-AA0F-504DE274B9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2228" y="976867"/>
            <a:ext cx="85325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id="{FE91806F-D145-4959-8F58-7E0E6DD264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4617049"/>
            <a:ext cx="85325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ACE73259-A8DB-4602-A646-FC466B0DC794}"/>
              </a:ext>
            </a:extLst>
          </p:cNvPr>
          <p:cNvPicPr>
            <a:picLocks noChangeAspect="1"/>
          </p:cNvPicPr>
          <p:nvPr/>
        </p:nvPicPr>
        <p:blipFill rotWithShape="1">
          <a:blip r:embed="rId3"/>
          <a:srcRect t="29482" b="28403"/>
          <a:stretch/>
        </p:blipFill>
        <p:spPr>
          <a:xfrm>
            <a:off x="6600787" y="813189"/>
            <a:ext cx="4347972" cy="2895600"/>
          </a:xfrm>
          <a:prstGeom prst="rect">
            <a:avLst/>
          </a:prstGeom>
        </p:spPr>
      </p:pic>
      <p:pic>
        <p:nvPicPr>
          <p:cNvPr id="11" name="Picture 10">
            <a:extLst>
              <a:ext uri="{FF2B5EF4-FFF2-40B4-BE49-F238E27FC236}">
                <a16:creationId xmlns:a16="http://schemas.microsoft.com/office/drawing/2014/main" id="{2ED9B7B2-695E-4D33-8B05-6B80CC9C486C}"/>
              </a:ext>
            </a:extLst>
          </p:cNvPr>
          <p:cNvPicPr>
            <a:picLocks noChangeAspect="1"/>
          </p:cNvPicPr>
          <p:nvPr/>
        </p:nvPicPr>
        <p:blipFill rotWithShape="1">
          <a:blip r:embed="rId3"/>
          <a:srcRect b="70803"/>
          <a:stretch/>
        </p:blipFill>
        <p:spPr>
          <a:xfrm>
            <a:off x="838200" y="1228731"/>
            <a:ext cx="4347972" cy="2007423"/>
          </a:xfrm>
          <a:prstGeom prst="rect">
            <a:avLst/>
          </a:prstGeom>
        </p:spPr>
      </p:pic>
      <p:pic>
        <p:nvPicPr>
          <p:cNvPr id="12" name="Picture 11">
            <a:extLst>
              <a:ext uri="{FF2B5EF4-FFF2-40B4-BE49-F238E27FC236}">
                <a16:creationId xmlns:a16="http://schemas.microsoft.com/office/drawing/2014/main" id="{A51FE846-899A-424B-A4BE-1EB0301243EA}"/>
              </a:ext>
            </a:extLst>
          </p:cNvPr>
          <p:cNvPicPr>
            <a:picLocks noChangeAspect="1"/>
          </p:cNvPicPr>
          <p:nvPr/>
        </p:nvPicPr>
        <p:blipFill rotWithShape="1">
          <a:blip r:embed="rId3"/>
          <a:srcRect t="71597"/>
          <a:stretch/>
        </p:blipFill>
        <p:spPr>
          <a:xfrm>
            <a:off x="3922014" y="4300277"/>
            <a:ext cx="4347972" cy="1952881"/>
          </a:xfrm>
          <a:prstGeom prst="rect">
            <a:avLst/>
          </a:prstGeom>
        </p:spPr>
      </p:pic>
      <p:pic>
        <p:nvPicPr>
          <p:cNvPr id="13" name="Picture 12">
            <a:extLst>
              <a:ext uri="{FF2B5EF4-FFF2-40B4-BE49-F238E27FC236}">
                <a16:creationId xmlns:a16="http://schemas.microsoft.com/office/drawing/2014/main" id="{50F8B480-D326-4E6F-AE98-B04DB410AD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2228" y="3276600"/>
            <a:ext cx="85325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a:extLst>
              <a:ext uri="{FF2B5EF4-FFF2-40B4-BE49-F238E27FC236}">
                <a16:creationId xmlns:a16="http://schemas.microsoft.com/office/drawing/2014/main" id="{17FEE3FC-1A96-4AB9-A17C-F18F1CD2244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2228" y="5713478"/>
            <a:ext cx="85325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475FA3B8-B3E6-495C-9D74-67A994D587DA}"/>
              </a:ext>
            </a:extLst>
          </p:cNvPr>
          <p:cNvSpPr txBox="1"/>
          <p:nvPr/>
        </p:nvSpPr>
        <p:spPr>
          <a:xfrm>
            <a:off x="1354183" y="3329297"/>
            <a:ext cx="3124200" cy="369332"/>
          </a:xfrm>
          <a:prstGeom prst="rect">
            <a:avLst/>
          </a:prstGeom>
          <a:solidFill>
            <a:srgbClr val="002060"/>
          </a:solidFill>
        </p:spPr>
        <p:txBody>
          <a:bodyPr wrap="square" rtlCol="0">
            <a:spAutoFit/>
          </a:bodyPr>
          <a:lstStyle/>
          <a:p>
            <a:pPr algn="ctr"/>
            <a:r>
              <a:rPr lang="en-US" sz="1800" dirty="0">
                <a:solidFill>
                  <a:schemeClr val="accent6">
                    <a:lumMod val="20000"/>
                    <a:lumOff val="80000"/>
                  </a:schemeClr>
                </a:solidFill>
              </a:rPr>
              <a:t>The order is important</a:t>
            </a:r>
          </a:p>
        </p:txBody>
      </p:sp>
      <p:sp>
        <p:nvSpPr>
          <p:cNvPr id="15" name="TextBox 14">
            <a:extLst>
              <a:ext uri="{FF2B5EF4-FFF2-40B4-BE49-F238E27FC236}">
                <a16:creationId xmlns:a16="http://schemas.microsoft.com/office/drawing/2014/main" id="{D28D3DFB-7654-42BB-94B2-A6D32EBB60FD}"/>
              </a:ext>
            </a:extLst>
          </p:cNvPr>
          <p:cNvSpPr txBox="1"/>
          <p:nvPr/>
        </p:nvSpPr>
        <p:spPr>
          <a:xfrm>
            <a:off x="7209408" y="3646667"/>
            <a:ext cx="3124200" cy="369332"/>
          </a:xfrm>
          <a:prstGeom prst="rect">
            <a:avLst/>
          </a:prstGeom>
          <a:solidFill>
            <a:srgbClr val="002060"/>
          </a:solidFill>
        </p:spPr>
        <p:txBody>
          <a:bodyPr wrap="square" rtlCol="0">
            <a:spAutoFit/>
          </a:bodyPr>
          <a:lstStyle/>
          <a:p>
            <a:pPr algn="ctr"/>
            <a:r>
              <a:rPr lang="en-US" sz="1800" dirty="0">
                <a:solidFill>
                  <a:schemeClr val="accent6">
                    <a:lumMod val="20000"/>
                    <a:lumOff val="80000"/>
                  </a:schemeClr>
                </a:solidFill>
              </a:rPr>
              <a:t>The order is not important</a:t>
            </a:r>
          </a:p>
        </p:txBody>
      </p:sp>
      <p:sp>
        <p:nvSpPr>
          <p:cNvPr id="16" name="TextBox 15">
            <a:extLst>
              <a:ext uri="{FF2B5EF4-FFF2-40B4-BE49-F238E27FC236}">
                <a16:creationId xmlns:a16="http://schemas.microsoft.com/office/drawing/2014/main" id="{939DEC58-A4E2-4563-B236-D817BB92D2FB}"/>
              </a:ext>
            </a:extLst>
          </p:cNvPr>
          <p:cNvSpPr txBox="1"/>
          <p:nvPr/>
        </p:nvSpPr>
        <p:spPr>
          <a:xfrm>
            <a:off x="4419600" y="6342798"/>
            <a:ext cx="3124200" cy="369332"/>
          </a:xfrm>
          <a:prstGeom prst="rect">
            <a:avLst/>
          </a:prstGeom>
          <a:solidFill>
            <a:srgbClr val="002060"/>
          </a:solidFill>
        </p:spPr>
        <p:txBody>
          <a:bodyPr wrap="square" rtlCol="0">
            <a:spAutoFit/>
          </a:bodyPr>
          <a:lstStyle/>
          <a:p>
            <a:pPr algn="ctr"/>
            <a:r>
              <a:rPr lang="en-US" sz="1800" dirty="0">
                <a:solidFill>
                  <a:schemeClr val="accent6">
                    <a:lumMod val="20000"/>
                    <a:lumOff val="80000"/>
                  </a:schemeClr>
                </a:solidFill>
              </a:rPr>
              <a:t>The sum is important</a:t>
            </a:r>
          </a:p>
        </p:txBody>
      </p:sp>
    </p:spTree>
    <p:extLst>
      <p:ext uri="{BB962C8B-B14F-4D97-AF65-F5344CB8AC3E}">
        <p14:creationId xmlns:p14="http://schemas.microsoft.com/office/powerpoint/2010/main" val="1885692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6F5A86-79CE-4D29-964F-4EECBA33CE59}"/>
              </a:ext>
            </a:extLst>
          </p:cNvPr>
          <p:cNvSpPr txBox="1"/>
          <p:nvPr/>
        </p:nvSpPr>
        <p:spPr>
          <a:xfrm>
            <a:off x="304800" y="228600"/>
            <a:ext cx="9982200" cy="400110"/>
          </a:xfrm>
          <a:prstGeom prst="rect">
            <a:avLst/>
          </a:prstGeom>
          <a:noFill/>
        </p:spPr>
        <p:txBody>
          <a:bodyPr wrap="square" rtlCol="0">
            <a:spAutoFit/>
          </a:bodyPr>
          <a:lstStyle/>
          <a:p>
            <a:r>
              <a:rPr lang="en-US" sz="2000" dirty="0"/>
              <a:t>Keep this example in mind when we talk about permutations and combinations.</a:t>
            </a:r>
          </a:p>
        </p:txBody>
      </p:sp>
      <p:pic>
        <p:nvPicPr>
          <p:cNvPr id="3" name="Picture 2">
            <a:extLst>
              <a:ext uri="{FF2B5EF4-FFF2-40B4-BE49-F238E27FC236}">
                <a16:creationId xmlns:a16="http://schemas.microsoft.com/office/drawing/2014/main" id="{4A3773E9-4C39-42BE-BC4A-77EA1A00F04C}"/>
              </a:ext>
            </a:extLst>
          </p:cNvPr>
          <p:cNvPicPr>
            <a:picLocks noChangeAspect="1"/>
          </p:cNvPicPr>
          <p:nvPr/>
        </p:nvPicPr>
        <p:blipFill rotWithShape="1">
          <a:blip r:embed="rId2"/>
          <a:srcRect t="29482" b="28403"/>
          <a:stretch/>
        </p:blipFill>
        <p:spPr>
          <a:xfrm>
            <a:off x="6600787" y="803658"/>
            <a:ext cx="4347972" cy="2895600"/>
          </a:xfrm>
          <a:prstGeom prst="rect">
            <a:avLst/>
          </a:prstGeom>
        </p:spPr>
      </p:pic>
      <p:pic>
        <p:nvPicPr>
          <p:cNvPr id="4" name="Picture 3">
            <a:extLst>
              <a:ext uri="{FF2B5EF4-FFF2-40B4-BE49-F238E27FC236}">
                <a16:creationId xmlns:a16="http://schemas.microsoft.com/office/drawing/2014/main" id="{B4F05631-CD78-4F41-9006-B4A8654FCB5A}"/>
              </a:ext>
            </a:extLst>
          </p:cNvPr>
          <p:cNvPicPr>
            <a:picLocks noChangeAspect="1"/>
          </p:cNvPicPr>
          <p:nvPr/>
        </p:nvPicPr>
        <p:blipFill rotWithShape="1">
          <a:blip r:embed="rId2"/>
          <a:srcRect b="70803"/>
          <a:stretch/>
        </p:blipFill>
        <p:spPr>
          <a:xfrm>
            <a:off x="838200" y="1219200"/>
            <a:ext cx="4347972" cy="2007423"/>
          </a:xfrm>
          <a:prstGeom prst="rect">
            <a:avLst/>
          </a:prstGeom>
        </p:spPr>
      </p:pic>
      <p:sp>
        <p:nvSpPr>
          <p:cNvPr id="5" name="TextBox 4">
            <a:extLst>
              <a:ext uri="{FF2B5EF4-FFF2-40B4-BE49-F238E27FC236}">
                <a16:creationId xmlns:a16="http://schemas.microsoft.com/office/drawing/2014/main" id="{B68C010F-B2A6-42A8-9589-5AC1EF1940FC}"/>
              </a:ext>
            </a:extLst>
          </p:cNvPr>
          <p:cNvSpPr txBox="1"/>
          <p:nvPr/>
        </p:nvSpPr>
        <p:spPr>
          <a:xfrm>
            <a:off x="1354183" y="3319766"/>
            <a:ext cx="3124200" cy="646331"/>
          </a:xfrm>
          <a:prstGeom prst="rect">
            <a:avLst/>
          </a:prstGeom>
          <a:solidFill>
            <a:srgbClr val="002060"/>
          </a:solidFill>
        </p:spPr>
        <p:txBody>
          <a:bodyPr wrap="square" rtlCol="0">
            <a:spAutoFit/>
          </a:bodyPr>
          <a:lstStyle/>
          <a:p>
            <a:pPr algn="ctr"/>
            <a:r>
              <a:rPr lang="en-US" sz="1800" dirty="0">
                <a:solidFill>
                  <a:schemeClr val="accent6">
                    <a:lumMod val="20000"/>
                    <a:lumOff val="80000"/>
                  </a:schemeClr>
                </a:solidFill>
              </a:rPr>
              <a:t>The order is important</a:t>
            </a:r>
          </a:p>
          <a:p>
            <a:pPr algn="ctr"/>
            <a:r>
              <a:rPr lang="en-US" sz="1800" dirty="0">
                <a:solidFill>
                  <a:schemeClr val="accent6">
                    <a:lumMod val="20000"/>
                    <a:lumOff val="80000"/>
                  </a:schemeClr>
                </a:solidFill>
              </a:rPr>
              <a:t>1,2 is not the same as 2,1</a:t>
            </a:r>
          </a:p>
        </p:txBody>
      </p:sp>
      <p:sp>
        <p:nvSpPr>
          <p:cNvPr id="6" name="TextBox 5">
            <a:extLst>
              <a:ext uri="{FF2B5EF4-FFF2-40B4-BE49-F238E27FC236}">
                <a16:creationId xmlns:a16="http://schemas.microsoft.com/office/drawing/2014/main" id="{9375B25A-A509-4302-92E0-9705CE147208}"/>
              </a:ext>
            </a:extLst>
          </p:cNvPr>
          <p:cNvSpPr txBox="1"/>
          <p:nvPr/>
        </p:nvSpPr>
        <p:spPr>
          <a:xfrm>
            <a:off x="7239000" y="3651446"/>
            <a:ext cx="3124200" cy="646331"/>
          </a:xfrm>
          <a:prstGeom prst="rect">
            <a:avLst/>
          </a:prstGeom>
          <a:solidFill>
            <a:srgbClr val="002060"/>
          </a:solidFill>
        </p:spPr>
        <p:txBody>
          <a:bodyPr wrap="square" rtlCol="0">
            <a:spAutoFit/>
          </a:bodyPr>
          <a:lstStyle/>
          <a:p>
            <a:pPr algn="ctr"/>
            <a:r>
              <a:rPr lang="en-US" sz="1800" dirty="0">
                <a:solidFill>
                  <a:schemeClr val="accent6">
                    <a:lumMod val="20000"/>
                    <a:lumOff val="80000"/>
                  </a:schemeClr>
                </a:solidFill>
              </a:rPr>
              <a:t>The order is not important</a:t>
            </a:r>
          </a:p>
          <a:p>
            <a:pPr algn="ctr"/>
            <a:r>
              <a:rPr lang="en-US" sz="1800" dirty="0">
                <a:solidFill>
                  <a:schemeClr val="accent6">
                    <a:lumMod val="20000"/>
                    <a:lumOff val="80000"/>
                  </a:schemeClr>
                </a:solidFill>
              </a:rPr>
              <a:t>1,2 is the same as 2,1</a:t>
            </a:r>
          </a:p>
        </p:txBody>
      </p:sp>
    </p:spTree>
    <p:extLst>
      <p:ext uri="{BB962C8B-B14F-4D97-AF65-F5344CB8AC3E}">
        <p14:creationId xmlns:p14="http://schemas.microsoft.com/office/powerpoint/2010/main" val="3799683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n orange and white cat with its mouth open&#10;&#10;Description automatically generated">
            <a:extLst>
              <a:ext uri="{FF2B5EF4-FFF2-40B4-BE49-F238E27FC236}">
                <a16:creationId xmlns:a16="http://schemas.microsoft.com/office/drawing/2014/main" id="{7B6143F4-19DA-49A4-976A-6AD57E8256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159726"/>
            <a:ext cx="5567680" cy="4175760"/>
          </a:xfrm>
          <a:prstGeom prst="rect">
            <a:avLst/>
          </a:prstGeom>
        </p:spPr>
      </p:pic>
      <p:sp>
        <p:nvSpPr>
          <p:cNvPr id="5" name="TextBox 4">
            <a:extLst>
              <a:ext uri="{FF2B5EF4-FFF2-40B4-BE49-F238E27FC236}">
                <a16:creationId xmlns:a16="http://schemas.microsoft.com/office/drawing/2014/main" id="{F02F8EB3-76EF-45D5-833C-34B387919C9A}"/>
              </a:ext>
            </a:extLst>
          </p:cNvPr>
          <p:cNvSpPr txBox="1"/>
          <p:nvPr/>
        </p:nvSpPr>
        <p:spPr>
          <a:xfrm>
            <a:off x="546100" y="533400"/>
            <a:ext cx="10058400" cy="1569660"/>
          </a:xfrm>
          <a:prstGeom prst="rect">
            <a:avLst/>
          </a:prstGeom>
          <a:noFill/>
        </p:spPr>
        <p:txBody>
          <a:bodyPr wrap="square" rtlCol="0">
            <a:spAutoFit/>
          </a:bodyPr>
          <a:lstStyle/>
          <a:p>
            <a:r>
              <a:rPr lang="en-US" dirty="0">
                <a:solidFill>
                  <a:schemeClr val="accent6">
                    <a:lumMod val="75000"/>
                  </a:schemeClr>
                </a:solidFill>
              </a:rPr>
              <a:t>Can you picture the sample space for the following situation?</a:t>
            </a:r>
          </a:p>
          <a:p>
            <a:r>
              <a:rPr lang="en-US" dirty="0"/>
              <a:t>Your friend Betty adopted three cats. Each cat was adopted one month apart. Based on the cat sex (M or F), can you draw the sample space for all combination possibilities? </a:t>
            </a:r>
          </a:p>
        </p:txBody>
      </p:sp>
      <p:sp>
        <p:nvSpPr>
          <p:cNvPr id="2" name="TextBox 1">
            <a:extLst>
              <a:ext uri="{FF2B5EF4-FFF2-40B4-BE49-F238E27FC236}">
                <a16:creationId xmlns:a16="http://schemas.microsoft.com/office/drawing/2014/main" id="{1B95954F-0D4D-4562-8057-294685B3E187}"/>
              </a:ext>
            </a:extLst>
          </p:cNvPr>
          <p:cNvSpPr txBox="1"/>
          <p:nvPr/>
        </p:nvSpPr>
        <p:spPr>
          <a:xfrm>
            <a:off x="6958777" y="2379617"/>
            <a:ext cx="4419600" cy="830997"/>
          </a:xfrm>
          <a:prstGeom prst="rect">
            <a:avLst/>
          </a:prstGeom>
          <a:solidFill>
            <a:schemeClr val="accent6">
              <a:lumMod val="60000"/>
              <a:lumOff val="40000"/>
            </a:schemeClr>
          </a:solidFill>
        </p:spPr>
        <p:txBody>
          <a:bodyPr wrap="square" rtlCol="0">
            <a:spAutoFit/>
          </a:bodyPr>
          <a:lstStyle/>
          <a:p>
            <a:pPr algn="ctr"/>
            <a:r>
              <a:rPr lang="en-US" dirty="0"/>
              <a:t>Write the sample space if the order matters.</a:t>
            </a:r>
          </a:p>
        </p:txBody>
      </p:sp>
      <p:pic>
        <p:nvPicPr>
          <p:cNvPr id="10" name="Picture 9">
            <a:extLst>
              <a:ext uri="{FF2B5EF4-FFF2-40B4-BE49-F238E27FC236}">
                <a16:creationId xmlns:a16="http://schemas.microsoft.com/office/drawing/2014/main" id="{A9D44F64-1AC0-4A32-A3F2-00E61F81B56E}"/>
              </a:ext>
            </a:extLst>
          </p:cNvPr>
          <p:cNvPicPr>
            <a:picLocks noChangeAspect="1"/>
          </p:cNvPicPr>
          <p:nvPr/>
        </p:nvPicPr>
        <p:blipFill rotWithShape="1">
          <a:blip r:embed="rId3"/>
          <a:srcRect b="53084"/>
          <a:stretch/>
        </p:blipFill>
        <p:spPr>
          <a:xfrm>
            <a:off x="6934200" y="3258571"/>
            <a:ext cx="4468755" cy="740802"/>
          </a:xfrm>
          <a:prstGeom prst="rect">
            <a:avLst/>
          </a:prstGeom>
        </p:spPr>
      </p:pic>
      <p:pic>
        <p:nvPicPr>
          <p:cNvPr id="11" name="Picture 10">
            <a:extLst>
              <a:ext uri="{FF2B5EF4-FFF2-40B4-BE49-F238E27FC236}">
                <a16:creationId xmlns:a16="http://schemas.microsoft.com/office/drawing/2014/main" id="{AA1040F1-9BEC-4B0B-8D29-73B0B50CC511}"/>
              </a:ext>
            </a:extLst>
          </p:cNvPr>
          <p:cNvPicPr>
            <a:picLocks noChangeAspect="1"/>
          </p:cNvPicPr>
          <p:nvPr/>
        </p:nvPicPr>
        <p:blipFill rotWithShape="1">
          <a:blip r:embed="rId3"/>
          <a:srcRect t="53084"/>
          <a:stretch/>
        </p:blipFill>
        <p:spPr>
          <a:xfrm>
            <a:off x="6934200" y="5486400"/>
            <a:ext cx="4468755" cy="740801"/>
          </a:xfrm>
          <a:prstGeom prst="rect">
            <a:avLst/>
          </a:prstGeom>
        </p:spPr>
      </p:pic>
      <p:sp>
        <p:nvSpPr>
          <p:cNvPr id="12" name="TextBox 11">
            <a:extLst>
              <a:ext uri="{FF2B5EF4-FFF2-40B4-BE49-F238E27FC236}">
                <a16:creationId xmlns:a16="http://schemas.microsoft.com/office/drawing/2014/main" id="{F95E6CAF-2C12-4613-8145-4DCB04AB79A0}"/>
              </a:ext>
            </a:extLst>
          </p:cNvPr>
          <p:cNvSpPr txBox="1"/>
          <p:nvPr/>
        </p:nvSpPr>
        <p:spPr>
          <a:xfrm>
            <a:off x="6958777" y="4601145"/>
            <a:ext cx="4419600" cy="830997"/>
          </a:xfrm>
          <a:prstGeom prst="rect">
            <a:avLst/>
          </a:prstGeom>
          <a:solidFill>
            <a:schemeClr val="accent6">
              <a:lumMod val="60000"/>
              <a:lumOff val="40000"/>
            </a:schemeClr>
          </a:solidFill>
        </p:spPr>
        <p:txBody>
          <a:bodyPr wrap="square" rtlCol="0">
            <a:spAutoFit/>
          </a:bodyPr>
          <a:lstStyle/>
          <a:p>
            <a:pPr algn="ctr"/>
            <a:r>
              <a:rPr lang="en-US" dirty="0"/>
              <a:t>Write the sample space if the order does not matter.</a:t>
            </a:r>
          </a:p>
        </p:txBody>
      </p:sp>
    </p:spTree>
    <p:extLst>
      <p:ext uri="{BB962C8B-B14F-4D97-AF65-F5344CB8AC3E}">
        <p14:creationId xmlns:p14="http://schemas.microsoft.com/office/powerpoint/2010/main" val="1897690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n orange and white cat with its mouth open&#10;&#10;Description automatically generated">
            <a:extLst>
              <a:ext uri="{FF2B5EF4-FFF2-40B4-BE49-F238E27FC236}">
                <a16:creationId xmlns:a16="http://schemas.microsoft.com/office/drawing/2014/main" id="{7B6143F4-19DA-49A4-976A-6AD57E8256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33350"/>
            <a:ext cx="3276600" cy="2457450"/>
          </a:xfrm>
          <a:prstGeom prst="rect">
            <a:avLst/>
          </a:prstGeom>
        </p:spPr>
      </p:pic>
      <p:pic>
        <p:nvPicPr>
          <p:cNvPr id="5" name="Picture 4">
            <a:extLst>
              <a:ext uri="{FF2B5EF4-FFF2-40B4-BE49-F238E27FC236}">
                <a16:creationId xmlns:a16="http://schemas.microsoft.com/office/drawing/2014/main" id="{BC29359E-3D31-4BA7-ACF5-4195D40F03C7}"/>
              </a:ext>
            </a:extLst>
          </p:cNvPr>
          <p:cNvPicPr>
            <a:picLocks noChangeAspect="1"/>
          </p:cNvPicPr>
          <p:nvPr/>
        </p:nvPicPr>
        <p:blipFill>
          <a:blip r:embed="rId3"/>
          <a:stretch>
            <a:fillRect/>
          </a:stretch>
        </p:blipFill>
        <p:spPr>
          <a:xfrm>
            <a:off x="2131952" y="2667000"/>
            <a:ext cx="9593323" cy="3829050"/>
          </a:xfrm>
          <a:prstGeom prst="rect">
            <a:avLst/>
          </a:prstGeom>
        </p:spPr>
      </p:pic>
    </p:spTree>
    <p:extLst>
      <p:ext uri="{BB962C8B-B14F-4D97-AF65-F5344CB8AC3E}">
        <p14:creationId xmlns:p14="http://schemas.microsoft.com/office/powerpoint/2010/main" val="3853761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6D83CC-46F8-4DBE-B99E-29EBC11181C0}"/>
              </a:ext>
            </a:extLst>
          </p:cNvPr>
          <p:cNvSpPr txBox="1"/>
          <p:nvPr/>
        </p:nvSpPr>
        <p:spPr>
          <a:xfrm>
            <a:off x="591122" y="2972400"/>
            <a:ext cx="5334000" cy="913199"/>
          </a:xfrm>
          <a:prstGeom prst="rect">
            <a:avLst/>
          </a:prstGeom>
          <a:noFill/>
        </p:spPr>
        <p:txBody>
          <a:bodyPr wrap="square" rtlCol="0">
            <a:spAutoFit/>
          </a:bodyPr>
          <a:lstStyle/>
          <a:p>
            <a:pPr algn="ctr"/>
            <a:r>
              <a:rPr lang="en-US" sz="2667" b="1" dirty="0">
                <a:solidFill>
                  <a:srgbClr val="C00000"/>
                </a:solidFill>
              </a:rPr>
              <a:t>Complements, Unions, Intersections, and Basic Rules</a:t>
            </a:r>
          </a:p>
        </p:txBody>
      </p:sp>
      <p:pic>
        <p:nvPicPr>
          <p:cNvPr id="6" name="Picture 5" descr="A picture containing hat, ottoman, drawing, bag&#10;&#10;Description automatically generated">
            <a:extLst>
              <a:ext uri="{FF2B5EF4-FFF2-40B4-BE49-F238E27FC236}">
                <a16:creationId xmlns:a16="http://schemas.microsoft.com/office/drawing/2014/main" id="{95C3D6DA-525E-4F20-BC18-243B7981E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800" y="1828800"/>
            <a:ext cx="4438078" cy="3333768"/>
          </a:xfrm>
          <a:prstGeom prst="rect">
            <a:avLst/>
          </a:prstGeom>
        </p:spPr>
      </p:pic>
    </p:spTree>
    <p:extLst>
      <p:ext uri="{BB962C8B-B14F-4D97-AF65-F5344CB8AC3E}">
        <p14:creationId xmlns:p14="http://schemas.microsoft.com/office/powerpoint/2010/main" val="76301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0F9C40-47EC-4A17-8CE8-77BBD0F17F7C}"/>
              </a:ext>
            </a:extLst>
          </p:cNvPr>
          <p:cNvSpPr txBox="1"/>
          <p:nvPr/>
        </p:nvSpPr>
        <p:spPr>
          <a:xfrm>
            <a:off x="685800" y="228600"/>
            <a:ext cx="9153531" cy="584775"/>
          </a:xfrm>
          <a:prstGeom prst="rect">
            <a:avLst/>
          </a:prstGeom>
          <a:noFill/>
        </p:spPr>
        <p:txBody>
          <a:bodyPr wrap="none" rtlCol="0">
            <a:spAutoFit/>
          </a:bodyPr>
          <a:lstStyle/>
          <a:p>
            <a:pPr algn="ctr"/>
            <a:r>
              <a:rPr lang="en-US" sz="3200" b="1" dirty="0">
                <a:solidFill>
                  <a:srgbClr val="C00000"/>
                </a:solidFill>
              </a:rPr>
              <a:t>Complements, Unions, Intersections, and Basic Rules</a:t>
            </a:r>
          </a:p>
        </p:txBody>
      </p:sp>
      <p:sp>
        <p:nvSpPr>
          <p:cNvPr id="5" name="TextBox 4">
            <a:extLst>
              <a:ext uri="{FF2B5EF4-FFF2-40B4-BE49-F238E27FC236}">
                <a16:creationId xmlns:a16="http://schemas.microsoft.com/office/drawing/2014/main" id="{F765B33C-A707-48D7-8E7A-15DC2BB56069}"/>
              </a:ext>
            </a:extLst>
          </p:cNvPr>
          <p:cNvSpPr txBox="1"/>
          <p:nvPr/>
        </p:nvSpPr>
        <p:spPr>
          <a:xfrm>
            <a:off x="219243" y="1021369"/>
            <a:ext cx="5775157" cy="2308324"/>
          </a:xfrm>
          <a:prstGeom prst="rect">
            <a:avLst/>
          </a:prstGeom>
          <a:noFill/>
        </p:spPr>
        <p:txBody>
          <a:bodyPr wrap="square" rtlCol="0">
            <a:spAutoFit/>
          </a:bodyPr>
          <a:lstStyle/>
          <a:p>
            <a:r>
              <a:rPr lang="en-US" dirty="0"/>
              <a:t>We use Venn Diagrams to visually describe and understand the sample space of our experiments and the relationships between all our sets. For example, how do you describe the similarities and dissimilarities among whales, fish and frogs?</a:t>
            </a:r>
          </a:p>
        </p:txBody>
      </p:sp>
      <p:pic>
        <p:nvPicPr>
          <p:cNvPr id="3" name="Picture 2">
            <a:extLst>
              <a:ext uri="{FF2B5EF4-FFF2-40B4-BE49-F238E27FC236}">
                <a16:creationId xmlns:a16="http://schemas.microsoft.com/office/drawing/2014/main" id="{4E104AEF-9FB2-406C-8C66-5AD9D9569DFD}"/>
              </a:ext>
            </a:extLst>
          </p:cNvPr>
          <p:cNvPicPr>
            <a:picLocks noChangeAspect="1"/>
          </p:cNvPicPr>
          <p:nvPr/>
        </p:nvPicPr>
        <p:blipFill>
          <a:blip r:embed="rId2"/>
          <a:stretch>
            <a:fillRect/>
          </a:stretch>
        </p:blipFill>
        <p:spPr>
          <a:xfrm>
            <a:off x="381000" y="3429000"/>
            <a:ext cx="7361386" cy="2766307"/>
          </a:xfrm>
          <a:prstGeom prst="rect">
            <a:avLst/>
          </a:prstGeom>
        </p:spPr>
      </p:pic>
      <p:sp>
        <p:nvSpPr>
          <p:cNvPr id="7" name="TextBox 6">
            <a:extLst>
              <a:ext uri="{FF2B5EF4-FFF2-40B4-BE49-F238E27FC236}">
                <a16:creationId xmlns:a16="http://schemas.microsoft.com/office/drawing/2014/main" id="{B802584B-5407-47D1-87B0-4B2418F53696}"/>
              </a:ext>
            </a:extLst>
          </p:cNvPr>
          <p:cNvSpPr txBox="1"/>
          <p:nvPr/>
        </p:nvSpPr>
        <p:spPr>
          <a:xfrm>
            <a:off x="8153400" y="3962400"/>
            <a:ext cx="3733800" cy="461665"/>
          </a:xfrm>
          <a:prstGeom prst="rect">
            <a:avLst/>
          </a:prstGeom>
          <a:solidFill>
            <a:schemeClr val="accent6">
              <a:lumMod val="60000"/>
              <a:lumOff val="40000"/>
            </a:schemeClr>
          </a:solidFill>
        </p:spPr>
        <p:txBody>
          <a:bodyPr wrap="square" rtlCol="0">
            <a:spAutoFit/>
          </a:bodyPr>
          <a:lstStyle/>
          <a:p>
            <a:pPr algn="ctr"/>
            <a:r>
              <a:rPr lang="en-US" dirty="0"/>
              <a:t>Is there a better way?</a:t>
            </a:r>
          </a:p>
        </p:txBody>
      </p:sp>
    </p:spTree>
    <p:extLst>
      <p:ext uri="{BB962C8B-B14F-4D97-AF65-F5344CB8AC3E}">
        <p14:creationId xmlns:p14="http://schemas.microsoft.com/office/powerpoint/2010/main" val="494872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862E8D-3089-4DC1-83C8-2500C109B701}"/>
              </a:ext>
            </a:extLst>
          </p:cNvPr>
          <p:cNvPicPr>
            <a:picLocks noChangeAspect="1"/>
          </p:cNvPicPr>
          <p:nvPr/>
        </p:nvPicPr>
        <p:blipFill rotWithShape="1">
          <a:blip r:embed="rId2"/>
          <a:srcRect b="3679"/>
          <a:stretch/>
        </p:blipFill>
        <p:spPr>
          <a:xfrm>
            <a:off x="2667000" y="625386"/>
            <a:ext cx="6553200" cy="5542746"/>
          </a:xfrm>
          <a:prstGeom prst="rect">
            <a:avLst/>
          </a:prstGeom>
        </p:spPr>
      </p:pic>
      <p:sp>
        <p:nvSpPr>
          <p:cNvPr id="3" name="TextBox 2">
            <a:extLst>
              <a:ext uri="{FF2B5EF4-FFF2-40B4-BE49-F238E27FC236}">
                <a16:creationId xmlns:a16="http://schemas.microsoft.com/office/drawing/2014/main" id="{BFDB155A-0686-4545-851B-A9DB842698D3}"/>
              </a:ext>
            </a:extLst>
          </p:cNvPr>
          <p:cNvSpPr txBox="1"/>
          <p:nvPr/>
        </p:nvSpPr>
        <p:spPr>
          <a:xfrm>
            <a:off x="533400" y="332998"/>
            <a:ext cx="2571923" cy="584775"/>
          </a:xfrm>
          <a:prstGeom prst="rect">
            <a:avLst/>
          </a:prstGeom>
          <a:noFill/>
        </p:spPr>
        <p:txBody>
          <a:bodyPr wrap="none" rtlCol="0">
            <a:spAutoFit/>
          </a:bodyPr>
          <a:lstStyle/>
          <a:p>
            <a:pPr algn="ctr"/>
            <a:r>
              <a:rPr lang="en-US" sz="3200" b="1" dirty="0">
                <a:solidFill>
                  <a:srgbClr val="C00000"/>
                </a:solidFill>
              </a:rPr>
              <a:t>Venn Diagram</a:t>
            </a:r>
          </a:p>
        </p:txBody>
      </p:sp>
      <p:sp>
        <p:nvSpPr>
          <p:cNvPr id="4" name="Arrow: Right 3">
            <a:extLst>
              <a:ext uri="{FF2B5EF4-FFF2-40B4-BE49-F238E27FC236}">
                <a16:creationId xmlns:a16="http://schemas.microsoft.com/office/drawing/2014/main" id="{78087CE1-69BE-4110-80A8-7E5E5A75C559}"/>
              </a:ext>
            </a:extLst>
          </p:cNvPr>
          <p:cNvSpPr/>
          <p:nvPr/>
        </p:nvSpPr>
        <p:spPr>
          <a:xfrm>
            <a:off x="685800" y="3143250"/>
            <a:ext cx="1828800" cy="571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6327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5E18BA-6363-415C-A5DC-698D78808921}"/>
              </a:ext>
            </a:extLst>
          </p:cNvPr>
          <p:cNvSpPr txBox="1"/>
          <p:nvPr/>
        </p:nvSpPr>
        <p:spPr>
          <a:xfrm>
            <a:off x="508000" y="381001"/>
            <a:ext cx="11074400" cy="1200329"/>
          </a:xfrm>
          <a:prstGeom prst="rect">
            <a:avLst/>
          </a:prstGeom>
          <a:noFill/>
        </p:spPr>
        <p:txBody>
          <a:bodyPr wrap="square" rtlCol="0">
            <a:spAutoFit/>
          </a:bodyPr>
          <a:lstStyle/>
          <a:p>
            <a:r>
              <a:rPr lang="en-US" dirty="0"/>
              <a:t>A Venn diagram contains all the sample space of the experiment.</a:t>
            </a:r>
          </a:p>
          <a:p>
            <a:r>
              <a:rPr lang="en-US" dirty="0"/>
              <a:t>If the probability that an event happen is 0.25, then the probability that it does not happen is 0.75.</a:t>
            </a:r>
          </a:p>
        </p:txBody>
      </p:sp>
      <p:sp>
        <p:nvSpPr>
          <p:cNvPr id="3" name="Rectangle 2">
            <a:extLst>
              <a:ext uri="{FF2B5EF4-FFF2-40B4-BE49-F238E27FC236}">
                <a16:creationId xmlns:a16="http://schemas.microsoft.com/office/drawing/2014/main" id="{A18BD569-98AC-4982-A419-D88EDCBFDBA5}"/>
              </a:ext>
            </a:extLst>
          </p:cNvPr>
          <p:cNvSpPr/>
          <p:nvPr/>
        </p:nvSpPr>
        <p:spPr>
          <a:xfrm>
            <a:off x="1930400" y="2006600"/>
            <a:ext cx="6299200" cy="34544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4" name="Oval 3">
            <a:extLst>
              <a:ext uri="{FF2B5EF4-FFF2-40B4-BE49-F238E27FC236}">
                <a16:creationId xmlns:a16="http://schemas.microsoft.com/office/drawing/2014/main" id="{EB27F516-C5DD-47F5-A6AD-DFB8655C08E4}"/>
              </a:ext>
            </a:extLst>
          </p:cNvPr>
          <p:cNvSpPr/>
          <p:nvPr/>
        </p:nvSpPr>
        <p:spPr>
          <a:xfrm>
            <a:off x="2266411" y="2413000"/>
            <a:ext cx="2641600" cy="24384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 name="TextBox 4">
            <a:extLst>
              <a:ext uri="{FF2B5EF4-FFF2-40B4-BE49-F238E27FC236}">
                <a16:creationId xmlns:a16="http://schemas.microsoft.com/office/drawing/2014/main" id="{D396A099-06F1-4FA7-BA8C-413B73A6E9EE}"/>
              </a:ext>
            </a:extLst>
          </p:cNvPr>
          <p:cNvSpPr txBox="1"/>
          <p:nvPr/>
        </p:nvSpPr>
        <p:spPr>
          <a:xfrm>
            <a:off x="2486588" y="3201313"/>
            <a:ext cx="2201244" cy="954107"/>
          </a:xfrm>
          <a:prstGeom prst="rect">
            <a:avLst/>
          </a:prstGeom>
          <a:noFill/>
        </p:spPr>
        <p:txBody>
          <a:bodyPr wrap="none" rtlCol="0">
            <a:spAutoFit/>
          </a:bodyPr>
          <a:lstStyle/>
          <a:p>
            <a:pPr algn="ctr"/>
            <a:r>
              <a:rPr lang="en-US" sz="2800" dirty="0"/>
              <a:t>P(it happens) </a:t>
            </a:r>
          </a:p>
          <a:p>
            <a:pPr algn="ctr"/>
            <a:r>
              <a:rPr lang="en-US" sz="2800" dirty="0"/>
              <a:t>= 0.25</a:t>
            </a:r>
          </a:p>
        </p:txBody>
      </p:sp>
      <p:sp>
        <p:nvSpPr>
          <p:cNvPr id="6" name="TextBox 5">
            <a:extLst>
              <a:ext uri="{FF2B5EF4-FFF2-40B4-BE49-F238E27FC236}">
                <a16:creationId xmlns:a16="http://schemas.microsoft.com/office/drawing/2014/main" id="{EAEA4F19-00F7-4DDD-B2CE-4F7A67164F27}"/>
              </a:ext>
            </a:extLst>
          </p:cNvPr>
          <p:cNvSpPr txBox="1"/>
          <p:nvPr/>
        </p:nvSpPr>
        <p:spPr>
          <a:xfrm>
            <a:off x="4886274" y="3302912"/>
            <a:ext cx="3419526" cy="954107"/>
          </a:xfrm>
          <a:prstGeom prst="rect">
            <a:avLst/>
          </a:prstGeom>
          <a:noFill/>
        </p:spPr>
        <p:txBody>
          <a:bodyPr wrap="none" rtlCol="0">
            <a:spAutoFit/>
          </a:bodyPr>
          <a:lstStyle/>
          <a:p>
            <a:pPr algn="ctr"/>
            <a:r>
              <a:rPr lang="en-US" sz="2800" dirty="0"/>
              <a:t>P(it does not happen) </a:t>
            </a:r>
          </a:p>
          <a:p>
            <a:pPr algn="ctr"/>
            <a:r>
              <a:rPr lang="en-US" sz="2800" dirty="0"/>
              <a:t>= 0.75</a:t>
            </a:r>
          </a:p>
        </p:txBody>
      </p:sp>
      <p:sp>
        <p:nvSpPr>
          <p:cNvPr id="7" name="TextBox 6">
            <a:extLst>
              <a:ext uri="{FF2B5EF4-FFF2-40B4-BE49-F238E27FC236}">
                <a16:creationId xmlns:a16="http://schemas.microsoft.com/office/drawing/2014/main" id="{D38DA20F-E037-4D6E-A6A6-E4906B097D05}"/>
              </a:ext>
            </a:extLst>
          </p:cNvPr>
          <p:cNvSpPr txBox="1"/>
          <p:nvPr/>
        </p:nvSpPr>
        <p:spPr>
          <a:xfrm>
            <a:off x="2122707" y="5461001"/>
            <a:ext cx="1285929" cy="584775"/>
          </a:xfrm>
          <a:prstGeom prst="rect">
            <a:avLst/>
          </a:prstGeom>
          <a:noFill/>
        </p:spPr>
        <p:txBody>
          <a:bodyPr wrap="none" rtlCol="0">
            <a:spAutoFit/>
          </a:bodyPr>
          <a:lstStyle/>
          <a:p>
            <a:r>
              <a:rPr lang="en-US" sz="3200" dirty="0"/>
              <a:t>S = 1.0</a:t>
            </a:r>
          </a:p>
        </p:txBody>
      </p:sp>
      <p:sp>
        <p:nvSpPr>
          <p:cNvPr id="8" name="Rectangle 7">
            <a:extLst>
              <a:ext uri="{FF2B5EF4-FFF2-40B4-BE49-F238E27FC236}">
                <a16:creationId xmlns:a16="http://schemas.microsoft.com/office/drawing/2014/main" id="{3F566F9E-A2D5-496B-933F-FED3DCB69CD4}"/>
              </a:ext>
            </a:extLst>
          </p:cNvPr>
          <p:cNvSpPr/>
          <p:nvPr/>
        </p:nvSpPr>
        <p:spPr>
          <a:xfrm>
            <a:off x="6589949" y="5911018"/>
            <a:ext cx="4960012" cy="461665"/>
          </a:xfrm>
          <a:prstGeom prst="rect">
            <a:avLst/>
          </a:prstGeom>
        </p:spPr>
        <p:txBody>
          <a:bodyPr wrap="none">
            <a:spAutoFit/>
          </a:bodyPr>
          <a:lstStyle/>
          <a:p>
            <a:r>
              <a:rPr lang="en-US" sz="2400" dirty="0"/>
              <a:t>All the sample space is 0.25+0.75 = 1.0</a:t>
            </a:r>
          </a:p>
        </p:txBody>
      </p:sp>
    </p:spTree>
    <p:extLst>
      <p:ext uri="{BB962C8B-B14F-4D97-AF65-F5344CB8AC3E}">
        <p14:creationId xmlns:p14="http://schemas.microsoft.com/office/powerpoint/2010/main" val="1963379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6399" y="214166"/>
            <a:ext cx="10566400" cy="584775"/>
          </a:xfrm>
          <a:prstGeom prst="rect">
            <a:avLst/>
          </a:prstGeom>
          <a:noFill/>
        </p:spPr>
        <p:txBody>
          <a:bodyPr wrap="square" rtlCol="0">
            <a:spAutoFit/>
          </a:bodyPr>
          <a:lstStyle/>
          <a:p>
            <a:r>
              <a:rPr lang="en-US" sz="3200" b="1" dirty="0">
                <a:solidFill>
                  <a:srgbClr val="C00000"/>
                </a:solidFill>
              </a:rPr>
              <a:t>Rules of Probability</a:t>
            </a:r>
          </a:p>
        </p:txBody>
      </p:sp>
      <p:grpSp>
        <p:nvGrpSpPr>
          <p:cNvPr id="37" name="Group 36">
            <a:extLst>
              <a:ext uri="{FF2B5EF4-FFF2-40B4-BE49-F238E27FC236}">
                <a16:creationId xmlns:a16="http://schemas.microsoft.com/office/drawing/2014/main" id="{A22A3C5A-E151-4309-B7B0-D3377EB463BF}"/>
              </a:ext>
            </a:extLst>
          </p:cNvPr>
          <p:cNvGrpSpPr/>
          <p:nvPr/>
        </p:nvGrpSpPr>
        <p:grpSpPr>
          <a:xfrm>
            <a:off x="3759201" y="2717800"/>
            <a:ext cx="3301967" cy="2422956"/>
            <a:chOff x="307063" y="2267807"/>
            <a:chExt cx="2476475" cy="1817217"/>
          </a:xfrm>
        </p:grpSpPr>
        <p:grpSp>
          <p:nvGrpSpPr>
            <p:cNvPr id="27" name="Group 26">
              <a:extLst>
                <a:ext uri="{FF2B5EF4-FFF2-40B4-BE49-F238E27FC236}">
                  <a16:creationId xmlns:a16="http://schemas.microsoft.com/office/drawing/2014/main" id="{D7B77ACF-C477-4D42-9BEF-B69CD4E942F9}"/>
                </a:ext>
              </a:extLst>
            </p:cNvPr>
            <p:cNvGrpSpPr/>
            <p:nvPr/>
          </p:nvGrpSpPr>
          <p:grpSpPr>
            <a:xfrm>
              <a:off x="337153" y="2267807"/>
              <a:ext cx="2446385" cy="1341566"/>
              <a:chOff x="530607" y="2267807"/>
              <a:chExt cx="2446385" cy="1341566"/>
            </a:xfrm>
          </p:grpSpPr>
          <p:grpSp>
            <p:nvGrpSpPr>
              <p:cNvPr id="9" name="Group 8">
                <a:extLst>
                  <a:ext uri="{FF2B5EF4-FFF2-40B4-BE49-F238E27FC236}">
                    <a16:creationId xmlns:a16="http://schemas.microsoft.com/office/drawing/2014/main" id="{057E105D-0BAB-48C8-9636-8C0F5A9028F3}"/>
                  </a:ext>
                </a:extLst>
              </p:cNvPr>
              <p:cNvGrpSpPr/>
              <p:nvPr/>
            </p:nvGrpSpPr>
            <p:grpSpPr>
              <a:xfrm>
                <a:off x="530607" y="2267807"/>
                <a:ext cx="2446385" cy="1341566"/>
                <a:chOff x="1447800" y="1504950"/>
                <a:chExt cx="4724400" cy="2590800"/>
              </a:xfrm>
            </p:grpSpPr>
            <p:sp>
              <p:nvSpPr>
                <p:cNvPr id="4" name="Rectangle 3">
                  <a:extLst>
                    <a:ext uri="{FF2B5EF4-FFF2-40B4-BE49-F238E27FC236}">
                      <a16:creationId xmlns:a16="http://schemas.microsoft.com/office/drawing/2014/main" id="{384393D7-FC24-4D53-BD57-BAF20FA04C46}"/>
                    </a:ext>
                  </a:extLst>
                </p:cNvPr>
                <p:cNvSpPr/>
                <p:nvPr/>
              </p:nvSpPr>
              <p:spPr>
                <a:xfrm>
                  <a:off x="1447800" y="1504950"/>
                  <a:ext cx="4724400" cy="25908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 name="Oval 4">
                  <a:extLst>
                    <a:ext uri="{FF2B5EF4-FFF2-40B4-BE49-F238E27FC236}">
                      <a16:creationId xmlns:a16="http://schemas.microsoft.com/office/drawing/2014/main" id="{81E0B777-A9D1-4E90-858D-7045B5899884}"/>
                    </a:ext>
                  </a:extLst>
                </p:cNvPr>
                <p:cNvSpPr/>
                <p:nvPr/>
              </p:nvSpPr>
              <p:spPr>
                <a:xfrm>
                  <a:off x="1699808" y="1809750"/>
                  <a:ext cx="1981200" cy="18288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6" name="TextBox 5">
                <a:extLst>
                  <a:ext uri="{FF2B5EF4-FFF2-40B4-BE49-F238E27FC236}">
                    <a16:creationId xmlns:a16="http://schemas.microsoft.com/office/drawing/2014/main" id="{639BC345-7AD0-42F9-B2D8-49862A69EC40}"/>
                  </a:ext>
                </a:extLst>
              </p:cNvPr>
              <p:cNvSpPr txBox="1"/>
              <p:nvPr/>
            </p:nvSpPr>
            <p:spPr>
              <a:xfrm>
                <a:off x="974479" y="2637748"/>
                <a:ext cx="376546" cy="561741"/>
              </a:xfrm>
              <a:prstGeom prst="rect">
                <a:avLst/>
              </a:prstGeom>
              <a:noFill/>
            </p:spPr>
            <p:txBody>
              <a:bodyPr wrap="none" rtlCol="0">
                <a:spAutoFit/>
              </a:bodyPr>
              <a:lstStyle/>
              <a:p>
                <a:pPr algn="ctr"/>
                <a:r>
                  <a:rPr lang="en-US" sz="4267" dirty="0"/>
                  <a:t>A</a:t>
                </a:r>
              </a:p>
            </p:txBody>
          </p:sp>
          <p:sp>
            <p:nvSpPr>
              <p:cNvPr id="7" name="TextBox 6">
                <a:extLst>
                  <a:ext uri="{FF2B5EF4-FFF2-40B4-BE49-F238E27FC236}">
                    <a16:creationId xmlns:a16="http://schemas.microsoft.com/office/drawing/2014/main" id="{F9D0D8DF-8DC4-41EB-ADA1-F402D3EF1247}"/>
                  </a:ext>
                </a:extLst>
              </p:cNvPr>
              <p:cNvSpPr txBox="1"/>
              <p:nvPr/>
            </p:nvSpPr>
            <p:spPr>
              <a:xfrm>
                <a:off x="2173428" y="2586588"/>
                <a:ext cx="309909" cy="561741"/>
              </a:xfrm>
              <a:prstGeom prst="rect">
                <a:avLst/>
              </a:prstGeom>
              <a:noFill/>
            </p:spPr>
            <p:txBody>
              <a:bodyPr wrap="square" rtlCol="0">
                <a:spAutoFit/>
              </a:bodyPr>
              <a:lstStyle/>
              <a:p>
                <a:pPr algn="ctr"/>
                <a:r>
                  <a:rPr lang="en-US" sz="4267" dirty="0"/>
                  <a:t>B</a:t>
                </a:r>
              </a:p>
            </p:txBody>
          </p:sp>
        </p:grpSp>
        <p:sp>
          <p:nvSpPr>
            <p:cNvPr id="11" name="TextBox 10">
              <a:extLst>
                <a:ext uri="{FF2B5EF4-FFF2-40B4-BE49-F238E27FC236}">
                  <a16:creationId xmlns:a16="http://schemas.microsoft.com/office/drawing/2014/main" id="{DE4950F0-6F61-4CC0-A7AD-54A2C87CC3E2}"/>
                </a:ext>
              </a:extLst>
            </p:cNvPr>
            <p:cNvSpPr txBox="1"/>
            <p:nvPr/>
          </p:nvSpPr>
          <p:spPr>
            <a:xfrm>
              <a:off x="307063" y="3707949"/>
              <a:ext cx="1618472" cy="377075"/>
            </a:xfrm>
            <a:prstGeom prst="rect">
              <a:avLst/>
            </a:prstGeom>
            <a:noFill/>
          </p:spPr>
          <p:txBody>
            <a:bodyPr wrap="none" rtlCol="0">
              <a:spAutoFit/>
            </a:bodyPr>
            <a:lstStyle/>
            <a:p>
              <a:r>
                <a:rPr lang="en-US" sz="2667" dirty="0"/>
                <a:t>P(A) + P(B) = 1</a:t>
              </a:r>
            </a:p>
          </p:txBody>
        </p:sp>
      </p:grpSp>
      <p:sp>
        <p:nvSpPr>
          <p:cNvPr id="12" name="TextBox 11">
            <a:extLst>
              <a:ext uri="{FF2B5EF4-FFF2-40B4-BE49-F238E27FC236}">
                <a16:creationId xmlns:a16="http://schemas.microsoft.com/office/drawing/2014/main" id="{A306EDD6-FD3A-4523-9A2A-73E6109CA000}"/>
              </a:ext>
            </a:extLst>
          </p:cNvPr>
          <p:cNvSpPr txBox="1"/>
          <p:nvPr/>
        </p:nvSpPr>
        <p:spPr>
          <a:xfrm>
            <a:off x="427443" y="923767"/>
            <a:ext cx="10705356" cy="1077218"/>
          </a:xfrm>
          <a:prstGeom prst="rect">
            <a:avLst/>
          </a:prstGeom>
          <a:noFill/>
        </p:spPr>
        <p:txBody>
          <a:bodyPr wrap="square" rtlCol="0">
            <a:spAutoFit/>
          </a:bodyPr>
          <a:lstStyle/>
          <a:p>
            <a:r>
              <a:rPr lang="en-US" sz="3200" dirty="0">
                <a:solidFill>
                  <a:schemeClr val="accent5">
                    <a:lumMod val="75000"/>
                  </a:schemeClr>
                </a:solidFill>
              </a:rPr>
              <a:t>The Complementary Rule of Probability</a:t>
            </a:r>
            <a:r>
              <a:rPr lang="en-US" sz="3200" dirty="0"/>
              <a:t>: The sum of the probabilities of complementary events equals 1.</a:t>
            </a:r>
          </a:p>
        </p:txBody>
      </p:sp>
    </p:spTree>
    <p:extLst>
      <p:ext uri="{BB962C8B-B14F-4D97-AF65-F5344CB8AC3E}">
        <p14:creationId xmlns:p14="http://schemas.microsoft.com/office/powerpoint/2010/main" val="3020534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6399" y="214166"/>
            <a:ext cx="10566400" cy="584775"/>
          </a:xfrm>
          <a:prstGeom prst="rect">
            <a:avLst/>
          </a:prstGeom>
          <a:noFill/>
        </p:spPr>
        <p:txBody>
          <a:bodyPr wrap="square" rtlCol="0">
            <a:spAutoFit/>
          </a:bodyPr>
          <a:lstStyle/>
          <a:p>
            <a:r>
              <a:rPr lang="en-US" sz="3200" b="1" dirty="0">
                <a:solidFill>
                  <a:srgbClr val="C00000"/>
                </a:solidFill>
              </a:rPr>
              <a:t>Rules of Probability</a:t>
            </a:r>
          </a:p>
        </p:txBody>
      </p:sp>
      <p:sp>
        <p:nvSpPr>
          <p:cNvPr id="10" name="TextBox 9">
            <a:extLst>
              <a:ext uri="{FF2B5EF4-FFF2-40B4-BE49-F238E27FC236}">
                <a16:creationId xmlns:a16="http://schemas.microsoft.com/office/drawing/2014/main" id="{02BD00BD-E929-4C1F-B4F2-D0846808BDF4}"/>
              </a:ext>
            </a:extLst>
          </p:cNvPr>
          <p:cNvSpPr txBox="1"/>
          <p:nvPr/>
        </p:nvSpPr>
        <p:spPr>
          <a:xfrm>
            <a:off x="365089" y="889763"/>
            <a:ext cx="11625601" cy="2677656"/>
          </a:xfrm>
          <a:prstGeom prst="rect">
            <a:avLst/>
          </a:prstGeom>
          <a:noFill/>
        </p:spPr>
        <p:txBody>
          <a:bodyPr wrap="square" rtlCol="0">
            <a:spAutoFit/>
          </a:bodyPr>
          <a:lstStyle/>
          <a:p>
            <a:r>
              <a:rPr lang="en-US" dirty="0">
                <a:solidFill>
                  <a:schemeClr val="accent5">
                    <a:lumMod val="75000"/>
                  </a:schemeClr>
                </a:solidFill>
              </a:rPr>
              <a:t>The Addition Rule of Probability: </a:t>
            </a:r>
            <a:r>
              <a:rPr lang="en-US" dirty="0"/>
              <a:t>Used when we need to find the probability of two or more events.</a:t>
            </a:r>
          </a:p>
          <a:p>
            <a:r>
              <a:rPr lang="en-US" dirty="0"/>
              <a:t>Two events are mutually exclusive when they cannot occur at the same time. The probability of their union equals the sum of their respective probabilities:</a:t>
            </a:r>
          </a:p>
          <a:p>
            <a:r>
              <a:rPr lang="en-US" dirty="0"/>
              <a:t>Two events are NOT mutually exclusive when they can occur at the same time. To find their probability, we need t sum heir individual probabilities and subtract their interception..</a:t>
            </a:r>
          </a:p>
          <a:p>
            <a:endParaRPr lang="en-US" dirty="0"/>
          </a:p>
        </p:txBody>
      </p:sp>
      <p:sp>
        <p:nvSpPr>
          <p:cNvPr id="17" name="Rectangle 16">
            <a:extLst>
              <a:ext uri="{FF2B5EF4-FFF2-40B4-BE49-F238E27FC236}">
                <a16:creationId xmlns:a16="http://schemas.microsoft.com/office/drawing/2014/main" id="{8684F584-BEA6-4DAB-A36E-CD2BEF92EE59}"/>
              </a:ext>
            </a:extLst>
          </p:cNvPr>
          <p:cNvSpPr/>
          <p:nvPr/>
        </p:nvSpPr>
        <p:spPr>
          <a:xfrm>
            <a:off x="1742277" y="3384523"/>
            <a:ext cx="3261847" cy="178875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9" name="Oval 18">
            <a:extLst>
              <a:ext uri="{FF2B5EF4-FFF2-40B4-BE49-F238E27FC236}">
                <a16:creationId xmlns:a16="http://schemas.microsoft.com/office/drawing/2014/main" id="{12493901-768D-4D6D-BB40-77F9D5CBE9AF}"/>
              </a:ext>
            </a:extLst>
          </p:cNvPr>
          <p:cNvSpPr/>
          <p:nvPr/>
        </p:nvSpPr>
        <p:spPr>
          <a:xfrm>
            <a:off x="2355533" y="3572619"/>
            <a:ext cx="1367871" cy="1262651"/>
          </a:xfrm>
          <a:prstGeom prst="ellipse">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0" name="Oval 19">
            <a:extLst>
              <a:ext uri="{FF2B5EF4-FFF2-40B4-BE49-F238E27FC236}">
                <a16:creationId xmlns:a16="http://schemas.microsoft.com/office/drawing/2014/main" id="{340386CF-69D6-4C5C-9090-B19A31E938F2}"/>
              </a:ext>
            </a:extLst>
          </p:cNvPr>
          <p:cNvSpPr/>
          <p:nvPr/>
        </p:nvSpPr>
        <p:spPr>
          <a:xfrm>
            <a:off x="3039467" y="3558236"/>
            <a:ext cx="1367871" cy="1262651"/>
          </a:xfrm>
          <a:prstGeom prst="ellipse">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1" name="TextBox 20">
            <a:extLst>
              <a:ext uri="{FF2B5EF4-FFF2-40B4-BE49-F238E27FC236}">
                <a16:creationId xmlns:a16="http://schemas.microsoft.com/office/drawing/2014/main" id="{60EB02F3-322F-4702-AB61-E5FEA2122CA9}"/>
              </a:ext>
            </a:extLst>
          </p:cNvPr>
          <p:cNvSpPr txBox="1"/>
          <p:nvPr/>
        </p:nvSpPr>
        <p:spPr>
          <a:xfrm>
            <a:off x="2519860" y="3778433"/>
            <a:ext cx="502061" cy="748988"/>
          </a:xfrm>
          <a:prstGeom prst="rect">
            <a:avLst/>
          </a:prstGeom>
          <a:noFill/>
        </p:spPr>
        <p:txBody>
          <a:bodyPr wrap="none" rtlCol="0">
            <a:spAutoFit/>
          </a:bodyPr>
          <a:lstStyle/>
          <a:p>
            <a:pPr algn="ctr"/>
            <a:r>
              <a:rPr lang="en-US" sz="4267" dirty="0"/>
              <a:t>A</a:t>
            </a:r>
          </a:p>
        </p:txBody>
      </p:sp>
      <p:sp>
        <p:nvSpPr>
          <p:cNvPr id="22" name="TextBox 21">
            <a:extLst>
              <a:ext uri="{FF2B5EF4-FFF2-40B4-BE49-F238E27FC236}">
                <a16:creationId xmlns:a16="http://schemas.microsoft.com/office/drawing/2014/main" id="{D155D5E8-BB30-43E2-85EA-54BBAC936908}"/>
              </a:ext>
            </a:extLst>
          </p:cNvPr>
          <p:cNvSpPr txBox="1"/>
          <p:nvPr/>
        </p:nvSpPr>
        <p:spPr>
          <a:xfrm>
            <a:off x="3815190" y="3778433"/>
            <a:ext cx="413212" cy="748988"/>
          </a:xfrm>
          <a:prstGeom prst="rect">
            <a:avLst/>
          </a:prstGeom>
          <a:noFill/>
        </p:spPr>
        <p:txBody>
          <a:bodyPr wrap="square" rtlCol="0">
            <a:spAutoFit/>
          </a:bodyPr>
          <a:lstStyle/>
          <a:p>
            <a:pPr algn="ctr"/>
            <a:r>
              <a:rPr lang="en-US" sz="4267" dirty="0"/>
              <a:t>B</a:t>
            </a:r>
          </a:p>
        </p:txBody>
      </p:sp>
      <p:sp>
        <p:nvSpPr>
          <p:cNvPr id="29" name="Rectangle 28">
            <a:extLst>
              <a:ext uri="{FF2B5EF4-FFF2-40B4-BE49-F238E27FC236}">
                <a16:creationId xmlns:a16="http://schemas.microsoft.com/office/drawing/2014/main" id="{49BB3B5C-F410-4AAD-954A-579797114D97}"/>
              </a:ext>
            </a:extLst>
          </p:cNvPr>
          <p:cNvSpPr/>
          <p:nvPr/>
        </p:nvSpPr>
        <p:spPr>
          <a:xfrm>
            <a:off x="7870953" y="3297960"/>
            <a:ext cx="3261847" cy="178875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0" name="Oval 29">
            <a:extLst>
              <a:ext uri="{FF2B5EF4-FFF2-40B4-BE49-F238E27FC236}">
                <a16:creationId xmlns:a16="http://schemas.microsoft.com/office/drawing/2014/main" id="{C8C90D22-5985-4F89-A04A-E2B9241896E4}"/>
              </a:ext>
            </a:extLst>
          </p:cNvPr>
          <p:cNvSpPr/>
          <p:nvPr/>
        </p:nvSpPr>
        <p:spPr>
          <a:xfrm>
            <a:off x="8089182" y="3486056"/>
            <a:ext cx="1367871" cy="1262651"/>
          </a:xfrm>
          <a:prstGeom prst="ellipse">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1" name="Oval 30">
            <a:extLst>
              <a:ext uri="{FF2B5EF4-FFF2-40B4-BE49-F238E27FC236}">
                <a16:creationId xmlns:a16="http://schemas.microsoft.com/office/drawing/2014/main" id="{AD48FB68-E7A7-419B-B6C6-0FE1ABEB5175}"/>
              </a:ext>
            </a:extLst>
          </p:cNvPr>
          <p:cNvSpPr/>
          <p:nvPr/>
        </p:nvSpPr>
        <p:spPr>
          <a:xfrm>
            <a:off x="9659423" y="3561012"/>
            <a:ext cx="1367871" cy="1262651"/>
          </a:xfrm>
          <a:prstGeom prst="ellipse">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2" name="TextBox 31">
            <a:extLst>
              <a:ext uri="{FF2B5EF4-FFF2-40B4-BE49-F238E27FC236}">
                <a16:creationId xmlns:a16="http://schemas.microsoft.com/office/drawing/2014/main" id="{E176BC20-24B7-4EAB-BEA3-B640A7B4D762}"/>
              </a:ext>
            </a:extLst>
          </p:cNvPr>
          <p:cNvSpPr txBox="1"/>
          <p:nvPr/>
        </p:nvSpPr>
        <p:spPr>
          <a:xfrm>
            <a:off x="8522087" y="3727532"/>
            <a:ext cx="502061" cy="748988"/>
          </a:xfrm>
          <a:prstGeom prst="rect">
            <a:avLst/>
          </a:prstGeom>
          <a:noFill/>
        </p:spPr>
        <p:txBody>
          <a:bodyPr wrap="none" rtlCol="0">
            <a:spAutoFit/>
          </a:bodyPr>
          <a:lstStyle/>
          <a:p>
            <a:pPr algn="ctr"/>
            <a:r>
              <a:rPr lang="en-US" sz="4267" dirty="0"/>
              <a:t>A</a:t>
            </a:r>
          </a:p>
        </p:txBody>
      </p:sp>
      <p:sp>
        <p:nvSpPr>
          <p:cNvPr id="33" name="TextBox 32">
            <a:extLst>
              <a:ext uri="{FF2B5EF4-FFF2-40B4-BE49-F238E27FC236}">
                <a16:creationId xmlns:a16="http://schemas.microsoft.com/office/drawing/2014/main" id="{D7CB327E-60C9-43AF-B651-7AD7CBEB3787}"/>
              </a:ext>
            </a:extLst>
          </p:cNvPr>
          <p:cNvSpPr txBox="1"/>
          <p:nvPr/>
        </p:nvSpPr>
        <p:spPr>
          <a:xfrm>
            <a:off x="10136753" y="3802488"/>
            <a:ext cx="413212" cy="748988"/>
          </a:xfrm>
          <a:prstGeom prst="rect">
            <a:avLst/>
          </a:prstGeom>
          <a:noFill/>
        </p:spPr>
        <p:txBody>
          <a:bodyPr wrap="square" rtlCol="0">
            <a:spAutoFit/>
          </a:bodyPr>
          <a:lstStyle/>
          <a:p>
            <a:pPr algn="ctr"/>
            <a:r>
              <a:rPr lang="en-US" sz="4267" dirty="0"/>
              <a:t>B</a:t>
            </a:r>
          </a:p>
        </p:txBody>
      </p:sp>
      <p:pic>
        <p:nvPicPr>
          <p:cNvPr id="3" name="Picture 2">
            <a:extLst>
              <a:ext uri="{FF2B5EF4-FFF2-40B4-BE49-F238E27FC236}">
                <a16:creationId xmlns:a16="http://schemas.microsoft.com/office/drawing/2014/main" id="{9907B40A-63ED-485B-B020-07A47209B631}"/>
              </a:ext>
            </a:extLst>
          </p:cNvPr>
          <p:cNvPicPr>
            <a:picLocks noChangeAspect="1"/>
          </p:cNvPicPr>
          <p:nvPr/>
        </p:nvPicPr>
        <p:blipFill>
          <a:blip r:embed="rId2"/>
          <a:stretch>
            <a:fillRect/>
          </a:stretch>
        </p:blipFill>
        <p:spPr>
          <a:xfrm>
            <a:off x="7433037" y="5421271"/>
            <a:ext cx="4444676" cy="585040"/>
          </a:xfrm>
          <a:prstGeom prst="rect">
            <a:avLst/>
          </a:prstGeom>
        </p:spPr>
      </p:pic>
      <p:pic>
        <p:nvPicPr>
          <p:cNvPr id="8" name="Picture 7">
            <a:extLst>
              <a:ext uri="{FF2B5EF4-FFF2-40B4-BE49-F238E27FC236}">
                <a16:creationId xmlns:a16="http://schemas.microsoft.com/office/drawing/2014/main" id="{BDA5AE20-F409-4539-85CE-964D7C928A1E}"/>
              </a:ext>
            </a:extLst>
          </p:cNvPr>
          <p:cNvPicPr>
            <a:picLocks noChangeAspect="1"/>
          </p:cNvPicPr>
          <p:nvPr/>
        </p:nvPicPr>
        <p:blipFill>
          <a:blip r:embed="rId3"/>
          <a:stretch>
            <a:fillRect/>
          </a:stretch>
        </p:blipFill>
        <p:spPr>
          <a:xfrm>
            <a:off x="314288" y="5346991"/>
            <a:ext cx="6197600" cy="659319"/>
          </a:xfrm>
          <a:prstGeom prst="rect">
            <a:avLst/>
          </a:prstGeom>
        </p:spPr>
      </p:pic>
      <p:sp>
        <p:nvSpPr>
          <p:cNvPr id="13" name="TextBox 12">
            <a:extLst>
              <a:ext uri="{FF2B5EF4-FFF2-40B4-BE49-F238E27FC236}">
                <a16:creationId xmlns:a16="http://schemas.microsoft.com/office/drawing/2014/main" id="{C17047FB-02C5-4537-A7BB-120DF9D42D4A}"/>
              </a:ext>
            </a:extLst>
          </p:cNvPr>
          <p:cNvSpPr txBox="1"/>
          <p:nvPr/>
        </p:nvSpPr>
        <p:spPr>
          <a:xfrm>
            <a:off x="7468057" y="6108393"/>
            <a:ext cx="2526654" cy="584775"/>
          </a:xfrm>
          <a:prstGeom prst="rect">
            <a:avLst/>
          </a:prstGeom>
          <a:solidFill>
            <a:srgbClr val="FEF2E3"/>
          </a:solidFill>
        </p:spPr>
        <p:txBody>
          <a:bodyPr wrap="none" rtlCol="0">
            <a:spAutoFit/>
          </a:bodyPr>
          <a:lstStyle/>
          <a:p>
            <a:r>
              <a:rPr lang="en-US" sz="3200" i="1" dirty="0"/>
              <a:t>P(A and B) = 0</a:t>
            </a:r>
          </a:p>
        </p:txBody>
      </p:sp>
    </p:spTree>
    <p:extLst>
      <p:ext uri="{BB962C8B-B14F-4D97-AF65-F5344CB8AC3E}">
        <p14:creationId xmlns:p14="http://schemas.microsoft.com/office/powerpoint/2010/main" val="2269876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20CB1D-9721-4C05-A151-7ABBA1F96E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3200" y="1295400"/>
            <a:ext cx="9245600" cy="5200651"/>
          </a:xfrm>
          <a:prstGeom prst="rect">
            <a:avLst/>
          </a:prstGeom>
        </p:spPr>
      </p:pic>
      <p:sp>
        <p:nvSpPr>
          <p:cNvPr id="2" name="TextBox 1">
            <a:extLst>
              <a:ext uri="{FF2B5EF4-FFF2-40B4-BE49-F238E27FC236}">
                <a16:creationId xmlns:a16="http://schemas.microsoft.com/office/drawing/2014/main" id="{CAA72928-1233-4EC3-9C5F-86CC602DAA4A}"/>
              </a:ext>
            </a:extLst>
          </p:cNvPr>
          <p:cNvSpPr txBox="1"/>
          <p:nvPr/>
        </p:nvSpPr>
        <p:spPr>
          <a:xfrm>
            <a:off x="1371600" y="578247"/>
            <a:ext cx="9448800" cy="584775"/>
          </a:xfrm>
          <a:prstGeom prst="rect">
            <a:avLst/>
          </a:prstGeom>
          <a:noFill/>
        </p:spPr>
        <p:txBody>
          <a:bodyPr wrap="square" rtlCol="0">
            <a:spAutoFit/>
          </a:bodyPr>
          <a:lstStyle/>
          <a:p>
            <a:pPr algn="ctr"/>
            <a:r>
              <a:rPr lang="en-US" sz="3200" b="1" dirty="0">
                <a:solidFill>
                  <a:schemeClr val="accent4">
                    <a:lumMod val="75000"/>
                  </a:schemeClr>
                </a:solidFill>
              </a:rPr>
              <a:t>Probability Theory Fundamentals</a:t>
            </a:r>
          </a:p>
        </p:txBody>
      </p:sp>
    </p:spTree>
    <p:extLst>
      <p:ext uri="{BB962C8B-B14F-4D97-AF65-F5344CB8AC3E}">
        <p14:creationId xmlns:p14="http://schemas.microsoft.com/office/powerpoint/2010/main" val="1274792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3ACF12C-B8A8-4499-A54F-D17C48EF737B}"/>
              </a:ext>
            </a:extLst>
          </p:cNvPr>
          <p:cNvSpPr txBox="1"/>
          <p:nvPr/>
        </p:nvSpPr>
        <p:spPr>
          <a:xfrm>
            <a:off x="1488549" y="1213175"/>
            <a:ext cx="2736111" cy="666786"/>
          </a:xfrm>
          <a:prstGeom prst="rect">
            <a:avLst/>
          </a:prstGeom>
          <a:noFill/>
        </p:spPr>
        <p:txBody>
          <a:bodyPr wrap="square" rtlCol="0">
            <a:spAutoFit/>
          </a:bodyPr>
          <a:lstStyle/>
          <a:p>
            <a:pPr algn="ctr"/>
            <a:r>
              <a:rPr lang="en-US" altLang="en-US" sz="3733" dirty="0"/>
              <a:t>(AUB) </a:t>
            </a:r>
            <a:r>
              <a:rPr lang="en-US" sz="3733" dirty="0"/>
              <a:t>Union</a:t>
            </a:r>
          </a:p>
        </p:txBody>
      </p:sp>
      <p:pic>
        <p:nvPicPr>
          <p:cNvPr id="11" name="Picture 10">
            <a:extLst>
              <a:ext uri="{FF2B5EF4-FFF2-40B4-BE49-F238E27FC236}">
                <a16:creationId xmlns:a16="http://schemas.microsoft.com/office/drawing/2014/main" id="{952574FE-2DB3-4B27-9A9B-E2A034194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123" y="2001151"/>
            <a:ext cx="4656959" cy="2365052"/>
          </a:xfrm>
          <a:prstGeom prst="rect">
            <a:avLst/>
          </a:prstGeom>
        </p:spPr>
      </p:pic>
      <p:pic>
        <p:nvPicPr>
          <p:cNvPr id="13" name="Picture 12">
            <a:extLst>
              <a:ext uri="{FF2B5EF4-FFF2-40B4-BE49-F238E27FC236}">
                <a16:creationId xmlns:a16="http://schemas.microsoft.com/office/drawing/2014/main" id="{6D471279-85F1-4C84-B90A-906699185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400" y="1996303"/>
            <a:ext cx="4713851" cy="2324416"/>
          </a:xfrm>
          <a:prstGeom prst="rect">
            <a:avLst/>
          </a:prstGeom>
        </p:spPr>
      </p:pic>
      <p:sp>
        <p:nvSpPr>
          <p:cNvPr id="3" name="TextBox 2">
            <a:extLst>
              <a:ext uri="{FF2B5EF4-FFF2-40B4-BE49-F238E27FC236}">
                <a16:creationId xmlns:a16="http://schemas.microsoft.com/office/drawing/2014/main" id="{DFDAE1F7-22B4-4DF9-9AF2-46FAD38BC6DD}"/>
              </a:ext>
            </a:extLst>
          </p:cNvPr>
          <p:cNvSpPr txBox="1"/>
          <p:nvPr/>
        </p:nvSpPr>
        <p:spPr>
          <a:xfrm>
            <a:off x="304801" y="347992"/>
            <a:ext cx="7213193" cy="502766"/>
          </a:xfrm>
          <a:prstGeom prst="rect">
            <a:avLst/>
          </a:prstGeom>
          <a:noFill/>
        </p:spPr>
        <p:txBody>
          <a:bodyPr wrap="none" rtlCol="0">
            <a:spAutoFit/>
          </a:bodyPr>
          <a:lstStyle/>
          <a:p>
            <a:r>
              <a:rPr lang="en-US" sz="2667" dirty="0"/>
              <a:t>Sometimes, unions and interceptions are observed</a:t>
            </a:r>
          </a:p>
        </p:txBody>
      </p:sp>
      <p:sp>
        <p:nvSpPr>
          <p:cNvPr id="4" name="TextBox 3">
            <a:extLst>
              <a:ext uri="{FF2B5EF4-FFF2-40B4-BE49-F238E27FC236}">
                <a16:creationId xmlns:a16="http://schemas.microsoft.com/office/drawing/2014/main" id="{517934A6-4342-451C-ADF6-3F1689C75763}"/>
              </a:ext>
            </a:extLst>
          </p:cNvPr>
          <p:cNvSpPr txBox="1"/>
          <p:nvPr/>
        </p:nvSpPr>
        <p:spPr>
          <a:xfrm>
            <a:off x="636815" y="4406221"/>
            <a:ext cx="4656959" cy="1938992"/>
          </a:xfrm>
          <a:prstGeom prst="rect">
            <a:avLst/>
          </a:prstGeom>
          <a:noFill/>
        </p:spPr>
        <p:txBody>
          <a:bodyPr wrap="square" rtlCol="0">
            <a:spAutoFit/>
          </a:bodyPr>
          <a:lstStyle/>
          <a:p>
            <a:r>
              <a:rPr lang="en-US" dirty="0"/>
              <a:t>The </a:t>
            </a:r>
            <a:r>
              <a:rPr lang="en-US" i="1" dirty="0"/>
              <a:t>union </a:t>
            </a:r>
            <a:r>
              <a:rPr lang="en-US" dirty="0"/>
              <a:t>of two events </a:t>
            </a:r>
            <a:r>
              <a:rPr lang="en-US" i="1" dirty="0"/>
              <a:t>A </a:t>
            </a:r>
            <a:r>
              <a:rPr lang="en-US" dirty="0"/>
              <a:t>and </a:t>
            </a:r>
            <a:r>
              <a:rPr lang="en-US" i="1" dirty="0"/>
              <a:t>B</a:t>
            </a:r>
            <a:r>
              <a:rPr lang="en-US" dirty="0"/>
              <a:t>, is the event that occurs if either </a:t>
            </a:r>
            <a:r>
              <a:rPr lang="en-US" i="1" dirty="0"/>
              <a:t>A </a:t>
            </a:r>
            <a:r>
              <a:rPr lang="en-US" dirty="0"/>
              <a:t>or </a:t>
            </a:r>
            <a:r>
              <a:rPr lang="en-US" i="1" dirty="0"/>
              <a:t>B </a:t>
            </a:r>
            <a:r>
              <a:rPr lang="en-US" dirty="0"/>
              <a:t>or both occur in a single performance of the experiment.</a:t>
            </a:r>
          </a:p>
          <a:p>
            <a:r>
              <a:rPr lang="en-US" dirty="0"/>
              <a:t>P(A or B)</a:t>
            </a:r>
          </a:p>
        </p:txBody>
      </p:sp>
      <p:sp>
        <p:nvSpPr>
          <p:cNvPr id="6" name="TextBox 5">
            <a:extLst>
              <a:ext uri="{FF2B5EF4-FFF2-40B4-BE49-F238E27FC236}">
                <a16:creationId xmlns:a16="http://schemas.microsoft.com/office/drawing/2014/main" id="{807DABC4-979A-408C-91E6-5DBA3944BAE0}"/>
              </a:ext>
            </a:extLst>
          </p:cNvPr>
          <p:cNvSpPr txBox="1"/>
          <p:nvPr/>
        </p:nvSpPr>
        <p:spPr>
          <a:xfrm>
            <a:off x="5709725" y="4406221"/>
            <a:ext cx="5283200" cy="1938992"/>
          </a:xfrm>
          <a:prstGeom prst="rect">
            <a:avLst/>
          </a:prstGeom>
          <a:noFill/>
        </p:spPr>
        <p:txBody>
          <a:bodyPr wrap="square" rtlCol="0">
            <a:spAutoFit/>
          </a:bodyPr>
          <a:lstStyle/>
          <a:p>
            <a:r>
              <a:rPr lang="en-US" dirty="0"/>
              <a:t>The intersection of two events A and B is the event that occurs if both A and B occur in a single performance of the experiment</a:t>
            </a:r>
          </a:p>
          <a:p>
            <a:r>
              <a:rPr lang="en-US" dirty="0"/>
              <a:t>P(A and B)</a:t>
            </a:r>
          </a:p>
        </p:txBody>
      </p:sp>
      <p:sp>
        <p:nvSpPr>
          <p:cNvPr id="15" name="TextBox 14">
            <a:extLst>
              <a:ext uri="{FF2B5EF4-FFF2-40B4-BE49-F238E27FC236}">
                <a16:creationId xmlns:a16="http://schemas.microsoft.com/office/drawing/2014/main" id="{3545444D-B890-4EED-A458-B4C976D2AD91}"/>
              </a:ext>
            </a:extLst>
          </p:cNvPr>
          <p:cNvSpPr txBox="1"/>
          <p:nvPr/>
        </p:nvSpPr>
        <p:spPr>
          <a:xfrm>
            <a:off x="6116125" y="1213175"/>
            <a:ext cx="4145475" cy="666786"/>
          </a:xfrm>
          <a:prstGeom prst="rect">
            <a:avLst/>
          </a:prstGeom>
          <a:noFill/>
        </p:spPr>
        <p:txBody>
          <a:bodyPr wrap="square" rtlCol="0">
            <a:spAutoFit/>
          </a:bodyPr>
          <a:lstStyle/>
          <a:p>
            <a:r>
              <a:rPr lang="en-US" altLang="en-US" sz="3733" dirty="0"/>
              <a:t>(A∩B) </a:t>
            </a:r>
            <a:r>
              <a:rPr lang="en-US" sz="3733" dirty="0"/>
              <a:t>Interception</a:t>
            </a:r>
          </a:p>
        </p:txBody>
      </p:sp>
    </p:spTree>
    <p:extLst>
      <p:ext uri="{BB962C8B-B14F-4D97-AF65-F5344CB8AC3E}">
        <p14:creationId xmlns:p14="http://schemas.microsoft.com/office/powerpoint/2010/main" val="71107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815292-9F07-4376-A4FD-A70267DC8B31}"/>
              </a:ext>
            </a:extLst>
          </p:cNvPr>
          <p:cNvSpPr txBox="1"/>
          <p:nvPr/>
        </p:nvSpPr>
        <p:spPr>
          <a:xfrm>
            <a:off x="762000" y="2721114"/>
            <a:ext cx="5039741" cy="1323439"/>
          </a:xfrm>
          <a:prstGeom prst="rect">
            <a:avLst/>
          </a:prstGeom>
          <a:noFill/>
        </p:spPr>
        <p:txBody>
          <a:bodyPr wrap="square" rtlCol="0">
            <a:spAutoFit/>
          </a:bodyPr>
          <a:lstStyle/>
          <a:p>
            <a:pPr algn="ctr"/>
            <a:r>
              <a:rPr lang="en-US" sz="4000" dirty="0">
                <a:solidFill>
                  <a:srgbClr val="00B050"/>
                </a:solidFill>
              </a:rPr>
              <a:t>The addition rule of probability</a:t>
            </a:r>
          </a:p>
        </p:txBody>
      </p:sp>
      <p:pic>
        <p:nvPicPr>
          <p:cNvPr id="5" name="Picture 4" descr="A close up of a logo&#10;&#10;Description automatically generated">
            <a:extLst>
              <a:ext uri="{FF2B5EF4-FFF2-40B4-BE49-F238E27FC236}">
                <a16:creationId xmlns:a16="http://schemas.microsoft.com/office/drawing/2014/main" id="{C60193A1-97E6-44E8-B78F-D5B316546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800" y="1828800"/>
            <a:ext cx="4839299" cy="3386138"/>
          </a:xfrm>
          <a:prstGeom prst="rect">
            <a:avLst/>
          </a:prstGeom>
        </p:spPr>
      </p:pic>
    </p:spTree>
    <p:extLst>
      <p:ext uri="{BB962C8B-B14F-4D97-AF65-F5344CB8AC3E}">
        <p14:creationId xmlns:p14="http://schemas.microsoft.com/office/powerpoint/2010/main" val="1911550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5EAD66-14B5-485E-A081-B87697122DAB}"/>
              </a:ext>
            </a:extLst>
          </p:cNvPr>
          <p:cNvPicPr>
            <a:picLocks noChangeAspect="1"/>
          </p:cNvPicPr>
          <p:nvPr/>
        </p:nvPicPr>
        <p:blipFill>
          <a:blip r:embed="rId2"/>
          <a:stretch>
            <a:fillRect/>
          </a:stretch>
        </p:blipFill>
        <p:spPr>
          <a:xfrm>
            <a:off x="508000" y="1397001"/>
            <a:ext cx="2438400" cy="3232297"/>
          </a:xfrm>
          <a:prstGeom prst="rect">
            <a:avLst/>
          </a:prstGeom>
        </p:spPr>
      </p:pic>
      <p:sp>
        <p:nvSpPr>
          <p:cNvPr id="3" name="TextBox 2">
            <a:extLst>
              <a:ext uri="{FF2B5EF4-FFF2-40B4-BE49-F238E27FC236}">
                <a16:creationId xmlns:a16="http://schemas.microsoft.com/office/drawing/2014/main" id="{03B815CF-D19D-4E41-85A7-850AE4082432}"/>
              </a:ext>
            </a:extLst>
          </p:cNvPr>
          <p:cNvSpPr txBox="1"/>
          <p:nvPr/>
        </p:nvSpPr>
        <p:spPr>
          <a:xfrm>
            <a:off x="3733800" y="1295400"/>
            <a:ext cx="5829224" cy="3046988"/>
          </a:xfrm>
          <a:prstGeom prst="rect">
            <a:avLst/>
          </a:prstGeom>
          <a:noFill/>
        </p:spPr>
        <p:txBody>
          <a:bodyPr wrap="none" rtlCol="0">
            <a:spAutoFit/>
          </a:bodyPr>
          <a:lstStyle/>
          <a:p>
            <a:r>
              <a:rPr lang="en-US" dirty="0"/>
              <a:t>You have a bucket with color balls as follows: </a:t>
            </a:r>
          </a:p>
          <a:p>
            <a:r>
              <a:rPr lang="en-US" dirty="0"/>
              <a:t>Red	13</a:t>
            </a:r>
          </a:p>
          <a:p>
            <a:r>
              <a:rPr lang="en-US" dirty="0"/>
              <a:t>Blue	7</a:t>
            </a:r>
          </a:p>
          <a:p>
            <a:r>
              <a:rPr lang="en-US" dirty="0"/>
              <a:t>Yellow	11</a:t>
            </a:r>
          </a:p>
          <a:p>
            <a:r>
              <a:rPr lang="en-US" dirty="0"/>
              <a:t>Purple	9</a:t>
            </a:r>
          </a:p>
          <a:p>
            <a:r>
              <a:rPr lang="en-US" dirty="0"/>
              <a:t>Green	4</a:t>
            </a:r>
          </a:p>
          <a:p>
            <a:r>
              <a:rPr lang="en-US" dirty="0"/>
              <a:t>White	10</a:t>
            </a:r>
          </a:p>
          <a:p>
            <a:endParaRPr lang="en-US" dirty="0"/>
          </a:p>
        </p:txBody>
      </p:sp>
      <p:sp>
        <p:nvSpPr>
          <p:cNvPr id="4" name="TextBox 3">
            <a:extLst>
              <a:ext uri="{FF2B5EF4-FFF2-40B4-BE49-F238E27FC236}">
                <a16:creationId xmlns:a16="http://schemas.microsoft.com/office/drawing/2014/main" id="{F2CA81A4-E5F4-4775-A5B6-DDABDC73541B}"/>
              </a:ext>
            </a:extLst>
          </p:cNvPr>
          <p:cNvSpPr txBox="1"/>
          <p:nvPr/>
        </p:nvSpPr>
        <p:spPr>
          <a:xfrm>
            <a:off x="3276600" y="4010740"/>
            <a:ext cx="7924800" cy="830997"/>
          </a:xfrm>
          <a:prstGeom prst="rect">
            <a:avLst/>
          </a:prstGeom>
          <a:noFill/>
        </p:spPr>
        <p:txBody>
          <a:bodyPr wrap="square" rtlCol="0">
            <a:spAutoFit/>
          </a:bodyPr>
          <a:lstStyle/>
          <a:p>
            <a:r>
              <a:rPr lang="en-US" dirty="0"/>
              <a:t>If one ball is chosen at random, what is the probability it is green </a:t>
            </a:r>
            <a:r>
              <a:rPr lang="en-US" b="1" dirty="0"/>
              <a:t>or</a:t>
            </a:r>
            <a:r>
              <a:rPr lang="en-US" dirty="0"/>
              <a:t> blue?</a:t>
            </a:r>
          </a:p>
        </p:txBody>
      </p:sp>
      <p:sp>
        <p:nvSpPr>
          <p:cNvPr id="5" name="TextBox 4">
            <a:extLst>
              <a:ext uri="{FF2B5EF4-FFF2-40B4-BE49-F238E27FC236}">
                <a16:creationId xmlns:a16="http://schemas.microsoft.com/office/drawing/2014/main" id="{A45D5CEE-9B89-4E6A-99AC-5F730508EC15}"/>
              </a:ext>
            </a:extLst>
          </p:cNvPr>
          <p:cNvSpPr txBox="1"/>
          <p:nvPr/>
        </p:nvSpPr>
        <p:spPr>
          <a:xfrm>
            <a:off x="101601" y="293285"/>
            <a:ext cx="10138801" cy="461665"/>
          </a:xfrm>
          <a:prstGeom prst="rect">
            <a:avLst/>
          </a:prstGeom>
          <a:noFill/>
        </p:spPr>
        <p:txBody>
          <a:bodyPr wrap="none" rtlCol="0">
            <a:spAutoFit/>
          </a:bodyPr>
          <a:lstStyle/>
          <a:p>
            <a:r>
              <a:rPr lang="en-US" dirty="0"/>
              <a:t>Two events are </a:t>
            </a:r>
            <a:r>
              <a:rPr lang="en-US" b="1" dirty="0"/>
              <a:t>mutually exclusive events </a:t>
            </a:r>
            <a:r>
              <a:rPr lang="en-US" dirty="0"/>
              <a:t>if they cannot occur at the same time</a:t>
            </a:r>
            <a:endParaRPr lang="en-US" sz="2667" dirty="0">
              <a:solidFill>
                <a:srgbClr val="C00000"/>
              </a:solidFill>
            </a:endParaRPr>
          </a:p>
        </p:txBody>
      </p:sp>
      <p:sp>
        <p:nvSpPr>
          <p:cNvPr id="6" name="TextBox 5">
            <a:extLst>
              <a:ext uri="{FF2B5EF4-FFF2-40B4-BE49-F238E27FC236}">
                <a16:creationId xmlns:a16="http://schemas.microsoft.com/office/drawing/2014/main" id="{05A93C9A-7B61-4FB1-82FF-BCD77346E564}"/>
              </a:ext>
            </a:extLst>
          </p:cNvPr>
          <p:cNvSpPr txBox="1"/>
          <p:nvPr/>
        </p:nvSpPr>
        <p:spPr>
          <a:xfrm>
            <a:off x="3429000" y="5029200"/>
            <a:ext cx="2898550" cy="461665"/>
          </a:xfrm>
          <a:prstGeom prst="rect">
            <a:avLst/>
          </a:prstGeom>
          <a:noFill/>
        </p:spPr>
        <p:txBody>
          <a:bodyPr wrap="none" rtlCol="0">
            <a:spAutoFit/>
          </a:bodyPr>
          <a:lstStyle/>
          <a:p>
            <a:r>
              <a:rPr lang="en-US" i="1" dirty="0"/>
              <a:t>P(A or B) = P(A) + P(B)</a:t>
            </a:r>
          </a:p>
        </p:txBody>
      </p:sp>
    </p:spTree>
    <p:extLst>
      <p:ext uri="{BB962C8B-B14F-4D97-AF65-F5344CB8AC3E}">
        <p14:creationId xmlns:p14="http://schemas.microsoft.com/office/powerpoint/2010/main" val="909192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86626D8-FF1D-4F62-8AE9-2BCA7E4E4115}"/>
              </a:ext>
            </a:extLst>
          </p:cNvPr>
          <p:cNvPicPr>
            <a:picLocks noChangeAspect="1"/>
          </p:cNvPicPr>
          <p:nvPr/>
        </p:nvPicPr>
        <p:blipFill rotWithShape="1">
          <a:blip r:embed="rId3"/>
          <a:srcRect t="53333" r="476"/>
          <a:stretch/>
        </p:blipFill>
        <p:spPr>
          <a:xfrm>
            <a:off x="8867445" y="5059870"/>
            <a:ext cx="816708" cy="711200"/>
          </a:xfrm>
          <a:prstGeom prst="rect">
            <a:avLst/>
          </a:prstGeom>
        </p:spPr>
      </p:pic>
      <p:pic>
        <p:nvPicPr>
          <p:cNvPr id="3" name="Picture 2">
            <a:extLst>
              <a:ext uri="{FF2B5EF4-FFF2-40B4-BE49-F238E27FC236}">
                <a16:creationId xmlns:a16="http://schemas.microsoft.com/office/drawing/2014/main" id="{5E9CE182-ED53-46B2-81AC-F7C9CA0600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1323736"/>
            <a:ext cx="5753419" cy="4315064"/>
          </a:xfrm>
          <a:prstGeom prst="rect">
            <a:avLst/>
          </a:prstGeom>
        </p:spPr>
      </p:pic>
      <p:sp>
        <p:nvSpPr>
          <p:cNvPr id="5" name="TextBox 4">
            <a:extLst>
              <a:ext uri="{FF2B5EF4-FFF2-40B4-BE49-F238E27FC236}">
                <a16:creationId xmlns:a16="http://schemas.microsoft.com/office/drawing/2014/main" id="{CB2ABD31-B24E-4A98-B855-E826E0C1328C}"/>
              </a:ext>
            </a:extLst>
          </p:cNvPr>
          <p:cNvSpPr txBox="1"/>
          <p:nvPr/>
        </p:nvSpPr>
        <p:spPr>
          <a:xfrm>
            <a:off x="6477000" y="533400"/>
            <a:ext cx="5165628" cy="3416320"/>
          </a:xfrm>
          <a:prstGeom prst="rect">
            <a:avLst/>
          </a:prstGeom>
          <a:noFill/>
        </p:spPr>
        <p:txBody>
          <a:bodyPr wrap="square" rtlCol="0">
            <a:spAutoFit/>
          </a:bodyPr>
          <a:lstStyle/>
          <a:p>
            <a:r>
              <a:rPr lang="en-US" dirty="0"/>
              <a:t>If you pick a card out of a deck, what is the probability that it is a 7 or a heart?</a:t>
            </a:r>
          </a:p>
          <a:p>
            <a:endParaRPr lang="en-US" dirty="0"/>
          </a:p>
          <a:p>
            <a:endParaRPr lang="en-US" dirty="0"/>
          </a:p>
          <a:p>
            <a:endParaRPr lang="en-US" dirty="0"/>
          </a:p>
          <a:p>
            <a:endParaRPr lang="en-US" dirty="0"/>
          </a:p>
          <a:p>
            <a:endParaRPr lang="en-US" dirty="0"/>
          </a:p>
          <a:p>
            <a:endParaRPr lang="en-US" dirty="0"/>
          </a:p>
          <a:p>
            <a:pPr algn="ctr"/>
            <a:r>
              <a:rPr lang="en-US" dirty="0"/>
              <a:t>P(A or B) = P(A) + P(B) - P(A and B)</a:t>
            </a:r>
          </a:p>
        </p:txBody>
      </p:sp>
      <p:sp>
        <p:nvSpPr>
          <p:cNvPr id="2" name="TextBox 1">
            <a:extLst>
              <a:ext uri="{FF2B5EF4-FFF2-40B4-BE49-F238E27FC236}">
                <a16:creationId xmlns:a16="http://schemas.microsoft.com/office/drawing/2014/main" id="{FE7ADE04-44B0-43BC-8837-02DF497402DC}"/>
              </a:ext>
            </a:extLst>
          </p:cNvPr>
          <p:cNvSpPr txBox="1"/>
          <p:nvPr/>
        </p:nvSpPr>
        <p:spPr>
          <a:xfrm>
            <a:off x="8519694" y="1973263"/>
            <a:ext cx="873957" cy="748988"/>
          </a:xfrm>
          <a:prstGeom prst="rect">
            <a:avLst/>
          </a:prstGeom>
          <a:noFill/>
        </p:spPr>
        <p:txBody>
          <a:bodyPr wrap="none" rtlCol="0">
            <a:spAutoFit/>
          </a:bodyPr>
          <a:lstStyle/>
          <a:p>
            <a:r>
              <a:rPr lang="en-US" sz="4267" dirty="0">
                <a:solidFill>
                  <a:srgbClr val="FF0000"/>
                </a:solidFill>
                <a:latin typeface="Algerian" panose="04020705040A02060702" pitchFamily="82" charset="0"/>
              </a:rPr>
              <a:t>or</a:t>
            </a:r>
          </a:p>
        </p:txBody>
      </p:sp>
      <p:sp>
        <p:nvSpPr>
          <p:cNvPr id="8" name="TextBox 7">
            <a:extLst>
              <a:ext uri="{FF2B5EF4-FFF2-40B4-BE49-F238E27FC236}">
                <a16:creationId xmlns:a16="http://schemas.microsoft.com/office/drawing/2014/main" id="{76C1A44D-FDD7-469C-A854-43F257FFAC8C}"/>
              </a:ext>
            </a:extLst>
          </p:cNvPr>
          <p:cNvSpPr txBox="1"/>
          <p:nvPr/>
        </p:nvSpPr>
        <p:spPr>
          <a:xfrm>
            <a:off x="101601" y="293285"/>
            <a:ext cx="5827749" cy="502766"/>
          </a:xfrm>
          <a:prstGeom prst="rect">
            <a:avLst/>
          </a:prstGeom>
          <a:noFill/>
        </p:spPr>
        <p:txBody>
          <a:bodyPr wrap="none" rtlCol="0">
            <a:spAutoFit/>
          </a:bodyPr>
          <a:lstStyle/>
          <a:p>
            <a:r>
              <a:rPr lang="en-US" sz="2667" dirty="0">
                <a:solidFill>
                  <a:srgbClr val="C00000"/>
                </a:solidFill>
              </a:rPr>
              <a:t>These events are </a:t>
            </a:r>
            <a:r>
              <a:rPr lang="en-US" sz="2667" b="1" dirty="0">
                <a:solidFill>
                  <a:srgbClr val="C00000"/>
                </a:solidFill>
              </a:rPr>
              <a:t>NOT</a:t>
            </a:r>
            <a:r>
              <a:rPr lang="en-US" sz="2667" dirty="0">
                <a:solidFill>
                  <a:srgbClr val="C00000"/>
                </a:solidFill>
              </a:rPr>
              <a:t> mutually exclusive</a:t>
            </a:r>
          </a:p>
        </p:txBody>
      </p:sp>
      <p:sp>
        <p:nvSpPr>
          <p:cNvPr id="4" name="Oval 3">
            <a:extLst>
              <a:ext uri="{FF2B5EF4-FFF2-40B4-BE49-F238E27FC236}">
                <a16:creationId xmlns:a16="http://schemas.microsoft.com/office/drawing/2014/main" id="{971F0920-9679-40E7-90DF-B8978C821F49}"/>
              </a:ext>
            </a:extLst>
          </p:cNvPr>
          <p:cNvSpPr/>
          <p:nvPr/>
        </p:nvSpPr>
        <p:spPr>
          <a:xfrm>
            <a:off x="7315200" y="4648200"/>
            <a:ext cx="1524000" cy="152400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A8630E1-AA80-4D53-809C-B997B6CBA05E}"/>
              </a:ext>
            </a:extLst>
          </p:cNvPr>
          <p:cNvSpPr/>
          <p:nvPr/>
        </p:nvSpPr>
        <p:spPr>
          <a:xfrm>
            <a:off x="8297814" y="4648200"/>
            <a:ext cx="1524000" cy="152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114D1AC-8CF4-4D75-AF2C-B41682709373}"/>
              </a:ext>
            </a:extLst>
          </p:cNvPr>
          <p:cNvSpPr txBox="1"/>
          <p:nvPr/>
        </p:nvSpPr>
        <p:spPr>
          <a:xfrm>
            <a:off x="7571721" y="6142177"/>
            <a:ext cx="1048685" cy="584775"/>
          </a:xfrm>
          <a:prstGeom prst="rect">
            <a:avLst/>
          </a:prstGeom>
          <a:noFill/>
        </p:spPr>
        <p:txBody>
          <a:bodyPr wrap="none" rtlCol="0">
            <a:spAutoFit/>
          </a:bodyPr>
          <a:lstStyle/>
          <a:p>
            <a:r>
              <a:rPr lang="en-US" sz="3200" dirty="0"/>
              <a:t>N = 4</a:t>
            </a:r>
          </a:p>
        </p:txBody>
      </p:sp>
      <p:sp>
        <p:nvSpPr>
          <p:cNvPr id="12" name="TextBox 11">
            <a:extLst>
              <a:ext uri="{FF2B5EF4-FFF2-40B4-BE49-F238E27FC236}">
                <a16:creationId xmlns:a16="http://schemas.microsoft.com/office/drawing/2014/main" id="{39DA8508-B596-444D-ACA2-E2ECEA74575E}"/>
              </a:ext>
            </a:extLst>
          </p:cNvPr>
          <p:cNvSpPr txBox="1"/>
          <p:nvPr/>
        </p:nvSpPr>
        <p:spPr>
          <a:xfrm>
            <a:off x="8794103" y="6095999"/>
            <a:ext cx="1257075" cy="584775"/>
          </a:xfrm>
          <a:prstGeom prst="rect">
            <a:avLst/>
          </a:prstGeom>
          <a:noFill/>
        </p:spPr>
        <p:txBody>
          <a:bodyPr wrap="none" rtlCol="0">
            <a:spAutoFit/>
          </a:bodyPr>
          <a:lstStyle/>
          <a:p>
            <a:r>
              <a:rPr lang="en-US" sz="3200" dirty="0"/>
              <a:t>N = 13</a:t>
            </a:r>
          </a:p>
        </p:txBody>
      </p:sp>
      <p:sp>
        <p:nvSpPr>
          <p:cNvPr id="13" name="TextBox 12">
            <a:extLst>
              <a:ext uri="{FF2B5EF4-FFF2-40B4-BE49-F238E27FC236}">
                <a16:creationId xmlns:a16="http://schemas.microsoft.com/office/drawing/2014/main" id="{E490B6F9-A3DB-4F76-872B-C00FB0B1E46D}"/>
              </a:ext>
            </a:extLst>
          </p:cNvPr>
          <p:cNvSpPr txBox="1"/>
          <p:nvPr/>
        </p:nvSpPr>
        <p:spPr>
          <a:xfrm>
            <a:off x="10179898" y="4210087"/>
            <a:ext cx="1249060" cy="584775"/>
          </a:xfrm>
          <a:prstGeom prst="rect">
            <a:avLst/>
          </a:prstGeom>
          <a:noFill/>
        </p:spPr>
        <p:txBody>
          <a:bodyPr wrap="none" rtlCol="0">
            <a:spAutoFit/>
          </a:bodyPr>
          <a:lstStyle/>
          <a:p>
            <a:r>
              <a:rPr lang="en-US" sz="3200" dirty="0"/>
              <a:t>7H = 1</a:t>
            </a:r>
          </a:p>
        </p:txBody>
      </p:sp>
      <p:cxnSp>
        <p:nvCxnSpPr>
          <p:cNvPr id="15" name="Straight Arrow Connector 14">
            <a:extLst>
              <a:ext uri="{FF2B5EF4-FFF2-40B4-BE49-F238E27FC236}">
                <a16:creationId xmlns:a16="http://schemas.microsoft.com/office/drawing/2014/main" id="{D20152CD-D608-4AD4-9639-B3E7B86331DE}"/>
              </a:ext>
            </a:extLst>
          </p:cNvPr>
          <p:cNvCxnSpPr>
            <a:cxnSpLocks/>
          </p:cNvCxnSpPr>
          <p:nvPr/>
        </p:nvCxnSpPr>
        <p:spPr>
          <a:xfrm flipH="1">
            <a:off x="8450130" y="4491844"/>
            <a:ext cx="1760754" cy="6035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EBBF5179-5A19-4AA1-B3C0-F211420220A3}"/>
              </a:ext>
            </a:extLst>
          </p:cNvPr>
          <p:cNvPicPr>
            <a:picLocks noChangeAspect="1"/>
          </p:cNvPicPr>
          <p:nvPr/>
        </p:nvPicPr>
        <p:blipFill rotWithShape="1">
          <a:blip r:embed="rId3"/>
          <a:srcRect l="1" r="-24762" b="46667"/>
          <a:stretch/>
        </p:blipFill>
        <p:spPr>
          <a:xfrm>
            <a:off x="7619832" y="5127808"/>
            <a:ext cx="637107" cy="505795"/>
          </a:xfrm>
          <a:prstGeom prst="rect">
            <a:avLst/>
          </a:prstGeom>
        </p:spPr>
      </p:pic>
      <p:pic>
        <p:nvPicPr>
          <p:cNvPr id="20" name="Picture 19">
            <a:extLst>
              <a:ext uri="{FF2B5EF4-FFF2-40B4-BE49-F238E27FC236}">
                <a16:creationId xmlns:a16="http://schemas.microsoft.com/office/drawing/2014/main" id="{0B8B7E0B-A03A-432D-B9BB-B442384D9005}"/>
              </a:ext>
            </a:extLst>
          </p:cNvPr>
          <p:cNvPicPr>
            <a:picLocks noChangeAspect="1"/>
          </p:cNvPicPr>
          <p:nvPr/>
        </p:nvPicPr>
        <p:blipFill rotWithShape="1">
          <a:blip r:embed="rId3"/>
          <a:srcRect l="18780" t="55154" r="7046" b="7117"/>
          <a:stretch/>
        </p:blipFill>
        <p:spPr>
          <a:xfrm>
            <a:off x="9394842" y="2024666"/>
            <a:ext cx="728342" cy="688016"/>
          </a:xfrm>
          <a:prstGeom prst="rect">
            <a:avLst/>
          </a:prstGeom>
        </p:spPr>
      </p:pic>
      <p:pic>
        <p:nvPicPr>
          <p:cNvPr id="21" name="Picture 20">
            <a:extLst>
              <a:ext uri="{FF2B5EF4-FFF2-40B4-BE49-F238E27FC236}">
                <a16:creationId xmlns:a16="http://schemas.microsoft.com/office/drawing/2014/main" id="{58F98614-A18D-4081-9729-0C64B8B2F940}"/>
              </a:ext>
            </a:extLst>
          </p:cNvPr>
          <p:cNvPicPr>
            <a:picLocks noChangeAspect="1"/>
          </p:cNvPicPr>
          <p:nvPr/>
        </p:nvPicPr>
        <p:blipFill rotWithShape="1">
          <a:blip r:embed="rId3"/>
          <a:srcRect l="20859" t="10157" r="13500" b="46667"/>
          <a:stretch/>
        </p:blipFill>
        <p:spPr>
          <a:xfrm>
            <a:off x="7954283" y="1973263"/>
            <a:ext cx="605312" cy="739419"/>
          </a:xfrm>
          <a:prstGeom prst="rect">
            <a:avLst/>
          </a:prstGeom>
        </p:spPr>
      </p:pic>
      <p:pic>
        <p:nvPicPr>
          <p:cNvPr id="14" name="Picture 13">
            <a:extLst>
              <a:ext uri="{FF2B5EF4-FFF2-40B4-BE49-F238E27FC236}">
                <a16:creationId xmlns:a16="http://schemas.microsoft.com/office/drawing/2014/main" id="{13FB54DC-9916-4F72-8106-C67FA4098661}"/>
              </a:ext>
            </a:extLst>
          </p:cNvPr>
          <p:cNvPicPr>
            <a:picLocks noChangeAspect="1"/>
          </p:cNvPicPr>
          <p:nvPr/>
        </p:nvPicPr>
        <p:blipFill>
          <a:blip r:embed="rId5"/>
          <a:stretch>
            <a:fillRect/>
          </a:stretch>
        </p:blipFill>
        <p:spPr>
          <a:xfrm>
            <a:off x="8368426" y="5289186"/>
            <a:ext cx="393594" cy="226817"/>
          </a:xfrm>
          <a:prstGeom prst="rect">
            <a:avLst/>
          </a:prstGeom>
        </p:spPr>
      </p:pic>
    </p:spTree>
    <p:extLst>
      <p:ext uri="{BB962C8B-B14F-4D97-AF65-F5344CB8AC3E}">
        <p14:creationId xmlns:p14="http://schemas.microsoft.com/office/powerpoint/2010/main" val="608504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3EFD38-B3F5-4F7E-8D2A-EA58DE9C50F2}"/>
              </a:ext>
            </a:extLst>
          </p:cNvPr>
          <p:cNvPicPr>
            <a:picLocks noChangeAspect="1"/>
          </p:cNvPicPr>
          <p:nvPr/>
        </p:nvPicPr>
        <p:blipFill>
          <a:blip r:embed="rId2"/>
          <a:stretch>
            <a:fillRect/>
          </a:stretch>
        </p:blipFill>
        <p:spPr>
          <a:xfrm>
            <a:off x="3810000" y="2902735"/>
            <a:ext cx="7924800" cy="3261845"/>
          </a:xfrm>
          <a:prstGeom prst="rect">
            <a:avLst/>
          </a:prstGeom>
        </p:spPr>
      </p:pic>
      <p:sp>
        <p:nvSpPr>
          <p:cNvPr id="3" name="TextBox 2">
            <a:extLst>
              <a:ext uri="{FF2B5EF4-FFF2-40B4-BE49-F238E27FC236}">
                <a16:creationId xmlns:a16="http://schemas.microsoft.com/office/drawing/2014/main" id="{4BC0C828-6C80-4C8E-B290-9170E48D5B93}"/>
              </a:ext>
            </a:extLst>
          </p:cNvPr>
          <p:cNvSpPr txBox="1"/>
          <p:nvPr/>
        </p:nvSpPr>
        <p:spPr>
          <a:xfrm>
            <a:off x="762000" y="685800"/>
            <a:ext cx="8686800" cy="461665"/>
          </a:xfrm>
          <a:prstGeom prst="rect">
            <a:avLst/>
          </a:prstGeom>
          <a:noFill/>
        </p:spPr>
        <p:txBody>
          <a:bodyPr wrap="square" rtlCol="0">
            <a:spAutoFit/>
          </a:bodyPr>
          <a:lstStyle/>
          <a:p>
            <a:r>
              <a:rPr lang="en-US" dirty="0"/>
              <a:t>Sample space for drawing one card</a:t>
            </a:r>
          </a:p>
        </p:txBody>
      </p:sp>
      <p:pic>
        <p:nvPicPr>
          <p:cNvPr id="4" name="Picture 3">
            <a:extLst>
              <a:ext uri="{FF2B5EF4-FFF2-40B4-BE49-F238E27FC236}">
                <a16:creationId xmlns:a16="http://schemas.microsoft.com/office/drawing/2014/main" id="{7182246B-5D39-400C-8202-1B82BFE4B4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1323736"/>
            <a:ext cx="3213419" cy="2410064"/>
          </a:xfrm>
          <a:prstGeom prst="rect">
            <a:avLst/>
          </a:prstGeom>
        </p:spPr>
      </p:pic>
    </p:spTree>
    <p:extLst>
      <p:ext uri="{BB962C8B-B14F-4D97-AF65-F5344CB8AC3E}">
        <p14:creationId xmlns:p14="http://schemas.microsoft.com/office/powerpoint/2010/main" val="1825763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95E308-873C-4FA0-948A-80A16D4E7138}"/>
              </a:ext>
            </a:extLst>
          </p:cNvPr>
          <p:cNvSpPr txBox="1"/>
          <p:nvPr/>
        </p:nvSpPr>
        <p:spPr>
          <a:xfrm>
            <a:off x="469900" y="256526"/>
            <a:ext cx="10579100" cy="1569660"/>
          </a:xfrm>
          <a:prstGeom prst="rect">
            <a:avLst/>
          </a:prstGeom>
          <a:noFill/>
        </p:spPr>
        <p:txBody>
          <a:bodyPr wrap="square" rtlCol="0">
            <a:spAutoFit/>
          </a:bodyPr>
          <a:lstStyle/>
          <a:p>
            <a:r>
              <a:rPr lang="en-US" dirty="0"/>
              <a:t>For the multiplication rule of probability, two sequential events are said to be independent when the occurrence of one do not influence the outcome of the second event.</a:t>
            </a:r>
          </a:p>
          <a:p>
            <a:r>
              <a:rPr lang="en-US" dirty="0"/>
              <a:t>It can be used to find the probability of two or more events that occur in sequence.</a:t>
            </a:r>
          </a:p>
        </p:txBody>
      </p:sp>
      <p:pic>
        <p:nvPicPr>
          <p:cNvPr id="5" name="Picture 4" descr="A picture containing queen, text&#10;&#10;Description automatically generated">
            <a:extLst>
              <a:ext uri="{FF2B5EF4-FFF2-40B4-BE49-F238E27FC236}">
                <a16:creationId xmlns:a16="http://schemas.microsoft.com/office/drawing/2014/main" id="{05220D8C-F73E-45FE-93CA-BC998571BA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3580" y="2358742"/>
            <a:ext cx="2032000" cy="1524000"/>
          </a:xfrm>
          <a:prstGeom prst="rect">
            <a:avLst/>
          </a:prstGeom>
        </p:spPr>
      </p:pic>
      <p:sp>
        <p:nvSpPr>
          <p:cNvPr id="6" name="TextBox 5">
            <a:extLst>
              <a:ext uri="{FF2B5EF4-FFF2-40B4-BE49-F238E27FC236}">
                <a16:creationId xmlns:a16="http://schemas.microsoft.com/office/drawing/2014/main" id="{B62C220F-D392-489D-B81A-95F1E8AC073B}"/>
              </a:ext>
            </a:extLst>
          </p:cNvPr>
          <p:cNvSpPr txBox="1"/>
          <p:nvPr/>
        </p:nvSpPr>
        <p:spPr>
          <a:xfrm>
            <a:off x="2824480" y="2490871"/>
            <a:ext cx="8915400" cy="1323439"/>
          </a:xfrm>
          <a:prstGeom prst="rect">
            <a:avLst/>
          </a:prstGeom>
          <a:noFill/>
        </p:spPr>
        <p:txBody>
          <a:bodyPr wrap="square" rtlCol="0">
            <a:spAutoFit/>
          </a:bodyPr>
          <a:lstStyle/>
          <a:p>
            <a:r>
              <a:rPr lang="en-US" sz="2000" dirty="0"/>
              <a:t>Select a card from a full deck, what is the probability it is a 7 and red?</a:t>
            </a:r>
          </a:p>
          <a:p>
            <a:r>
              <a:rPr lang="en-US" sz="2000" dirty="0"/>
              <a:t>Replace it and pick a card again, what is the probability it is again a 7 and red?</a:t>
            </a:r>
          </a:p>
          <a:p>
            <a:endParaRPr lang="en-US" sz="2000" dirty="0"/>
          </a:p>
          <a:p>
            <a:r>
              <a:rPr lang="en-US" sz="2000" dirty="0"/>
              <a:t>P(7R and 7R) = P(7R) * P(7R)</a:t>
            </a:r>
          </a:p>
        </p:txBody>
      </p:sp>
      <p:cxnSp>
        <p:nvCxnSpPr>
          <p:cNvPr id="8" name="Straight Connector 7">
            <a:extLst>
              <a:ext uri="{FF2B5EF4-FFF2-40B4-BE49-F238E27FC236}">
                <a16:creationId xmlns:a16="http://schemas.microsoft.com/office/drawing/2014/main" id="{06783606-1811-491C-90F0-11D121684086}"/>
              </a:ext>
            </a:extLst>
          </p:cNvPr>
          <p:cNvCxnSpPr/>
          <p:nvPr/>
        </p:nvCxnSpPr>
        <p:spPr>
          <a:xfrm flipV="1">
            <a:off x="462280" y="2130142"/>
            <a:ext cx="11049000" cy="762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9A0FF3E-D6CD-4A6B-B4B4-45D5435F116D}"/>
              </a:ext>
            </a:extLst>
          </p:cNvPr>
          <p:cNvCxnSpPr/>
          <p:nvPr/>
        </p:nvCxnSpPr>
        <p:spPr>
          <a:xfrm flipV="1">
            <a:off x="469900" y="3985581"/>
            <a:ext cx="11049000" cy="7620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1" name="Picture 10" descr="A close up of a coin&#10;&#10;Description automatically generated">
            <a:extLst>
              <a:ext uri="{FF2B5EF4-FFF2-40B4-BE49-F238E27FC236}">
                <a16:creationId xmlns:a16="http://schemas.microsoft.com/office/drawing/2014/main" id="{B92FE054-3D21-4D45-9E26-89CFEE8E9C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734" y="4086891"/>
            <a:ext cx="1217891" cy="1217891"/>
          </a:xfrm>
          <a:prstGeom prst="rect">
            <a:avLst/>
          </a:prstGeom>
        </p:spPr>
      </p:pic>
      <p:pic>
        <p:nvPicPr>
          <p:cNvPr id="13" name="Picture 12" descr="A picture containing stool, ottoman&#10;&#10;Description automatically generated">
            <a:extLst>
              <a:ext uri="{FF2B5EF4-FFF2-40B4-BE49-F238E27FC236}">
                <a16:creationId xmlns:a16="http://schemas.microsoft.com/office/drawing/2014/main" id="{907AD422-2B9F-46CA-9A7D-7EEF39CF08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1806" y="4416142"/>
            <a:ext cx="1217892" cy="975284"/>
          </a:xfrm>
          <a:prstGeom prst="rect">
            <a:avLst/>
          </a:prstGeom>
        </p:spPr>
      </p:pic>
      <p:sp>
        <p:nvSpPr>
          <p:cNvPr id="14" name="TextBox 13">
            <a:extLst>
              <a:ext uri="{FF2B5EF4-FFF2-40B4-BE49-F238E27FC236}">
                <a16:creationId xmlns:a16="http://schemas.microsoft.com/office/drawing/2014/main" id="{5D2856FF-2F82-4813-BA08-91EB2985748C}"/>
              </a:ext>
            </a:extLst>
          </p:cNvPr>
          <p:cNvSpPr txBox="1"/>
          <p:nvPr/>
        </p:nvSpPr>
        <p:spPr>
          <a:xfrm>
            <a:off x="2976880" y="4304359"/>
            <a:ext cx="8915400" cy="1015663"/>
          </a:xfrm>
          <a:prstGeom prst="rect">
            <a:avLst/>
          </a:prstGeom>
          <a:noFill/>
        </p:spPr>
        <p:txBody>
          <a:bodyPr wrap="square" rtlCol="0">
            <a:spAutoFit/>
          </a:bodyPr>
          <a:lstStyle/>
          <a:p>
            <a:r>
              <a:rPr lang="en-US" sz="2000" dirty="0"/>
              <a:t>You flip a coin and a dice. What is the probability of obtaining a head and a 6?</a:t>
            </a:r>
          </a:p>
          <a:p>
            <a:endParaRPr lang="en-US" sz="2000" dirty="0"/>
          </a:p>
          <a:p>
            <a:r>
              <a:rPr lang="en-US" sz="2000" dirty="0"/>
              <a:t>P(H and 6) = P(H) * P(6)</a:t>
            </a:r>
          </a:p>
        </p:txBody>
      </p:sp>
      <p:cxnSp>
        <p:nvCxnSpPr>
          <p:cNvPr id="15" name="Straight Connector 14">
            <a:extLst>
              <a:ext uri="{FF2B5EF4-FFF2-40B4-BE49-F238E27FC236}">
                <a16:creationId xmlns:a16="http://schemas.microsoft.com/office/drawing/2014/main" id="{85FF6C24-AD25-4403-BE43-862B71CA7FEB}"/>
              </a:ext>
            </a:extLst>
          </p:cNvPr>
          <p:cNvCxnSpPr/>
          <p:nvPr/>
        </p:nvCxnSpPr>
        <p:spPr>
          <a:xfrm flipV="1">
            <a:off x="469900" y="5562600"/>
            <a:ext cx="11049000" cy="762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2790814-19F8-4679-A89C-7C9141D87B43}"/>
              </a:ext>
            </a:extLst>
          </p:cNvPr>
          <p:cNvSpPr txBox="1"/>
          <p:nvPr/>
        </p:nvSpPr>
        <p:spPr>
          <a:xfrm>
            <a:off x="503699" y="5896618"/>
            <a:ext cx="11184602" cy="400110"/>
          </a:xfrm>
          <a:prstGeom prst="rect">
            <a:avLst/>
          </a:prstGeom>
          <a:noFill/>
        </p:spPr>
        <p:txBody>
          <a:bodyPr wrap="square" rtlCol="0">
            <a:spAutoFit/>
          </a:bodyPr>
          <a:lstStyle/>
          <a:p>
            <a:r>
              <a:rPr lang="en-US" sz="2000" dirty="0"/>
              <a:t>Two events are independent events if the fact that A occurs does not affect the probability of B occurring.</a:t>
            </a:r>
          </a:p>
        </p:txBody>
      </p:sp>
    </p:spTree>
    <p:extLst>
      <p:ext uri="{BB962C8B-B14F-4D97-AF65-F5344CB8AC3E}">
        <p14:creationId xmlns:p14="http://schemas.microsoft.com/office/powerpoint/2010/main" val="1567391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95E308-873C-4FA0-948A-80A16D4E7138}"/>
              </a:ext>
            </a:extLst>
          </p:cNvPr>
          <p:cNvSpPr txBox="1"/>
          <p:nvPr/>
        </p:nvSpPr>
        <p:spPr>
          <a:xfrm>
            <a:off x="762000" y="533400"/>
            <a:ext cx="9677400" cy="1200329"/>
          </a:xfrm>
          <a:prstGeom prst="rect">
            <a:avLst/>
          </a:prstGeom>
          <a:noFill/>
        </p:spPr>
        <p:txBody>
          <a:bodyPr wrap="square" rtlCol="0">
            <a:spAutoFit/>
          </a:bodyPr>
          <a:lstStyle/>
          <a:p>
            <a:r>
              <a:rPr lang="en-US" dirty="0"/>
              <a:t>Two sequential events are said to be dependent when the occurrence of one influences the outcome of the second event.</a:t>
            </a:r>
          </a:p>
          <a:p>
            <a:r>
              <a:rPr lang="en-US" dirty="0"/>
              <a:t>This is the conditional probability.</a:t>
            </a:r>
          </a:p>
        </p:txBody>
      </p:sp>
      <p:pic>
        <p:nvPicPr>
          <p:cNvPr id="5" name="Picture 4" descr="A picture containing queen, text&#10;&#10;Description automatically generated">
            <a:extLst>
              <a:ext uri="{FF2B5EF4-FFF2-40B4-BE49-F238E27FC236}">
                <a16:creationId xmlns:a16="http://schemas.microsoft.com/office/drawing/2014/main" id="{05220D8C-F73E-45FE-93CA-BC998571BA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9900" y="2057400"/>
            <a:ext cx="2032000" cy="1524000"/>
          </a:xfrm>
          <a:prstGeom prst="rect">
            <a:avLst/>
          </a:prstGeom>
        </p:spPr>
      </p:pic>
      <p:sp>
        <p:nvSpPr>
          <p:cNvPr id="6" name="TextBox 5">
            <a:extLst>
              <a:ext uri="{FF2B5EF4-FFF2-40B4-BE49-F238E27FC236}">
                <a16:creationId xmlns:a16="http://schemas.microsoft.com/office/drawing/2014/main" id="{B62C220F-D392-489D-B81A-95F1E8AC073B}"/>
              </a:ext>
            </a:extLst>
          </p:cNvPr>
          <p:cNvSpPr txBox="1"/>
          <p:nvPr/>
        </p:nvSpPr>
        <p:spPr>
          <a:xfrm>
            <a:off x="2590800" y="2189529"/>
            <a:ext cx="8915400" cy="1938992"/>
          </a:xfrm>
          <a:prstGeom prst="rect">
            <a:avLst/>
          </a:prstGeom>
          <a:noFill/>
        </p:spPr>
        <p:txBody>
          <a:bodyPr wrap="square" rtlCol="0">
            <a:spAutoFit/>
          </a:bodyPr>
          <a:lstStyle/>
          <a:p>
            <a:r>
              <a:rPr lang="en-US" sz="2000" dirty="0"/>
              <a:t>Select a card from a full deck, what is the probability it is a 7?</a:t>
            </a:r>
          </a:p>
          <a:p>
            <a:r>
              <a:rPr lang="en-US" sz="2000" dirty="0"/>
              <a:t>Do not replace the car, pick a card again, what is the probability it is a Queen?</a:t>
            </a:r>
          </a:p>
          <a:p>
            <a:endParaRPr lang="en-US" sz="2000" dirty="0"/>
          </a:p>
          <a:p>
            <a:r>
              <a:rPr lang="en-US" sz="2000" dirty="0"/>
              <a:t>P(A and B) = P(A) * P(B|A)</a:t>
            </a:r>
          </a:p>
          <a:p>
            <a:endParaRPr lang="en-US" sz="2000" dirty="0"/>
          </a:p>
          <a:p>
            <a:r>
              <a:rPr lang="en-US" sz="2000" dirty="0"/>
              <a:t>P(B|A) reads as: Probability of B occurring given than A has already occurred.</a:t>
            </a:r>
          </a:p>
        </p:txBody>
      </p:sp>
      <p:cxnSp>
        <p:nvCxnSpPr>
          <p:cNvPr id="8" name="Straight Connector 7">
            <a:extLst>
              <a:ext uri="{FF2B5EF4-FFF2-40B4-BE49-F238E27FC236}">
                <a16:creationId xmlns:a16="http://schemas.microsoft.com/office/drawing/2014/main" id="{06783606-1811-491C-90F0-11D121684086}"/>
              </a:ext>
            </a:extLst>
          </p:cNvPr>
          <p:cNvCxnSpPr/>
          <p:nvPr/>
        </p:nvCxnSpPr>
        <p:spPr>
          <a:xfrm flipV="1">
            <a:off x="228600" y="1828800"/>
            <a:ext cx="11049000" cy="762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5FF6C24-AD25-4403-BE43-862B71CA7FEB}"/>
              </a:ext>
            </a:extLst>
          </p:cNvPr>
          <p:cNvCxnSpPr/>
          <p:nvPr/>
        </p:nvCxnSpPr>
        <p:spPr>
          <a:xfrm flipV="1">
            <a:off x="228600" y="4336850"/>
            <a:ext cx="11049000" cy="762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6E60AD6-A974-41A0-97D9-341FC94FE2EA}"/>
              </a:ext>
            </a:extLst>
          </p:cNvPr>
          <p:cNvSpPr txBox="1"/>
          <p:nvPr/>
        </p:nvSpPr>
        <p:spPr>
          <a:xfrm>
            <a:off x="1328738" y="5153018"/>
            <a:ext cx="3505200" cy="461665"/>
          </a:xfrm>
          <a:prstGeom prst="rect">
            <a:avLst/>
          </a:prstGeom>
          <a:noFill/>
        </p:spPr>
        <p:txBody>
          <a:bodyPr wrap="square" rtlCol="0">
            <a:spAutoFit/>
          </a:bodyPr>
          <a:lstStyle/>
          <a:p>
            <a:r>
              <a:rPr lang="en-US" dirty="0"/>
              <a:t>P(A and B) = P(A) * P(B|A)</a:t>
            </a:r>
          </a:p>
        </p:txBody>
      </p:sp>
      <p:grpSp>
        <p:nvGrpSpPr>
          <p:cNvPr id="14" name="Group 13">
            <a:extLst>
              <a:ext uri="{FF2B5EF4-FFF2-40B4-BE49-F238E27FC236}">
                <a16:creationId xmlns:a16="http://schemas.microsoft.com/office/drawing/2014/main" id="{02AE3C38-D1ED-4869-8165-200CFDAE0C07}"/>
              </a:ext>
            </a:extLst>
          </p:cNvPr>
          <p:cNvGrpSpPr/>
          <p:nvPr/>
        </p:nvGrpSpPr>
        <p:grpSpPr>
          <a:xfrm>
            <a:off x="6858000" y="5604301"/>
            <a:ext cx="2792670" cy="830997"/>
            <a:chOff x="6629400" y="4893494"/>
            <a:chExt cx="2792670" cy="830997"/>
          </a:xfrm>
        </p:grpSpPr>
        <p:sp>
          <p:nvSpPr>
            <p:cNvPr id="10" name="TextBox 9">
              <a:extLst>
                <a:ext uri="{FF2B5EF4-FFF2-40B4-BE49-F238E27FC236}">
                  <a16:creationId xmlns:a16="http://schemas.microsoft.com/office/drawing/2014/main" id="{D17C6D04-0228-4E01-93F4-82A902E081DE}"/>
                </a:ext>
              </a:extLst>
            </p:cNvPr>
            <p:cNvSpPr txBox="1"/>
            <p:nvPr/>
          </p:nvSpPr>
          <p:spPr>
            <a:xfrm>
              <a:off x="7869493" y="4893494"/>
              <a:ext cx="1508636" cy="830997"/>
            </a:xfrm>
            <a:prstGeom prst="rect">
              <a:avLst/>
            </a:prstGeom>
            <a:noFill/>
          </p:spPr>
          <p:txBody>
            <a:bodyPr wrap="square" rtlCol="0">
              <a:spAutoFit/>
            </a:bodyPr>
            <a:lstStyle/>
            <a:p>
              <a:r>
                <a:rPr lang="en-US" dirty="0"/>
                <a:t>P(A and B) </a:t>
              </a:r>
            </a:p>
            <a:p>
              <a:r>
                <a:rPr lang="en-US" dirty="0"/>
                <a:t>       P(A)</a:t>
              </a:r>
            </a:p>
          </p:txBody>
        </p:sp>
        <p:sp>
          <p:nvSpPr>
            <p:cNvPr id="4" name="Rectangle 3">
              <a:extLst>
                <a:ext uri="{FF2B5EF4-FFF2-40B4-BE49-F238E27FC236}">
                  <a16:creationId xmlns:a16="http://schemas.microsoft.com/office/drawing/2014/main" id="{89753DE6-3CF5-4F34-B8B7-7084F491830C}"/>
                </a:ext>
              </a:extLst>
            </p:cNvPr>
            <p:cNvSpPr/>
            <p:nvPr/>
          </p:nvSpPr>
          <p:spPr>
            <a:xfrm>
              <a:off x="6629400" y="5068636"/>
              <a:ext cx="1306768" cy="461665"/>
            </a:xfrm>
            <a:prstGeom prst="rect">
              <a:avLst/>
            </a:prstGeom>
          </p:spPr>
          <p:txBody>
            <a:bodyPr wrap="none">
              <a:spAutoFit/>
            </a:bodyPr>
            <a:lstStyle/>
            <a:p>
              <a:r>
                <a:rPr lang="en-US" dirty="0"/>
                <a:t>P(B|A) = </a:t>
              </a:r>
            </a:p>
          </p:txBody>
        </p:sp>
        <p:cxnSp>
          <p:nvCxnSpPr>
            <p:cNvPr id="11" name="Straight Connector 10">
              <a:extLst>
                <a:ext uri="{FF2B5EF4-FFF2-40B4-BE49-F238E27FC236}">
                  <a16:creationId xmlns:a16="http://schemas.microsoft.com/office/drawing/2014/main" id="{8DF74738-E70D-4EC4-8A1F-CB7517BB72BF}"/>
                </a:ext>
              </a:extLst>
            </p:cNvPr>
            <p:cNvCxnSpPr/>
            <p:nvPr/>
          </p:nvCxnSpPr>
          <p:spPr>
            <a:xfrm>
              <a:off x="7821868" y="5318518"/>
              <a:ext cx="160020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Arrow: Right 11">
            <a:extLst>
              <a:ext uri="{FF2B5EF4-FFF2-40B4-BE49-F238E27FC236}">
                <a16:creationId xmlns:a16="http://schemas.microsoft.com/office/drawing/2014/main" id="{95D022B5-55C9-42F7-8742-D0E6B169339B}"/>
              </a:ext>
            </a:extLst>
          </p:cNvPr>
          <p:cNvSpPr/>
          <p:nvPr/>
        </p:nvSpPr>
        <p:spPr>
          <a:xfrm rot="16200000">
            <a:off x="4038600" y="5700408"/>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E72A55B0-8354-4811-8C8E-593ED6A7F040}"/>
              </a:ext>
            </a:extLst>
          </p:cNvPr>
          <p:cNvSpPr/>
          <p:nvPr/>
        </p:nvSpPr>
        <p:spPr>
          <a:xfrm>
            <a:off x="4572000" y="5943600"/>
            <a:ext cx="2057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9979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111F90-93CF-4AA6-8366-A3CE0661D120}"/>
              </a:ext>
            </a:extLst>
          </p:cNvPr>
          <p:cNvPicPr>
            <a:picLocks noChangeAspect="1"/>
          </p:cNvPicPr>
          <p:nvPr/>
        </p:nvPicPr>
        <p:blipFill>
          <a:blip r:embed="rId2"/>
          <a:stretch>
            <a:fillRect/>
          </a:stretch>
        </p:blipFill>
        <p:spPr>
          <a:xfrm>
            <a:off x="2032001" y="1323000"/>
            <a:ext cx="7394428" cy="2421176"/>
          </a:xfrm>
          <a:prstGeom prst="rect">
            <a:avLst/>
          </a:prstGeom>
        </p:spPr>
      </p:pic>
      <p:sp>
        <p:nvSpPr>
          <p:cNvPr id="3" name="TextBox 2">
            <a:extLst>
              <a:ext uri="{FF2B5EF4-FFF2-40B4-BE49-F238E27FC236}">
                <a16:creationId xmlns:a16="http://schemas.microsoft.com/office/drawing/2014/main" id="{A8C9FEFB-C8F4-4EFD-ADA3-94CFE568061E}"/>
              </a:ext>
            </a:extLst>
          </p:cNvPr>
          <p:cNvSpPr txBox="1"/>
          <p:nvPr/>
        </p:nvSpPr>
        <p:spPr>
          <a:xfrm>
            <a:off x="863600" y="278318"/>
            <a:ext cx="10668000" cy="830997"/>
          </a:xfrm>
          <a:prstGeom prst="rect">
            <a:avLst/>
          </a:prstGeom>
          <a:noFill/>
        </p:spPr>
        <p:txBody>
          <a:bodyPr wrap="square" rtlCol="0">
            <a:spAutoFit/>
          </a:bodyPr>
          <a:lstStyle/>
          <a:p>
            <a:r>
              <a:rPr lang="en-US" dirty="0"/>
              <a:t>Imagine that you conducted a survey among 2,600 people and ask their age and annual income, and you obtained the following data set:</a:t>
            </a:r>
          </a:p>
        </p:txBody>
      </p:sp>
      <p:sp>
        <p:nvSpPr>
          <p:cNvPr id="4" name="TextBox 3">
            <a:extLst>
              <a:ext uri="{FF2B5EF4-FFF2-40B4-BE49-F238E27FC236}">
                <a16:creationId xmlns:a16="http://schemas.microsoft.com/office/drawing/2014/main" id="{6DDFB260-7110-404D-86BB-1F115EA59331}"/>
              </a:ext>
            </a:extLst>
          </p:cNvPr>
          <p:cNvSpPr txBox="1"/>
          <p:nvPr/>
        </p:nvSpPr>
        <p:spPr>
          <a:xfrm>
            <a:off x="509181" y="3937001"/>
            <a:ext cx="10972800" cy="748795"/>
          </a:xfrm>
          <a:prstGeom prst="rect">
            <a:avLst/>
          </a:prstGeom>
          <a:noFill/>
        </p:spPr>
        <p:txBody>
          <a:bodyPr wrap="square" rtlCol="0">
            <a:spAutoFit/>
          </a:bodyPr>
          <a:lstStyle/>
          <a:p>
            <a:r>
              <a:rPr lang="en-US" sz="2133" dirty="0"/>
              <a:t>Some immediate questions could be something like: </a:t>
            </a:r>
          </a:p>
          <a:p>
            <a:r>
              <a:rPr lang="en-US" sz="2133" dirty="0"/>
              <a:t>A. How many people were 25 years old or younger? </a:t>
            </a:r>
          </a:p>
        </p:txBody>
      </p:sp>
    </p:spTree>
    <p:extLst>
      <p:ext uri="{BB962C8B-B14F-4D97-AF65-F5344CB8AC3E}">
        <p14:creationId xmlns:p14="http://schemas.microsoft.com/office/powerpoint/2010/main" val="3214211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111F90-93CF-4AA6-8366-A3CE0661D120}"/>
              </a:ext>
            </a:extLst>
          </p:cNvPr>
          <p:cNvPicPr>
            <a:picLocks noChangeAspect="1"/>
          </p:cNvPicPr>
          <p:nvPr/>
        </p:nvPicPr>
        <p:blipFill>
          <a:blip r:embed="rId2"/>
          <a:stretch>
            <a:fillRect/>
          </a:stretch>
        </p:blipFill>
        <p:spPr>
          <a:xfrm>
            <a:off x="2032001" y="1323000"/>
            <a:ext cx="7394428" cy="2421176"/>
          </a:xfrm>
          <a:prstGeom prst="rect">
            <a:avLst/>
          </a:prstGeom>
        </p:spPr>
      </p:pic>
      <p:sp>
        <p:nvSpPr>
          <p:cNvPr id="3" name="TextBox 2">
            <a:extLst>
              <a:ext uri="{FF2B5EF4-FFF2-40B4-BE49-F238E27FC236}">
                <a16:creationId xmlns:a16="http://schemas.microsoft.com/office/drawing/2014/main" id="{A8C9FEFB-C8F4-4EFD-ADA3-94CFE568061E}"/>
              </a:ext>
            </a:extLst>
          </p:cNvPr>
          <p:cNvSpPr txBox="1"/>
          <p:nvPr/>
        </p:nvSpPr>
        <p:spPr>
          <a:xfrm>
            <a:off x="863600" y="278318"/>
            <a:ext cx="10668000" cy="830997"/>
          </a:xfrm>
          <a:prstGeom prst="rect">
            <a:avLst/>
          </a:prstGeom>
          <a:noFill/>
        </p:spPr>
        <p:txBody>
          <a:bodyPr wrap="square" rtlCol="0">
            <a:spAutoFit/>
          </a:bodyPr>
          <a:lstStyle/>
          <a:p>
            <a:r>
              <a:rPr lang="en-US" dirty="0"/>
              <a:t>Imagine that you conducted a survey among 2,600 people and ask their age and annual income, and you obtained the following data set:</a:t>
            </a:r>
          </a:p>
        </p:txBody>
      </p:sp>
      <p:sp>
        <p:nvSpPr>
          <p:cNvPr id="4" name="TextBox 3">
            <a:extLst>
              <a:ext uri="{FF2B5EF4-FFF2-40B4-BE49-F238E27FC236}">
                <a16:creationId xmlns:a16="http://schemas.microsoft.com/office/drawing/2014/main" id="{6DDFB260-7110-404D-86BB-1F115EA59331}"/>
              </a:ext>
            </a:extLst>
          </p:cNvPr>
          <p:cNvSpPr txBox="1"/>
          <p:nvPr/>
        </p:nvSpPr>
        <p:spPr>
          <a:xfrm>
            <a:off x="509181" y="3937000"/>
            <a:ext cx="10972800" cy="1405256"/>
          </a:xfrm>
          <a:prstGeom prst="rect">
            <a:avLst/>
          </a:prstGeom>
          <a:noFill/>
        </p:spPr>
        <p:txBody>
          <a:bodyPr wrap="square" rtlCol="0">
            <a:spAutoFit/>
          </a:bodyPr>
          <a:lstStyle/>
          <a:p>
            <a:r>
              <a:rPr lang="en-US" sz="2133" dirty="0"/>
              <a:t>Some immediate questions could be something like: </a:t>
            </a:r>
          </a:p>
          <a:p>
            <a:r>
              <a:rPr lang="en-US" sz="2133" dirty="0"/>
              <a:t>A. How many people were 25 years old or younger?  = 900</a:t>
            </a:r>
          </a:p>
          <a:p>
            <a:endParaRPr lang="en-US" sz="2133" dirty="0"/>
          </a:p>
          <a:p>
            <a:r>
              <a:rPr lang="en-US" sz="2133" dirty="0"/>
              <a:t>B. How many people make more than $</a:t>
            </a:r>
            <a:r>
              <a:rPr lang="en-US" sz="2133" dirty="0" err="1"/>
              <a:t>50K</a:t>
            </a:r>
            <a:r>
              <a:rPr lang="en-US" sz="2133" dirty="0"/>
              <a:t> per year? </a:t>
            </a:r>
          </a:p>
        </p:txBody>
      </p:sp>
    </p:spTree>
    <p:extLst>
      <p:ext uri="{BB962C8B-B14F-4D97-AF65-F5344CB8AC3E}">
        <p14:creationId xmlns:p14="http://schemas.microsoft.com/office/powerpoint/2010/main" val="3889970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111F90-93CF-4AA6-8366-A3CE0661D120}"/>
              </a:ext>
            </a:extLst>
          </p:cNvPr>
          <p:cNvPicPr>
            <a:picLocks noChangeAspect="1"/>
          </p:cNvPicPr>
          <p:nvPr/>
        </p:nvPicPr>
        <p:blipFill>
          <a:blip r:embed="rId2"/>
          <a:stretch>
            <a:fillRect/>
          </a:stretch>
        </p:blipFill>
        <p:spPr>
          <a:xfrm>
            <a:off x="2032001" y="1323000"/>
            <a:ext cx="7394428" cy="2421176"/>
          </a:xfrm>
          <a:prstGeom prst="rect">
            <a:avLst/>
          </a:prstGeom>
        </p:spPr>
      </p:pic>
      <p:sp>
        <p:nvSpPr>
          <p:cNvPr id="3" name="TextBox 2">
            <a:extLst>
              <a:ext uri="{FF2B5EF4-FFF2-40B4-BE49-F238E27FC236}">
                <a16:creationId xmlns:a16="http://schemas.microsoft.com/office/drawing/2014/main" id="{A8C9FEFB-C8F4-4EFD-ADA3-94CFE568061E}"/>
              </a:ext>
            </a:extLst>
          </p:cNvPr>
          <p:cNvSpPr txBox="1"/>
          <p:nvPr/>
        </p:nvSpPr>
        <p:spPr>
          <a:xfrm>
            <a:off x="863600" y="278318"/>
            <a:ext cx="10668000" cy="830997"/>
          </a:xfrm>
          <a:prstGeom prst="rect">
            <a:avLst/>
          </a:prstGeom>
          <a:noFill/>
        </p:spPr>
        <p:txBody>
          <a:bodyPr wrap="square" rtlCol="0">
            <a:spAutoFit/>
          </a:bodyPr>
          <a:lstStyle/>
          <a:p>
            <a:r>
              <a:rPr lang="en-US" dirty="0"/>
              <a:t>Imagine that you conducted a survey among 2,600 people and ask their age and annual income, and you obtained the following data set:</a:t>
            </a:r>
          </a:p>
        </p:txBody>
      </p:sp>
      <p:sp>
        <p:nvSpPr>
          <p:cNvPr id="4" name="TextBox 3">
            <a:extLst>
              <a:ext uri="{FF2B5EF4-FFF2-40B4-BE49-F238E27FC236}">
                <a16:creationId xmlns:a16="http://schemas.microsoft.com/office/drawing/2014/main" id="{6DDFB260-7110-404D-86BB-1F115EA59331}"/>
              </a:ext>
            </a:extLst>
          </p:cNvPr>
          <p:cNvSpPr txBox="1"/>
          <p:nvPr/>
        </p:nvSpPr>
        <p:spPr>
          <a:xfrm>
            <a:off x="509181" y="3937000"/>
            <a:ext cx="10972800" cy="1405256"/>
          </a:xfrm>
          <a:prstGeom prst="rect">
            <a:avLst/>
          </a:prstGeom>
          <a:noFill/>
        </p:spPr>
        <p:txBody>
          <a:bodyPr wrap="square" rtlCol="0">
            <a:spAutoFit/>
          </a:bodyPr>
          <a:lstStyle/>
          <a:p>
            <a:r>
              <a:rPr lang="en-US" sz="2133" dirty="0"/>
              <a:t>Some immediate questions could be something like: </a:t>
            </a:r>
          </a:p>
          <a:p>
            <a:r>
              <a:rPr lang="en-US" sz="2133" dirty="0"/>
              <a:t>A. How many people were 25 years old or younger?  = 900</a:t>
            </a:r>
          </a:p>
          <a:p>
            <a:endParaRPr lang="en-US" sz="2133" dirty="0"/>
          </a:p>
          <a:p>
            <a:r>
              <a:rPr lang="en-US" sz="2133" dirty="0"/>
              <a:t>B. How many people make more than $50K per year? = 1000</a:t>
            </a:r>
          </a:p>
        </p:txBody>
      </p:sp>
    </p:spTree>
    <p:extLst>
      <p:ext uri="{BB962C8B-B14F-4D97-AF65-F5344CB8AC3E}">
        <p14:creationId xmlns:p14="http://schemas.microsoft.com/office/powerpoint/2010/main" val="1108830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ame&#10;&#10;Description automatically generated">
            <a:extLst>
              <a:ext uri="{FF2B5EF4-FFF2-40B4-BE49-F238E27FC236}">
                <a16:creationId xmlns:a16="http://schemas.microsoft.com/office/drawing/2014/main" id="{F1E50991-0A17-4130-BC0A-3E232CCCE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91846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111F90-93CF-4AA6-8366-A3CE0661D120}"/>
              </a:ext>
            </a:extLst>
          </p:cNvPr>
          <p:cNvPicPr>
            <a:picLocks noChangeAspect="1"/>
          </p:cNvPicPr>
          <p:nvPr/>
        </p:nvPicPr>
        <p:blipFill>
          <a:blip r:embed="rId2"/>
          <a:stretch>
            <a:fillRect/>
          </a:stretch>
        </p:blipFill>
        <p:spPr>
          <a:xfrm>
            <a:off x="2032001" y="1323000"/>
            <a:ext cx="7394428" cy="2421176"/>
          </a:xfrm>
          <a:prstGeom prst="rect">
            <a:avLst/>
          </a:prstGeom>
        </p:spPr>
      </p:pic>
      <p:sp>
        <p:nvSpPr>
          <p:cNvPr id="3" name="TextBox 2">
            <a:extLst>
              <a:ext uri="{FF2B5EF4-FFF2-40B4-BE49-F238E27FC236}">
                <a16:creationId xmlns:a16="http://schemas.microsoft.com/office/drawing/2014/main" id="{A8C9FEFB-C8F4-4EFD-ADA3-94CFE568061E}"/>
              </a:ext>
            </a:extLst>
          </p:cNvPr>
          <p:cNvSpPr txBox="1"/>
          <p:nvPr/>
        </p:nvSpPr>
        <p:spPr>
          <a:xfrm>
            <a:off x="863600" y="278318"/>
            <a:ext cx="10668000" cy="830997"/>
          </a:xfrm>
          <a:prstGeom prst="rect">
            <a:avLst/>
          </a:prstGeom>
          <a:noFill/>
        </p:spPr>
        <p:txBody>
          <a:bodyPr wrap="square" rtlCol="0">
            <a:spAutoFit/>
          </a:bodyPr>
          <a:lstStyle/>
          <a:p>
            <a:r>
              <a:rPr lang="en-US" dirty="0"/>
              <a:t>Imagine that you conducted a survey among 2,600 people and ask their age and annual income, and you obtained the following data set:</a:t>
            </a:r>
          </a:p>
        </p:txBody>
      </p:sp>
      <p:sp>
        <p:nvSpPr>
          <p:cNvPr id="4" name="TextBox 3">
            <a:extLst>
              <a:ext uri="{FF2B5EF4-FFF2-40B4-BE49-F238E27FC236}">
                <a16:creationId xmlns:a16="http://schemas.microsoft.com/office/drawing/2014/main" id="{6DDFB260-7110-404D-86BB-1F115EA59331}"/>
              </a:ext>
            </a:extLst>
          </p:cNvPr>
          <p:cNvSpPr txBox="1"/>
          <p:nvPr/>
        </p:nvSpPr>
        <p:spPr>
          <a:xfrm>
            <a:off x="509181" y="3937001"/>
            <a:ext cx="10972800" cy="2718180"/>
          </a:xfrm>
          <a:prstGeom prst="rect">
            <a:avLst/>
          </a:prstGeom>
          <a:noFill/>
        </p:spPr>
        <p:txBody>
          <a:bodyPr wrap="square" rtlCol="0">
            <a:spAutoFit/>
          </a:bodyPr>
          <a:lstStyle/>
          <a:p>
            <a:r>
              <a:rPr lang="en-US" sz="2133" dirty="0"/>
              <a:t>Some immediate questions could be something like: </a:t>
            </a:r>
          </a:p>
          <a:p>
            <a:r>
              <a:rPr lang="en-US" sz="2133" dirty="0"/>
              <a:t>A. People that were 25 years old or younger. </a:t>
            </a:r>
          </a:p>
          <a:p>
            <a:endParaRPr lang="en-US" sz="2133" dirty="0"/>
          </a:p>
          <a:p>
            <a:r>
              <a:rPr lang="en-US" sz="2133" dirty="0"/>
              <a:t>B. People that make more than $50K per year. </a:t>
            </a:r>
          </a:p>
          <a:p>
            <a:endParaRPr lang="en-US" sz="2133" dirty="0"/>
          </a:p>
          <a:p>
            <a:r>
              <a:rPr lang="en-US" sz="2133" dirty="0"/>
              <a:t>Calculate P(A) and P(B), the probability of those events happening (independent).</a:t>
            </a:r>
          </a:p>
          <a:p>
            <a:pPr algn="ctr"/>
            <a:r>
              <a:rPr lang="en-US" sz="2133" dirty="0"/>
              <a:t>P(A) = 900/2,600 = 0.35</a:t>
            </a:r>
          </a:p>
          <a:p>
            <a:pPr algn="ctr"/>
            <a:r>
              <a:rPr lang="en-US" sz="2133" dirty="0"/>
              <a:t>P(B) = 1000/2600 = 0.38</a:t>
            </a:r>
          </a:p>
        </p:txBody>
      </p:sp>
    </p:spTree>
    <p:extLst>
      <p:ext uri="{BB962C8B-B14F-4D97-AF65-F5344CB8AC3E}">
        <p14:creationId xmlns:p14="http://schemas.microsoft.com/office/powerpoint/2010/main" val="906300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81B1FD-5781-402E-B084-92D1B66FEEC1}"/>
              </a:ext>
            </a:extLst>
          </p:cNvPr>
          <p:cNvPicPr>
            <a:picLocks noChangeAspect="1"/>
          </p:cNvPicPr>
          <p:nvPr/>
        </p:nvPicPr>
        <p:blipFill>
          <a:blip r:embed="rId2"/>
          <a:stretch>
            <a:fillRect/>
          </a:stretch>
        </p:blipFill>
        <p:spPr>
          <a:xfrm>
            <a:off x="711200" y="177800"/>
            <a:ext cx="10464800" cy="3785827"/>
          </a:xfrm>
          <a:prstGeom prst="rect">
            <a:avLst/>
          </a:prstGeom>
        </p:spPr>
      </p:pic>
      <p:sp>
        <p:nvSpPr>
          <p:cNvPr id="6" name="TextBox 5">
            <a:extLst>
              <a:ext uri="{FF2B5EF4-FFF2-40B4-BE49-F238E27FC236}">
                <a16:creationId xmlns:a16="http://schemas.microsoft.com/office/drawing/2014/main" id="{2F6AF0ED-518F-4211-9E0F-0715BE671AD2}"/>
              </a:ext>
            </a:extLst>
          </p:cNvPr>
          <p:cNvSpPr txBox="1"/>
          <p:nvPr/>
        </p:nvSpPr>
        <p:spPr>
          <a:xfrm>
            <a:off x="609600" y="4038601"/>
            <a:ext cx="10871200" cy="2308324"/>
          </a:xfrm>
          <a:prstGeom prst="rect">
            <a:avLst/>
          </a:prstGeom>
          <a:noFill/>
        </p:spPr>
        <p:txBody>
          <a:bodyPr wrap="square" rtlCol="0">
            <a:spAutoFit/>
          </a:bodyPr>
          <a:lstStyle/>
          <a:p>
            <a:r>
              <a:rPr lang="en-US" dirty="0"/>
              <a:t>Consider the following events:</a:t>
            </a:r>
          </a:p>
          <a:p>
            <a:r>
              <a:rPr lang="en-US" dirty="0"/>
              <a:t>P(C) A person that is between 25 and 45 years old making less than $25,000 	</a:t>
            </a:r>
          </a:p>
          <a:p>
            <a:r>
              <a:rPr lang="en-US" dirty="0"/>
              <a:t>	</a:t>
            </a:r>
            <a:endParaRPr lang="en-US" b="1" dirty="0">
              <a:solidFill>
                <a:srgbClr val="C00000"/>
              </a:solidFill>
            </a:endParaRPr>
          </a:p>
          <a:p>
            <a:endParaRPr lang="en-US" dirty="0"/>
          </a:p>
          <a:p>
            <a:r>
              <a:rPr lang="en-US" dirty="0"/>
              <a:t>P(D) A person 45 years or older making more than $50,000	</a:t>
            </a:r>
          </a:p>
          <a:p>
            <a:r>
              <a:rPr lang="en-US" dirty="0"/>
              <a:t>	</a:t>
            </a:r>
            <a:endParaRPr lang="en-US" b="1" dirty="0">
              <a:solidFill>
                <a:srgbClr val="C00000"/>
              </a:solidFill>
            </a:endParaRPr>
          </a:p>
        </p:txBody>
      </p:sp>
    </p:spTree>
    <p:extLst>
      <p:ext uri="{BB962C8B-B14F-4D97-AF65-F5344CB8AC3E}">
        <p14:creationId xmlns:p14="http://schemas.microsoft.com/office/powerpoint/2010/main" val="3588929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81B1FD-5781-402E-B084-92D1B66FEEC1}"/>
              </a:ext>
            </a:extLst>
          </p:cNvPr>
          <p:cNvPicPr>
            <a:picLocks noChangeAspect="1"/>
          </p:cNvPicPr>
          <p:nvPr/>
        </p:nvPicPr>
        <p:blipFill>
          <a:blip r:embed="rId2"/>
          <a:stretch>
            <a:fillRect/>
          </a:stretch>
        </p:blipFill>
        <p:spPr>
          <a:xfrm>
            <a:off x="711200" y="177800"/>
            <a:ext cx="10464800" cy="3785827"/>
          </a:xfrm>
          <a:prstGeom prst="rect">
            <a:avLst/>
          </a:prstGeom>
        </p:spPr>
      </p:pic>
      <p:sp>
        <p:nvSpPr>
          <p:cNvPr id="4" name="TextBox 3">
            <a:extLst>
              <a:ext uri="{FF2B5EF4-FFF2-40B4-BE49-F238E27FC236}">
                <a16:creationId xmlns:a16="http://schemas.microsoft.com/office/drawing/2014/main" id="{A0FC82AC-1001-439E-8A27-7B6036B11390}"/>
              </a:ext>
            </a:extLst>
          </p:cNvPr>
          <p:cNvSpPr txBox="1"/>
          <p:nvPr/>
        </p:nvSpPr>
        <p:spPr>
          <a:xfrm>
            <a:off x="609600" y="4038601"/>
            <a:ext cx="10871200" cy="2308324"/>
          </a:xfrm>
          <a:prstGeom prst="rect">
            <a:avLst/>
          </a:prstGeom>
          <a:noFill/>
        </p:spPr>
        <p:txBody>
          <a:bodyPr wrap="square" rtlCol="0">
            <a:spAutoFit/>
          </a:bodyPr>
          <a:lstStyle/>
          <a:p>
            <a:r>
              <a:rPr lang="en-US" dirty="0"/>
              <a:t>Consider the following events:</a:t>
            </a:r>
          </a:p>
          <a:p>
            <a:r>
              <a:rPr lang="en-US" dirty="0"/>
              <a:t>P(C) A person that is between 25 and 45 years old making less than $25,000 	</a:t>
            </a:r>
          </a:p>
          <a:p>
            <a:r>
              <a:rPr lang="en-US" dirty="0"/>
              <a:t>	</a:t>
            </a:r>
            <a:r>
              <a:rPr lang="en-US" b="1" dirty="0">
                <a:solidFill>
                  <a:srgbClr val="C00000"/>
                </a:solidFill>
              </a:rPr>
              <a:t>300/2,600 = 11.5%</a:t>
            </a:r>
          </a:p>
          <a:p>
            <a:endParaRPr lang="en-US" dirty="0"/>
          </a:p>
          <a:p>
            <a:r>
              <a:rPr lang="en-US" dirty="0"/>
              <a:t>P(D) A person 45 years or older making more than $50,000	</a:t>
            </a:r>
          </a:p>
          <a:p>
            <a:r>
              <a:rPr lang="en-US" dirty="0"/>
              <a:t>	</a:t>
            </a:r>
            <a:r>
              <a:rPr lang="en-US" b="1" dirty="0">
                <a:solidFill>
                  <a:srgbClr val="C00000"/>
                </a:solidFill>
              </a:rPr>
              <a:t>600/2,600 = 23.1%</a:t>
            </a:r>
          </a:p>
        </p:txBody>
      </p:sp>
    </p:spTree>
    <p:extLst>
      <p:ext uri="{BB962C8B-B14F-4D97-AF65-F5344CB8AC3E}">
        <p14:creationId xmlns:p14="http://schemas.microsoft.com/office/powerpoint/2010/main" val="2221429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81B1FD-5781-402E-B084-92D1B66FEEC1}"/>
              </a:ext>
            </a:extLst>
          </p:cNvPr>
          <p:cNvPicPr>
            <a:picLocks noChangeAspect="1"/>
          </p:cNvPicPr>
          <p:nvPr/>
        </p:nvPicPr>
        <p:blipFill>
          <a:blip r:embed="rId2"/>
          <a:stretch>
            <a:fillRect/>
          </a:stretch>
        </p:blipFill>
        <p:spPr>
          <a:xfrm>
            <a:off x="711200" y="177800"/>
            <a:ext cx="10464800" cy="3785827"/>
          </a:xfrm>
          <a:prstGeom prst="rect">
            <a:avLst/>
          </a:prstGeom>
        </p:spPr>
      </p:pic>
      <p:sp>
        <p:nvSpPr>
          <p:cNvPr id="4" name="TextBox 3">
            <a:extLst>
              <a:ext uri="{FF2B5EF4-FFF2-40B4-BE49-F238E27FC236}">
                <a16:creationId xmlns:a16="http://schemas.microsoft.com/office/drawing/2014/main" id="{A0FC82AC-1001-439E-8A27-7B6036B11390}"/>
              </a:ext>
            </a:extLst>
          </p:cNvPr>
          <p:cNvSpPr txBox="1"/>
          <p:nvPr/>
        </p:nvSpPr>
        <p:spPr>
          <a:xfrm>
            <a:off x="609600" y="4038600"/>
            <a:ext cx="11277600" cy="1938992"/>
          </a:xfrm>
          <a:prstGeom prst="rect">
            <a:avLst/>
          </a:prstGeom>
          <a:noFill/>
        </p:spPr>
        <p:txBody>
          <a:bodyPr wrap="square" rtlCol="0">
            <a:spAutoFit/>
          </a:bodyPr>
          <a:lstStyle/>
          <a:p>
            <a:r>
              <a:rPr lang="en-US" dirty="0"/>
              <a:t>Consider the following events:</a:t>
            </a:r>
          </a:p>
          <a:p>
            <a:r>
              <a:rPr lang="en-US" dirty="0"/>
              <a:t>P(E) Of the age group 25 or less, what is the percentage making more than $50,000? 	</a:t>
            </a:r>
          </a:p>
          <a:p>
            <a:endParaRPr lang="en-US" dirty="0"/>
          </a:p>
          <a:p>
            <a:endParaRPr lang="en-US" dirty="0"/>
          </a:p>
          <a:p>
            <a:r>
              <a:rPr lang="en-US" dirty="0"/>
              <a:t>P(F) Of the age group 45 and more, what is the percentage making more than $50,000?	</a:t>
            </a:r>
            <a:endParaRPr lang="en-US" b="1" dirty="0">
              <a:solidFill>
                <a:srgbClr val="C00000"/>
              </a:solidFill>
            </a:endParaRPr>
          </a:p>
        </p:txBody>
      </p:sp>
    </p:spTree>
    <p:extLst>
      <p:ext uri="{BB962C8B-B14F-4D97-AF65-F5344CB8AC3E}">
        <p14:creationId xmlns:p14="http://schemas.microsoft.com/office/powerpoint/2010/main" val="3050500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81B1FD-5781-402E-B084-92D1B66FEEC1}"/>
              </a:ext>
            </a:extLst>
          </p:cNvPr>
          <p:cNvPicPr>
            <a:picLocks noChangeAspect="1"/>
          </p:cNvPicPr>
          <p:nvPr/>
        </p:nvPicPr>
        <p:blipFill>
          <a:blip r:embed="rId2"/>
          <a:stretch>
            <a:fillRect/>
          </a:stretch>
        </p:blipFill>
        <p:spPr>
          <a:xfrm>
            <a:off x="711200" y="177800"/>
            <a:ext cx="10464800" cy="3785827"/>
          </a:xfrm>
          <a:prstGeom prst="rect">
            <a:avLst/>
          </a:prstGeom>
        </p:spPr>
      </p:pic>
      <p:sp>
        <p:nvSpPr>
          <p:cNvPr id="4" name="TextBox 3">
            <a:extLst>
              <a:ext uri="{FF2B5EF4-FFF2-40B4-BE49-F238E27FC236}">
                <a16:creationId xmlns:a16="http://schemas.microsoft.com/office/drawing/2014/main" id="{A0FC82AC-1001-439E-8A27-7B6036B11390}"/>
              </a:ext>
            </a:extLst>
          </p:cNvPr>
          <p:cNvSpPr txBox="1"/>
          <p:nvPr/>
        </p:nvSpPr>
        <p:spPr>
          <a:xfrm>
            <a:off x="609600" y="4038601"/>
            <a:ext cx="11277600" cy="2308324"/>
          </a:xfrm>
          <a:prstGeom prst="rect">
            <a:avLst/>
          </a:prstGeom>
          <a:noFill/>
        </p:spPr>
        <p:txBody>
          <a:bodyPr wrap="square" rtlCol="0">
            <a:spAutoFit/>
          </a:bodyPr>
          <a:lstStyle/>
          <a:p>
            <a:r>
              <a:rPr lang="en-US" dirty="0"/>
              <a:t>Consider the following events:</a:t>
            </a:r>
          </a:p>
          <a:p>
            <a:r>
              <a:rPr lang="en-US" dirty="0"/>
              <a:t>P(E) Of the age group 25 or less, what is the percentage making more than $50,000? 	</a:t>
            </a:r>
          </a:p>
          <a:p>
            <a:r>
              <a:rPr lang="en-US" dirty="0"/>
              <a:t>	</a:t>
            </a:r>
            <a:r>
              <a:rPr lang="en-US" b="1" dirty="0">
                <a:solidFill>
                  <a:srgbClr val="C00000"/>
                </a:solidFill>
              </a:rPr>
              <a:t>300/900 = 33.3%</a:t>
            </a:r>
          </a:p>
          <a:p>
            <a:endParaRPr lang="en-US" dirty="0"/>
          </a:p>
          <a:p>
            <a:r>
              <a:rPr lang="en-US" dirty="0"/>
              <a:t>P(F) Of the age group 45 and more, what is the percentage making more than $50,000?	</a:t>
            </a:r>
            <a:r>
              <a:rPr lang="en-US" b="1" dirty="0">
                <a:solidFill>
                  <a:srgbClr val="C00000"/>
                </a:solidFill>
              </a:rPr>
              <a:t>600/1,200 = 50.0%</a:t>
            </a:r>
          </a:p>
        </p:txBody>
      </p:sp>
    </p:spTree>
    <p:extLst>
      <p:ext uri="{BB962C8B-B14F-4D97-AF65-F5344CB8AC3E}">
        <p14:creationId xmlns:p14="http://schemas.microsoft.com/office/powerpoint/2010/main" val="4097009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7EC0D-2CCC-4AD5-97C8-0D49AD04E3C6}"/>
              </a:ext>
            </a:extLst>
          </p:cNvPr>
          <p:cNvSpPr txBox="1"/>
          <p:nvPr/>
        </p:nvSpPr>
        <p:spPr>
          <a:xfrm>
            <a:off x="762000" y="2721114"/>
            <a:ext cx="5039741" cy="707886"/>
          </a:xfrm>
          <a:prstGeom prst="rect">
            <a:avLst/>
          </a:prstGeom>
          <a:noFill/>
        </p:spPr>
        <p:txBody>
          <a:bodyPr wrap="square" rtlCol="0">
            <a:spAutoFit/>
          </a:bodyPr>
          <a:lstStyle/>
          <a:p>
            <a:pPr algn="ctr"/>
            <a:r>
              <a:rPr lang="en-US" sz="4000" dirty="0">
                <a:solidFill>
                  <a:srgbClr val="C00000"/>
                </a:solidFill>
              </a:rPr>
              <a:t>Probability trees</a:t>
            </a:r>
          </a:p>
        </p:txBody>
      </p:sp>
      <p:pic>
        <p:nvPicPr>
          <p:cNvPr id="5" name="Picture 4">
            <a:extLst>
              <a:ext uri="{FF2B5EF4-FFF2-40B4-BE49-F238E27FC236}">
                <a16:creationId xmlns:a16="http://schemas.microsoft.com/office/drawing/2014/main" id="{4589F2D6-E781-443E-8F52-76B10540F835}"/>
              </a:ext>
            </a:extLst>
          </p:cNvPr>
          <p:cNvPicPr>
            <a:picLocks noChangeAspect="1"/>
          </p:cNvPicPr>
          <p:nvPr/>
        </p:nvPicPr>
        <p:blipFill rotWithShape="1">
          <a:blip r:embed="rId2"/>
          <a:srcRect r="819"/>
          <a:stretch/>
        </p:blipFill>
        <p:spPr>
          <a:xfrm>
            <a:off x="6771260" y="1219200"/>
            <a:ext cx="5039741" cy="4941360"/>
          </a:xfrm>
          <a:prstGeom prst="rect">
            <a:avLst/>
          </a:prstGeom>
        </p:spPr>
      </p:pic>
    </p:spTree>
    <p:extLst>
      <p:ext uri="{BB962C8B-B14F-4D97-AF65-F5344CB8AC3E}">
        <p14:creationId xmlns:p14="http://schemas.microsoft.com/office/powerpoint/2010/main" val="27430867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57">
            <a:extLst>
              <a:ext uri="{FF2B5EF4-FFF2-40B4-BE49-F238E27FC236}">
                <a16:creationId xmlns:a16="http://schemas.microsoft.com/office/drawing/2014/main" id="{83526EFB-112C-49BF-889D-B4A83A9DD02B}"/>
              </a:ext>
            </a:extLst>
          </p:cNvPr>
          <p:cNvPicPr>
            <a:picLocks noChangeAspect="1"/>
          </p:cNvPicPr>
          <p:nvPr/>
        </p:nvPicPr>
        <p:blipFill rotWithShape="1">
          <a:blip r:embed="rId2"/>
          <a:srcRect r="819"/>
          <a:stretch/>
        </p:blipFill>
        <p:spPr>
          <a:xfrm>
            <a:off x="9639207" y="0"/>
            <a:ext cx="2552793" cy="2502960"/>
          </a:xfrm>
          <a:prstGeom prst="rect">
            <a:avLst/>
          </a:prstGeom>
        </p:spPr>
      </p:pic>
      <p:sp>
        <p:nvSpPr>
          <p:cNvPr id="3" name="TextBox 2">
            <a:extLst>
              <a:ext uri="{FF2B5EF4-FFF2-40B4-BE49-F238E27FC236}">
                <a16:creationId xmlns:a16="http://schemas.microsoft.com/office/drawing/2014/main" id="{1E6E8C27-96F2-4202-8DB6-A9741450DE49}"/>
              </a:ext>
            </a:extLst>
          </p:cNvPr>
          <p:cNvSpPr txBox="1"/>
          <p:nvPr/>
        </p:nvSpPr>
        <p:spPr>
          <a:xfrm>
            <a:off x="259885" y="269424"/>
            <a:ext cx="8427563" cy="502766"/>
          </a:xfrm>
          <a:prstGeom prst="rect">
            <a:avLst/>
          </a:prstGeom>
          <a:noFill/>
        </p:spPr>
        <p:txBody>
          <a:bodyPr wrap="none" rtlCol="0">
            <a:spAutoFit/>
          </a:bodyPr>
          <a:lstStyle/>
          <a:p>
            <a:r>
              <a:rPr lang="en-US" sz="2667" b="1" dirty="0">
                <a:solidFill>
                  <a:srgbClr val="C00000"/>
                </a:solidFill>
              </a:rPr>
              <a:t>Probability trees or Tree diagram (to find total probability)</a:t>
            </a:r>
          </a:p>
        </p:txBody>
      </p:sp>
      <p:sp>
        <p:nvSpPr>
          <p:cNvPr id="4" name="TextBox 3">
            <a:extLst>
              <a:ext uri="{FF2B5EF4-FFF2-40B4-BE49-F238E27FC236}">
                <a16:creationId xmlns:a16="http://schemas.microsoft.com/office/drawing/2014/main" id="{7D9F9921-F405-41E2-AB86-069172442F9D}"/>
              </a:ext>
            </a:extLst>
          </p:cNvPr>
          <p:cNvSpPr txBox="1"/>
          <p:nvPr/>
        </p:nvSpPr>
        <p:spPr>
          <a:xfrm>
            <a:off x="255695" y="903847"/>
            <a:ext cx="9042400" cy="1569660"/>
          </a:xfrm>
          <a:prstGeom prst="rect">
            <a:avLst/>
          </a:prstGeom>
          <a:noFill/>
        </p:spPr>
        <p:txBody>
          <a:bodyPr wrap="square" rtlCol="0">
            <a:spAutoFit/>
          </a:bodyPr>
          <a:lstStyle/>
          <a:p>
            <a:r>
              <a:rPr lang="en-US" dirty="0"/>
              <a:t>We use tree diagrams to graphically represent a probability space of a series of independent events or conditional probabilities. They help to make observations and calculations easier. Let’s go back to the example of the coin.</a:t>
            </a:r>
          </a:p>
        </p:txBody>
      </p:sp>
      <p:pic>
        <p:nvPicPr>
          <p:cNvPr id="2" name="Picture 1">
            <a:extLst>
              <a:ext uri="{FF2B5EF4-FFF2-40B4-BE49-F238E27FC236}">
                <a16:creationId xmlns:a16="http://schemas.microsoft.com/office/drawing/2014/main" id="{E971CEA9-103D-4DE1-82AC-5DEAF9AE2852}"/>
              </a:ext>
            </a:extLst>
          </p:cNvPr>
          <p:cNvPicPr>
            <a:picLocks noChangeAspect="1"/>
          </p:cNvPicPr>
          <p:nvPr/>
        </p:nvPicPr>
        <p:blipFill>
          <a:blip r:embed="rId3"/>
          <a:stretch>
            <a:fillRect/>
          </a:stretch>
        </p:blipFill>
        <p:spPr>
          <a:xfrm>
            <a:off x="914400" y="2775053"/>
            <a:ext cx="9269474" cy="3531689"/>
          </a:xfrm>
          <a:prstGeom prst="rect">
            <a:avLst/>
          </a:prstGeom>
        </p:spPr>
      </p:pic>
    </p:spTree>
    <p:extLst>
      <p:ext uri="{BB962C8B-B14F-4D97-AF65-F5344CB8AC3E}">
        <p14:creationId xmlns:p14="http://schemas.microsoft.com/office/powerpoint/2010/main" val="38148780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88771D-7E69-406F-B5C9-D363660E4AB9}"/>
              </a:ext>
            </a:extLst>
          </p:cNvPr>
          <p:cNvSpPr txBox="1"/>
          <p:nvPr/>
        </p:nvSpPr>
        <p:spPr>
          <a:xfrm>
            <a:off x="304800" y="271893"/>
            <a:ext cx="9906000" cy="2677656"/>
          </a:xfrm>
          <a:prstGeom prst="rect">
            <a:avLst/>
          </a:prstGeom>
          <a:noFill/>
        </p:spPr>
        <p:txBody>
          <a:bodyPr wrap="square" rtlCol="0">
            <a:spAutoFit/>
          </a:bodyPr>
          <a:lstStyle/>
          <a:p>
            <a:r>
              <a:rPr lang="en-US" dirty="0"/>
              <a:t>You go to restaurant with your friends and you found the following options:</a:t>
            </a:r>
          </a:p>
          <a:p>
            <a:r>
              <a:rPr lang="en-US" dirty="0"/>
              <a:t>First choice: 	Soda or Juice</a:t>
            </a:r>
          </a:p>
          <a:p>
            <a:r>
              <a:rPr lang="en-US" dirty="0"/>
              <a:t>Second choice: 	Bagel, rye or white bread.</a:t>
            </a:r>
          </a:p>
          <a:p>
            <a:r>
              <a:rPr lang="en-US" dirty="0"/>
              <a:t>Third choice: 	Cheese, pastrami, roast beef or turkey.</a:t>
            </a:r>
          </a:p>
          <a:p>
            <a:endParaRPr lang="en-US" dirty="0"/>
          </a:p>
          <a:p>
            <a:r>
              <a:rPr lang="en-US" dirty="0">
                <a:solidFill>
                  <a:schemeClr val="accent6">
                    <a:lumMod val="75000"/>
                  </a:schemeClr>
                </a:solidFill>
              </a:rPr>
              <a:t>How many option there are in total? </a:t>
            </a:r>
          </a:p>
          <a:p>
            <a:r>
              <a:rPr lang="en-US" dirty="0">
                <a:solidFill>
                  <a:schemeClr val="accent6">
                    <a:lumMod val="75000"/>
                  </a:schemeClr>
                </a:solidFill>
              </a:rPr>
              <a:t>Can you picture the probability tree?</a:t>
            </a:r>
          </a:p>
        </p:txBody>
      </p:sp>
      <p:pic>
        <p:nvPicPr>
          <p:cNvPr id="5" name="Picture 4" descr="A drawing of a cartoon character&#10;&#10;Description automatically generated">
            <a:extLst>
              <a:ext uri="{FF2B5EF4-FFF2-40B4-BE49-F238E27FC236}">
                <a16:creationId xmlns:a16="http://schemas.microsoft.com/office/drawing/2014/main" id="{CF52E48F-845F-402B-8A89-E6F08AC3E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276600"/>
            <a:ext cx="3124200" cy="2997970"/>
          </a:xfrm>
          <a:prstGeom prst="rect">
            <a:avLst/>
          </a:prstGeom>
        </p:spPr>
      </p:pic>
    </p:spTree>
    <p:extLst>
      <p:ext uri="{BB962C8B-B14F-4D97-AF65-F5344CB8AC3E}">
        <p14:creationId xmlns:p14="http://schemas.microsoft.com/office/powerpoint/2010/main" val="28344765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piece of paper&#10;&#10;Description automatically generated">
            <a:extLst>
              <a:ext uri="{FF2B5EF4-FFF2-40B4-BE49-F238E27FC236}">
                <a16:creationId xmlns:a16="http://schemas.microsoft.com/office/drawing/2014/main" id="{29B6EC1B-587F-4207-887F-F0FCF14F85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2901" y="1338693"/>
            <a:ext cx="5717099" cy="5519307"/>
          </a:xfrm>
          <a:prstGeom prst="rect">
            <a:avLst/>
          </a:prstGeom>
        </p:spPr>
      </p:pic>
      <p:pic>
        <p:nvPicPr>
          <p:cNvPr id="6" name="Picture 5" descr="A drawing of a cartoon character&#10;&#10;Description automatically generated">
            <a:extLst>
              <a:ext uri="{FF2B5EF4-FFF2-40B4-BE49-F238E27FC236}">
                <a16:creationId xmlns:a16="http://schemas.microsoft.com/office/drawing/2014/main" id="{21D7900A-2754-40ED-8098-033904D9C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3276600"/>
            <a:ext cx="3124200" cy="2997970"/>
          </a:xfrm>
          <a:prstGeom prst="rect">
            <a:avLst/>
          </a:prstGeom>
        </p:spPr>
      </p:pic>
      <p:pic>
        <p:nvPicPr>
          <p:cNvPr id="5" name="Picture 4">
            <a:extLst>
              <a:ext uri="{FF2B5EF4-FFF2-40B4-BE49-F238E27FC236}">
                <a16:creationId xmlns:a16="http://schemas.microsoft.com/office/drawing/2014/main" id="{6E3A7C88-DAB8-4A65-A8EB-DC6645668124}"/>
              </a:ext>
            </a:extLst>
          </p:cNvPr>
          <p:cNvPicPr>
            <a:picLocks noChangeAspect="1"/>
          </p:cNvPicPr>
          <p:nvPr/>
        </p:nvPicPr>
        <p:blipFill>
          <a:blip r:embed="rId4"/>
          <a:stretch>
            <a:fillRect/>
          </a:stretch>
        </p:blipFill>
        <p:spPr>
          <a:xfrm>
            <a:off x="5399699" y="2060435"/>
            <a:ext cx="841352" cy="453300"/>
          </a:xfrm>
          <a:prstGeom prst="rect">
            <a:avLst/>
          </a:prstGeom>
        </p:spPr>
      </p:pic>
      <p:pic>
        <p:nvPicPr>
          <p:cNvPr id="7" name="Picture 6">
            <a:extLst>
              <a:ext uri="{FF2B5EF4-FFF2-40B4-BE49-F238E27FC236}">
                <a16:creationId xmlns:a16="http://schemas.microsoft.com/office/drawing/2014/main" id="{741A3AC6-88E0-464B-8F11-17C8AD095472}"/>
              </a:ext>
            </a:extLst>
          </p:cNvPr>
          <p:cNvPicPr>
            <a:picLocks noChangeAspect="1"/>
          </p:cNvPicPr>
          <p:nvPr/>
        </p:nvPicPr>
        <p:blipFill>
          <a:blip r:embed="rId5"/>
          <a:stretch>
            <a:fillRect/>
          </a:stretch>
        </p:blipFill>
        <p:spPr>
          <a:xfrm>
            <a:off x="6629400" y="1667120"/>
            <a:ext cx="841352" cy="453300"/>
          </a:xfrm>
          <a:prstGeom prst="rect">
            <a:avLst/>
          </a:prstGeom>
        </p:spPr>
      </p:pic>
      <p:pic>
        <p:nvPicPr>
          <p:cNvPr id="8" name="Picture 7">
            <a:extLst>
              <a:ext uri="{FF2B5EF4-FFF2-40B4-BE49-F238E27FC236}">
                <a16:creationId xmlns:a16="http://schemas.microsoft.com/office/drawing/2014/main" id="{A7128800-8532-4641-AFAB-E07E8E36FA2D}"/>
              </a:ext>
            </a:extLst>
          </p:cNvPr>
          <p:cNvPicPr>
            <a:picLocks noChangeAspect="1"/>
          </p:cNvPicPr>
          <p:nvPr/>
        </p:nvPicPr>
        <p:blipFill>
          <a:blip r:embed="rId6"/>
          <a:stretch>
            <a:fillRect/>
          </a:stretch>
        </p:blipFill>
        <p:spPr>
          <a:xfrm>
            <a:off x="8150774" y="809193"/>
            <a:ext cx="841352" cy="453300"/>
          </a:xfrm>
          <a:prstGeom prst="rect">
            <a:avLst/>
          </a:prstGeom>
        </p:spPr>
      </p:pic>
      <p:pic>
        <p:nvPicPr>
          <p:cNvPr id="9" name="Picture 8">
            <a:extLst>
              <a:ext uri="{FF2B5EF4-FFF2-40B4-BE49-F238E27FC236}">
                <a16:creationId xmlns:a16="http://schemas.microsoft.com/office/drawing/2014/main" id="{6AEBE048-62EE-4913-A1C8-2E5029956FBA}"/>
              </a:ext>
            </a:extLst>
          </p:cNvPr>
          <p:cNvPicPr>
            <a:picLocks noChangeAspect="1"/>
          </p:cNvPicPr>
          <p:nvPr/>
        </p:nvPicPr>
        <p:blipFill>
          <a:blip r:embed="rId7"/>
          <a:stretch>
            <a:fillRect/>
          </a:stretch>
        </p:blipFill>
        <p:spPr>
          <a:xfrm>
            <a:off x="9601200" y="788089"/>
            <a:ext cx="841352" cy="453300"/>
          </a:xfrm>
          <a:prstGeom prst="rect">
            <a:avLst/>
          </a:prstGeom>
        </p:spPr>
      </p:pic>
      <p:sp>
        <p:nvSpPr>
          <p:cNvPr id="10" name="TextBox 9">
            <a:extLst>
              <a:ext uri="{FF2B5EF4-FFF2-40B4-BE49-F238E27FC236}">
                <a16:creationId xmlns:a16="http://schemas.microsoft.com/office/drawing/2014/main" id="{4B4DC0FF-3640-4486-8E12-183D62B52E52}"/>
              </a:ext>
            </a:extLst>
          </p:cNvPr>
          <p:cNvSpPr txBox="1"/>
          <p:nvPr/>
        </p:nvSpPr>
        <p:spPr>
          <a:xfrm>
            <a:off x="304800" y="271893"/>
            <a:ext cx="6248400" cy="1015663"/>
          </a:xfrm>
          <a:prstGeom prst="rect">
            <a:avLst/>
          </a:prstGeom>
          <a:noFill/>
        </p:spPr>
        <p:txBody>
          <a:bodyPr wrap="square" rtlCol="0">
            <a:spAutoFit/>
          </a:bodyPr>
          <a:lstStyle/>
          <a:p>
            <a:r>
              <a:rPr lang="en-US" sz="2000" b="1" dirty="0"/>
              <a:t>First choice</a:t>
            </a:r>
            <a:r>
              <a:rPr lang="en-US" sz="2000" dirty="0"/>
              <a:t>: Soda or Juice</a:t>
            </a:r>
          </a:p>
          <a:p>
            <a:r>
              <a:rPr lang="en-US" sz="2000" b="1" dirty="0"/>
              <a:t>Second choice</a:t>
            </a:r>
            <a:r>
              <a:rPr lang="en-US" sz="2000" dirty="0"/>
              <a:t>: Bagel, rye or white bread.</a:t>
            </a:r>
          </a:p>
          <a:p>
            <a:r>
              <a:rPr lang="en-US" sz="2000" b="1" dirty="0"/>
              <a:t>Third choice</a:t>
            </a:r>
            <a:r>
              <a:rPr lang="en-US" sz="2000" dirty="0"/>
              <a:t>:  Cheese, pastrami, roast beef or turkey.</a:t>
            </a:r>
          </a:p>
        </p:txBody>
      </p:sp>
    </p:spTree>
    <p:extLst>
      <p:ext uri="{BB962C8B-B14F-4D97-AF65-F5344CB8AC3E}">
        <p14:creationId xmlns:p14="http://schemas.microsoft.com/office/powerpoint/2010/main" val="2203366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5321B9-D758-4B63-B135-6DCB0481B16F}"/>
              </a:ext>
            </a:extLst>
          </p:cNvPr>
          <p:cNvSpPr txBox="1"/>
          <p:nvPr/>
        </p:nvSpPr>
        <p:spPr>
          <a:xfrm>
            <a:off x="546100" y="533400"/>
            <a:ext cx="10058400" cy="1200329"/>
          </a:xfrm>
          <a:prstGeom prst="rect">
            <a:avLst/>
          </a:prstGeom>
          <a:noFill/>
        </p:spPr>
        <p:txBody>
          <a:bodyPr wrap="square" rtlCol="0">
            <a:spAutoFit/>
          </a:bodyPr>
          <a:lstStyle/>
          <a:p>
            <a:r>
              <a:rPr lang="en-US" dirty="0">
                <a:solidFill>
                  <a:schemeClr val="accent6">
                    <a:lumMod val="75000"/>
                  </a:schemeClr>
                </a:solidFill>
              </a:rPr>
              <a:t>Remember the example of the kittens?</a:t>
            </a:r>
          </a:p>
          <a:p>
            <a:r>
              <a:rPr lang="en-US" dirty="0"/>
              <a:t>Can you build a probability three to display the order of cat adoption depending on sex?</a:t>
            </a:r>
          </a:p>
        </p:txBody>
      </p:sp>
      <p:pic>
        <p:nvPicPr>
          <p:cNvPr id="4" name="Picture 3" descr="An orange and white cat with its mouth open&#10;&#10;Description automatically generated">
            <a:extLst>
              <a:ext uri="{FF2B5EF4-FFF2-40B4-BE49-F238E27FC236}">
                <a16:creationId xmlns:a16="http://schemas.microsoft.com/office/drawing/2014/main" id="{7B6143F4-19DA-49A4-976A-6AD57E8256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342495"/>
            <a:ext cx="5567680" cy="4175760"/>
          </a:xfrm>
          <a:prstGeom prst="rect">
            <a:avLst/>
          </a:prstGeom>
        </p:spPr>
      </p:pic>
      <p:sp>
        <p:nvSpPr>
          <p:cNvPr id="6" name="TextBox 5">
            <a:extLst>
              <a:ext uri="{FF2B5EF4-FFF2-40B4-BE49-F238E27FC236}">
                <a16:creationId xmlns:a16="http://schemas.microsoft.com/office/drawing/2014/main" id="{BB2F0094-64B0-46CF-9564-C5FEE220D700}"/>
              </a:ext>
            </a:extLst>
          </p:cNvPr>
          <p:cNvSpPr txBox="1"/>
          <p:nvPr/>
        </p:nvSpPr>
        <p:spPr>
          <a:xfrm>
            <a:off x="546100" y="1828800"/>
            <a:ext cx="9969500" cy="523220"/>
          </a:xfrm>
          <a:prstGeom prst="rect">
            <a:avLst/>
          </a:prstGeom>
          <a:noFill/>
        </p:spPr>
        <p:txBody>
          <a:bodyPr wrap="square" rtlCol="0">
            <a:spAutoFit/>
          </a:bodyPr>
          <a:lstStyle/>
          <a:p>
            <a:r>
              <a:rPr lang="en-US" sz="2800" dirty="0"/>
              <a:t>MMM 	MMF 	MFM 	FMM	FFF 	FFM 	FMF 	MFF</a:t>
            </a:r>
          </a:p>
        </p:txBody>
      </p:sp>
      <p:sp>
        <p:nvSpPr>
          <p:cNvPr id="3" name="TextBox 2">
            <a:extLst>
              <a:ext uri="{FF2B5EF4-FFF2-40B4-BE49-F238E27FC236}">
                <a16:creationId xmlns:a16="http://schemas.microsoft.com/office/drawing/2014/main" id="{50ECF5E8-8FD4-4943-B940-F144B4F5BEC1}"/>
              </a:ext>
            </a:extLst>
          </p:cNvPr>
          <p:cNvSpPr txBox="1"/>
          <p:nvPr/>
        </p:nvSpPr>
        <p:spPr>
          <a:xfrm>
            <a:off x="7162800" y="3200400"/>
            <a:ext cx="4038600" cy="1569660"/>
          </a:xfrm>
          <a:prstGeom prst="rect">
            <a:avLst/>
          </a:prstGeom>
          <a:noFill/>
        </p:spPr>
        <p:txBody>
          <a:bodyPr wrap="square" rtlCol="0">
            <a:spAutoFit/>
          </a:bodyPr>
          <a:lstStyle/>
          <a:p>
            <a:r>
              <a:rPr lang="en-US" dirty="0"/>
              <a:t>First cat, male or female?</a:t>
            </a:r>
          </a:p>
          <a:p>
            <a:r>
              <a:rPr lang="en-US" dirty="0"/>
              <a:t>Second cat, male or female?</a:t>
            </a:r>
          </a:p>
          <a:p>
            <a:r>
              <a:rPr lang="en-US" dirty="0"/>
              <a:t>Third cat, male or female?</a:t>
            </a:r>
          </a:p>
          <a:p>
            <a:endParaRPr lang="en-US" dirty="0"/>
          </a:p>
        </p:txBody>
      </p:sp>
    </p:spTree>
    <p:extLst>
      <p:ext uri="{BB962C8B-B14F-4D97-AF65-F5344CB8AC3E}">
        <p14:creationId xmlns:p14="http://schemas.microsoft.com/office/powerpoint/2010/main" val="1857489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03200" y="787400"/>
            <a:ext cx="11785600" cy="345440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667" dirty="0">
                <a:cs typeface="Helvetica Neue" charset="0"/>
              </a:rPr>
              <a:t>Data scientists need to be familiar with probability to answer business or scientific questions, which may influence strategic decisions managers make.</a:t>
            </a:r>
          </a:p>
          <a:p>
            <a:r>
              <a:rPr lang="en-US" sz="2667" dirty="0"/>
              <a:t>It allows a more accurate assessment of risk: which choices are safe and which choices are risky.</a:t>
            </a:r>
          </a:p>
          <a:p>
            <a:r>
              <a:rPr lang="en-US" sz="2667" dirty="0">
                <a:cs typeface="Helvetica Neue" charset="0"/>
              </a:rPr>
              <a:t>Probability is the chance of an event occurring.</a:t>
            </a:r>
          </a:p>
        </p:txBody>
      </p:sp>
    </p:spTree>
    <p:extLst>
      <p:ext uri="{BB962C8B-B14F-4D97-AF65-F5344CB8AC3E}">
        <p14:creationId xmlns:p14="http://schemas.microsoft.com/office/powerpoint/2010/main" val="26370107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n orange and white cat with its mouth open&#10;&#10;Description automatically generated">
            <a:extLst>
              <a:ext uri="{FF2B5EF4-FFF2-40B4-BE49-F238E27FC236}">
                <a16:creationId xmlns:a16="http://schemas.microsoft.com/office/drawing/2014/main" id="{7B6143F4-19DA-49A4-976A-6AD57E8256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2667000" cy="2000250"/>
          </a:xfrm>
          <a:prstGeom prst="rect">
            <a:avLst/>
          </a:prstGeom>
        </p:spPr>
      </p:pic>
      <p:sp>
        <p:nvSpPr>
          <p:cNvPr id="5" name="TextBox 4">
            <a:extLst>
              <a:ext uri="{FF2B5EF4-FFF2-40B4-BE49-F238E27FC236}">
                <a16:creationId xmlns:a16="http://schemas.microsoft.com/office/drawing/2014/main" id="{76334C6B-490B-4AE1-BE3E-DC5E256B1F7A}"/>
              </a:ext>
            </a:extLst>
          </p:cNvPr>
          <p:cNvSpPr txBox="1"/>
          <p:nvPr/>
        </p:nvSpPr>
        <p:spPr>
          <a:xfrm>
            <a:off x="8001000" y="3037492"/>
            <a:ext cx="447558" cy="461665"/>
          </a:xfrm>
          <a:prstGeom prst="rect">
            <a:avLst/>
          </a:prstGeom>
          <a:solidFill>
            <a:schemeClr val="tx2">
              <a:lumMod val="20000"/>
              <a:lumOff val="80000"/>
            </a:schemeClr>
          </a:solidFill>
          <a:ln>
            <a:solidFill>
              <a:schemeClr val="accent1"/>
            </a:solidFill>
          </a:ln>
        </p:spPr>
        <p:txBody>
          <a:bodyPr wrap="square" rtlCol="0">
            <a:spAutoFit/>
          </a:bodyPr>
          <a:lstStyle/>
          <a:p>
            <a:pPr algn="ctr"/>
            <a:r>
              <a:rPr lang="en-US" dirty="0"/>
              <a:t>M</a:t>
            </a:r>
          </a:p>
        </p:txBody>
      </p:sp>
      <p:sp>
        <p:nvSpPr>
          <p:cNvPr id="7" name="TextBox 6">
            <a:extLst>
              <a:ext uri="{FF2B5EF4-FFF2-40B4-BE49-F238E27FC236}">
                <a16:creationId xmlns:a16="http://schemas.microsoft.com/office/drawing/2014/main" id="{C15F15E0-16EB-46F2-AF74-B0CF75095896}"/>
              </a:ext>
            </a:extLst>
          </p:cNvPr>
          <p:cNvSpPr txBox="1"/>
          <p:nvPr/>
        </p:nvSpPr>
        <p:spPr>
          <a:xfrm>
            <a:off x="8001000" y="3647092"/>
            <a:ext cx="447558" cy="461665"/>
          </a:xfrm>
          <a:prstGeom prst="rect">
            <a:avLst/>
          </a:prstGeom>
          <a:solidFill>
            <a:schemeClr val="accent6">
              <a:lumMod val="40000"/>
              <a:lumOff val="60000"/>
            </a:schemeClr>
          </a:solidFill>
          <a:ln>
            <a:solidFill>
              <a:schemeClr val="tx2">
                <a:lumMod val="60000"/>
                <a:lumOff val="40000"/>
              </a:schemeClr>
            </a:solidFill>
          </a:ln>
        </p:spPr>
        <p:txBody>
          <a:bodyPr wrap="square" rtlCol="0">
            <a:spAutoFit/>
          </a:bodyPr>
          <a:lstStyle/>
          <a:p>
            <a:pPr algn="ctr"/>
            <a:r>
              <a:rPr lang="en-US" dirty="0"/>
              <a:t>F</a:t>
            </a:r>
          </a:p>
        </p:txBody>
      </p:sp>
      <p:sp>
        <p:nvSpPr>
          <p:cNvPr id="8" name="TextBox 7">
            <a:extLst>
              <a:ext uri="{FF2B5EF4-FFF2-40B4-BE49-F238E27FC236}">
                <a16:creationId xmlns:a16="http://schemas.microsoft.com/office/drawing/2014/main" id="{90BC9A36-75AA-4128-BB3F-3B8DF5BA8902}"/>
              </a:ext>
            </a:extLst>
          </p:cNvPr>
          <p:cNvSpPr txBox="1"/>
          <p:nvPr/>
        </p:nvSpPr>
        <p:spPr>
          <a:xfrm>
            <a:off x="8001000" y="1755754"/>
            <a:ext cx="447558" cy="461665"/>
          </a:xfrm>
          <a:prstGeom prst="rect">
            <a:avLst/>
          </a:prstGeom>
          <a:solidFill>
            <a:schemeClr val="tx2">
              <a:lumMod val="20000"/>
              <a:lumOff val="80000"/>
            </a:schemeClr>
          </a:solidFill>
          <a:ln>
            <a:solidFill>
              <a:schemeClr val="accent1"/>
            </a:solidFill>
          </a:ln>
        </p:spPr>
        <p:txBody>
          <a:bodyPr wrap="square" rtlCol="0">
            <a:spAutoFit/>
          </a:bodyPr>
          <a:lstStyle/>
          <a:p>
            <a:pPr algn="ctr"/>
            <a:r>
              <a:rPr lang="en-US" dirty="0"/>
              <a:t>M</a:t>
            </a:r>
          </a:p>
        </p:txBody>
      </p:sp>
      <p:sp>
        <p:nvSpPr>
          <p:cNvPr id="9" name="TextBox 8">
            <a:extLst>
              <a:ext uri="{FF2B5EF4-FFF2-40B4-BE49-F238E27FC236}">
                <a16:creationId xmlns:a16="http://schemas.microsoft.com/office/drawing/2014/main" id="{3F17C427-2BA5-4707-BEA0-D4A9E51883A2}"/>
              </a:ext>
            </a:extLst>
          </p:cNvPr>
          <p:cNvSpPr txBox="1"/>
          <p:nvPr/>
        </p:nvSpPr>
        <p:spPr>
          <a:xfrm>
            <a:off x="8001000" y="2365354"/>
            <a:ext cx="447558" cy="461665"/>
          </a:xfrm>
          <a:prstGeom prst="rect">
            <a:avLst/>
          </a:prstGeom>
          <a:solidFill>
            <a:schemeClr val="accent6">
              <a:lumMod val="40000"/>
              <a:lumOff val="60000"/>
            </a:schemeClr>
          </a:solidFill>
          <a:ln>
            <a:solidFill>
              <a:schemeClr val="tx2">
                <a:lumMod val="60000"/>
                <a:lumOff val="40000"/>
              </a:schemeClr>
            </a:solidFill>
          </a:ln>
        </p:spPr>
        <p:txBody>
          <a:bodyPr wrap="square" rtlCol="0">
            <a:spAutoFit/>
          </a:bodyPr>
          <a:lstStyle/>
          <a:p>
            <a:pPr algn="ctr"/>
            <a:r>
              <a:rPr lang="en-US" dirty="0"/>
              <a:t>F</a:t>
            </a:r>
          </a:p>
        </p:txBody>
      </p:sp>
      <p:sp>
        <p:nvSpPr>
          <p:cNvPr id="10" name="TextBox 9">
            <a:extLst>
              <a:ext uri="{FF2B5EF4-FFF2-40B4-BE49-F238E27FC236}">
                <a16:creationId xmlns:a16="http://schemas.microsoft.com/office/drawing/2014/main" id="{244B2FEE-0376-4F84-8C99-FB3F3FDB9F61}"/>
              </a:ext>
            </a:extLst>
          </p:cNvPr>
          <p:cNvSpPr txBox="1"/>
          <p:nvPr/>
        </p:nvSpPr>
        <p:spPr>
          <a:xfrm>
            <a:off x="8001000" y="5634335"/>
            <a:ext cx="447558" cy="461665"/>
          </a:xfrm>
          <a:prstGeom prst="rect">
            <a:avLst/>
          </a:prstGeom>
          <a:solidFill>
            <a:schemeClr val="tx2">
              <a:lumMod val="20000"/>
              <a:lumOff val="80000"/>
            </a:schemeClr>
          </a:solidFill>
          <a:ln>
            <a:solidFill>
              <a:schemeClr val="accent1"/>
            </a:solidFill>
          </a:ln>
        </p:spPr>
        <p:txBody>
          <a:bodyPr wrap="square" rtlCol="0">
            <a:spAutoFit/>
          </a:bodyPr>
          <a:lstStyle/>
          <a:p>
            <a:pPr algn="ctr"/>
            <a:r>
              <a:rPr lang="en-US" dirty="0"/>
              <a:t>M</a:t>
            </a:r>
          </a:p>
        </p:txBody>
      </p:sp>
      <p:sp>
        <p:nvSpPr>
          <p:cNvPr id="11" name="TextBox 10">
            <a:extLst>
              <a:ext uri="{FF2B5EF4-FFF2-40B4-BE49-F238E27FC236}">
                <a16:creationId xmlns:a16="http://schemas.microsoft.com/office/drawing/2014/main" id="{50469AD2-BC99-43D5-899D-44E4ED431B32}"/>
              </a:ext>
            </a:extLst>
          </p:cNvPr>
          <p:cNvSpPr txBox="1"/>
          <p:nvPr/>
        </p:nvSpPr>
        <p:spPr>
          <a:xfrm>
            <a:off x="8001000" y="6243935"/>
            <a:ext cx="447558" cy="461665"/>
          </a:xfrm>
          <a:prstGeom prst="rect">
            <a:avLst/>
          </a:prstGeom>
          <a:solidFill>
            <a:schemeClr val="accent6">
              <a:lumMod val="40000"/>
              <a:lumOff val="60000"/>
            </a:schemeClr>
          </a:solidFill>
          <a:ln>
            <a:solidFill>
              <a:schemeClr val="tx2">
                <a:lumMod val="60000"/>
                <a:lumOff val="40000"/>
              </a:schemeClr>
            </a:solidFill>
          </a:ln>
        </p:spPr>
        <p:txBody>
          <a:bodyPr wrap="square" rtlCol="0">
            <a:spAutoFit/>
          </a:bodyPr>
          <a:lstStyle/>
          <a:p>
            <a:pPr algn="ctr"/>
            <a:r>
              <a:rPr lang="en-US" dirty="0"/>
              <a:t>F</a:t>
            </a:r>
          </a:p>
        </p:txBody>
      </p:sp>
      <p:sp>
        <p:nvSpPr>
          <p:cNvPr id="12" name="TextBox 11">
            <a:extLst>
              <a:ext uri="{FF2B5EF4-FFF2-40B4-BE49-F238E27FC236}">
                <a16:creationId xmlns:a16="http://schemas.microsoft.com/office/drawing/2014/main" id="{7E9447E8-7E98-4A5D-9852-418A5B9F741A}"/>
              </a:ext>
            </a:extLst>
          </p:cNvPr>
          <p:cNvSpPr txBox="1"/>
          <p:nvPr/>
        </p:nvSpPr>
        <p:spPr>
          <a:xfrm>
            <a:off x="8001000" y="4352597"/>
            <a:ext cx="447558" cy="461665"/>
          </a:xfrm>
          <a:prstGeom prst="rect">
            <a:avLst/>
          </a:prstGeom>
          <a:solidFill>
            <a:schemeClr val="tx2">
              <a:lumMod val="20000"/>
              <a:lumOff val="80000"/>
            </a:schemeClr>
          </a:solidFill>
          <a:ln>
            <a:solidFill>
              <a:schemeClr val="accent1"/>
            </a:solidFill>
          </a:ln>
        </p:spPr>
        <p:txBody>
          <a:bodyPr wrap="square" rtlCol="0">
            <a:spAutoFit/>
          </a:bodyPr>
          <a:lstStyle/>
          <a:p>
            <a:pPr algn="ctr"/>
            <a:r>
              <a:rPr lang="en-US" dirty="0"/>
              <a:t>M</a:t>
            </a:r>
          </a:p>
        </p:txBody>
      </p:sp>
      <p:sp>
        <p:nvSpPr>
          <p:cNvPr id="13" name="TextBox 12">
            <a:extLst>
              <a:ext uri="{FF2B5EF4-FFF2-40B4-BE49-F238E27FC236}">
                <a16:creationId xmlns:a16="http://schemas.microsoft.com/office/drawing/2014/main" id="{9E2ECF26-A35C-48A9-B7BD-E8FEE888B660}"/>
              </a:ext>
            </a:extLst>
          </p:cNvPr>
          <p:cNvSpPr txBox="1"/>
          <p:nvPr/>
        </p:nvSpPr>
        <p:spPr>
          <a:xfrm>
            <a:off x="8001000" y="4962197"/>
            <a:ext cx="447558" cy="461665"/>
          </a:xfrm>
          <a:prstGeom prst="rect">
            <a:avLst/>
          </a:prstGeom>
          <a:solidFill>
            <a:schemeClr val="accent6">
              <a:lumMod val="40000"/>
              <a:lumOff val="60000"/>
            </a:schemeClr>
          </a:solidFill>
          <a:ln>
            <a:solidFill>
              <a:schemeClr val="tx2">
                <a:lumMod val="60000"/>
                <a:lumOff val="40000"/>
              </a:schemeClr>
            </a:solidFill>
          </a:ln>
        </p:spPr>
        <p:txBody>
          <a:bodyPr wrap="square" rtlCol="0">
            <a:spAutoFit/>
          </a:bodyPr>
          <a:lstStyle/>
          <a:p>
            <a:pPr algn="ctr"/>
            <a:r>
              <a:rPr lang="en-US" dirty="0"/>
              <a:t>F</a:t>
            </a:r>
          </a:p>
        </p:txBody>
      </p:sp>
      <p:sp>
        <p:nvSpPr>
          <p:cNvPr id="14" name="TextBox 13">
            <a:extLst>
              <a:ext uri="{FF2B5EF4-FFF2-40B4-BE49-F238E27FC236}">
                <a16:creationId xmlns:a16="http://schemas.microsoft.com/office/drawing/2014/main" id="{7A6EE1DC-8F1B-4A12-BEC8-937467B3CBE3}"/>
              </a:ext>
            </a:extLst>
          </p:cNvPr>
          <p:cNvSpPr txBox="1"/>
          <p:nvPr/>
        </p:nvSpPr>
        <p:spPr>
          <a:xfrm>
            <a:off x="6248400" y="2365353"/>
            <a:ext cx="447558" cy="461665"/>
          </a:xfrm>
          <a:prstGeom prst="rect">
            <a:avLst/>
          </a:prstGeom>
          <a:solidFill>
            <a:schemeClr val="tx2">
              <a:lumMod val="20000"/>
              <a:lumOff val="80000"/>
            </a:schemeClr>
          </a:solidFill>
          <a:ln>
            <a:solidFill>
              <a:schemeClr val="accent1"/>
            </a:solidFill>
          </a:ln>
        </p:spPr>
        <p:txBody>
          <a:bodyPr wrap="square" rtlCol="0">
            <a:spAutoFit/>
          </a:bodyPr>
          <a:lstStyle/>
          <a:p>
            <a:pPr algn="ctr"/>
            <a:r>
              <a:rPr lang="en-US" dirty="0"/>
              <a:t>M</a:t>
            </a:r>
          </a:p>
        </p:txBody>
      </p:sp>
      <p:sp>
        <p:nvSpPr>
          <p:cNvPr id="15" name="TextBox 14">
            <a:extLst>
              <a:ext uri="{FF2B5EF4-FFF2-40B4-BE49-F238E27FC236}">
                <a16:creationId xmlns:a16="http://schemas.microsoft.com/office/drawing/2014/main" id="{9E95B1A2-9B73-486E-8826-39FB90CE25DD}"/>
              </a:ext>
            </a:extLst>
          </p:cNvPr>
          <p:cNvSpPr txBox="1"/>
          <p:nvPr/>
        </p:nvSpPr>
        <p:spPr>
          <a:xfrm>
            <a:off x="6248400" y="3037492"/>
            <a:ext cx="447558" cy="461665"/>
          </a:xfrm>
          <a:prstGeom prst="rect">
            <a:avLst/>
          </a:prstGeom>
          <a:solidFill>
            <a:schemeClr val="accent6">
              <a:lumMod val="40000"/>
              <a:lumOff val="60000"/>
            </a:schemeClr>
          </a:solidFill>
          <a:ln>
            <a:solidFill>
              <a:schemeClr val="tx2">
                <a:lumMod val="60000"/>
                <a:lumOff val="40000"/>
              </a:schemeClr>
            </a:solidFill>
          </a:ln>
        </p:spPr>
        <p:txBody>
          <a:bodyPr wrap="square" rtlCol="0">
            <a:spAutoFit/>
          </a:bodyPr>
          <a:lstStyle/>
          <a:p>
            <a:pPr algn="ctr"/>
            <a:r>
              <a:rPr lang="en-US" dirty="0"/>
              <a:t>F</a:t>
            </a:r>
          </a:p>
        </p:txBody>
      </p:sp>
      <p:sp>
        <p:nvSpPr>
          <p:cNvPr id="16" name="TextBox 15">
            <a:extLst>
              <a:ext uri="{FF2B5EF4-FFF2-40B4-BE49-F238E27FC236}">
                <a16:creationId xmlns:a16="http://schemas.microsoft.com/office/drawing/2014/main" id="{9E1E0BA3-3F09-469B-B260-75C793F51A1B}"/>
              </a:ext>
            </a:extLst>
          </p:cNvPr>
          <p:cNvSpPr txBox="1"/>
          <p:nvPr/>
        </p:nvSpPr>
        <p:spPr>
          <a:xfrm>
            <a:off x="6248400" y="4986635"/>
            <a:ext cx="447558" cy="461665"/>
          </a:xfrm>
          <a:prstGeom prst="rect">
            <a:avLst/>
          </a:prstGeom>
          <a:solidFill>
            <a:schemeClr val="tx2">
              <a:lumMod val="20000"/>
              <a:lumOff val="80000"/>
            </a:schemeClr>
          </a:solidFill>
          <a:ln>
            <a:solidFill>
              <a:schemeClr val="accent1"/>
            </a:solidFill>
          </a:ln>
        </p:spPr>
        <p:txBody>
          <a:bodyPr wrap="square" rtlCol="0">
            <a:spAutoFit/>
          </a:bodyPr>
          <a:lstStyle/>
          <a:p>
            <a:pPr algn="ctr"/>
            <a:r>
              <a:rPr lang="en-US" dirty="0"/>
              <a:t>M</a:t>
            </a:r>
          </a:p>
        </p:txBody>
      </p:sp>
      <p:sp>
        <p:nvSpPr>
          <p:cNvPr id="17" name="TextBox 16">
            <a:extLst>
              <a:ext uri="{FF2B5EF4-FFF2-40B4-BE49-F238E27FC236}">
                <a16:creationId xmlns:a16="http://schemas.microsoft.com/office/drawing/2014/main" id="{19B22D9E-BFAB-4670-86A4-A1E0CC15B14B}"/>
              </a:ext>
            </a:extLst>
          </p:cNvPr>
          <p:cNvSpPr txBox="1"/>
          <p:nvPr/>
        </p:nvSpPr>
        <p:spPr>
          <a:xfrm>
            <a:off x="6248400" y="5724197"/>
            <a:ext cx="447558" cy="461665"/>
          </a:xfrm>
          <a:prstGeom prst="rect">
            <a:avLst/>
          </a:prstGeom>
          <a:solidFill>
            <a:schemeClr val="accent6">
              <a:lumMod val="40000"/>
              <a:lumOff val="60000"/>
            </a:schemeClr>
          </a:solidFill>
          <a:ln>
            <a:solidFill>
              <a:schemeClr val="tx2">
                <a:lumMod val="60000"/>
                <a:lumOff val="40000"/>
              </a:schemeClr>
            </a:solidFill>
          </a:ln>
        </p:spPr>
        <p:txBody>
          <a:bodyPr wrap="square" rtlCol="0">
            <a:spAutoFit/>
          </a:bodyPr>
          <a:lstStyle/>
          <a:p>
            <a:pPr algn="ctr"/>
            <a:r>
              <a:rPr lang="en-US" dirty="0"/>
              <a:t>F</a:t>
            </a:r>
          </a:p>
        </p:txBody>
      </p:sp>
      <p:sp>
        <p:nvSpPr>
          <p:cNvPr id="18" name="TextBox 17">
            <a:extLst>
              <a:ext uri="{FF2B5EF4-FFF2-40B4-BE49-F238E27FC236}">
                <a16:creationId xmlns:a16="http://schemas.microsoft.com/office/drawing/2014/main" id="{4126D247-D6BC-4C52-A4E2-3319F36834AE}"/>
              </a:ext>
            </a:extLst>
          </p:cNvPr>
          <p:cNvSpPr txBox="1"/>
          <p:nvPr/>
        </p:nvSpPr>
        <p:spPr>
          <a:xfrm>
            <a:off x="3893820" y="3037492"/>
            <a:ext cx="447558" cy="461665"/>
          </a:xfrm>
          <a:prstGeom prst="rect">
            <a:avLst/>
          </a:prstGeom>
          <a:solidFill>
            <a:schemeClr val="tx2">
              <a:lumMod val="20000"/>
              <a:lumOff val="80000"/>
            </a:schemeClr>
          </a:solidFill>
          <a:ln>
            <a:solidFill>
              <a:schemeClr val="accent1"/>
            </a:solidFill>
          </a:ln>
        </p:spPr>
        <p:txBody>
          <a:bodyPr wrap="square" rtlCol="0">
            <a:spAutoFit/>
          </a:bodyPr>
          <a:lstStyle/>
          <a:p>
            <a:pPr algn="ctr"/>
            <a:r>
              <a:rPr lang="en-US" dirty="0"/>
              <a:t>M</a:t>
            </a:r>
          </a:p>
        </p:txBody>
      </p:sp>
      <p:sp>
        <p:nvSpPr>
          <p:cNvPr id="19" name="TextBox 18">
            <a:extLst>
              <a:ext uri="{FF2B5EF4-FFF2-40B4-BE49-F238E27FC236}">
                <a16:creationId xmlns:a16="http://schemas.microsoft.com/office/drawing/2014/main" id="{7F0D949A-ADEF-4B1D-896B-7154806BAA43}"/>
              </a:ext>
            </a:extLst>
          </p:cNvPr>
          <p:cNvSpPr txBox="1"/>
          <p:nvPr/>
        </p:nvSpPr>
        <p:spPr>
          <a:xfrm>
            <a:off x="3893820" y="5024735"/>
            <a:ext cx="447558" cy="461665"/>
          </a:xfrm>
          <a:prstGeom prst="rect">
            <a:avLst/>
          </a:prstGeom>
          <a:solidFill>
            <a:schemeClr val="accent6">
              <a:lumMod val="40000"/>
              <a:lumOff val="60000"/>
            </a:schemeClr>
          </a:solidFill>
          <a:ln>
            <a:solidFill>
              <a:schemeClr val="tx2">
                <a:lumMod val="60000"/>
                <a:lumOff val="40000"/>
              </a:schemeClr>
            </a:solidFill>
          </a:ln>
        </p:spPr>
        <p:txBody>
          <a:bodyPr wrap="square" rtlCol="0">
            <a:spAutoFit/>
          </a:bodyPr>
          <a:lstStyle/>
          <a:p>
            <a:pPr algn="ctr"/>
            <a:r>
              <a:rPr lang="en-US" dirty="0"/>
              <a:t>F</a:t>
            </a:r>
          </a:p>
        </p:txBody>
      </p:sp>
      <p:cxnSp>
        <p:nvCxnSpPr>
          <p:cNvPr id="23" name="Straight Connector 22">
            <a:extLst>
              <a:ext uri="{FF2B5EF4-FFF2-40B4-BE49-F238E27FC236}">
                <a16:creationId xmlns:a16="http://schemas.microsoft.com/office/drawing/2014/main" id="{60C50252-DE44-436F-9B10-4505E647F7E8}"/>
              </a:ext>
            </a:extLst>
          </p:cNvPr>
          <p:cNvCxnSpPr>
            <a:endCxn id="18" idx="1"/>
          </p:cNvCxnSpPr>
          <p:nvPr/>
        </p:nvCxnSpPr>
        <p:spPr>
          <a:xfrm flipV="1">
            <a:off x="1524000" y="3268325"/>
            <a:ext cx="2369820" cy="93187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50CCC1C-283C-4C2B-8C39-E50F3FA4D9F4}"/>
              </a:ext>
            </a:extLst>
          </p:cNvPr>
          <p:cNvCxnSpPr>
            <a:cxnSpLocks/>
            <a:endCxn id="19" idx="1"/>
          </p:cNvCxnSpPr>
          <p:nvPr/>
        </p:nvCxnSpPr>
        <p:spPr>
          <a:xfrm>
            <a:off x="1524000" y="4200197"/>
            <a:ext cx="2369820" cy="105537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38A9E7D-7E5D-4A28-BB4B-5033EA306153}"/>
              </a:ext>
            </a:extLst>
          </p:cNvPr>
          <p:cNvCxnSpPr>
            <a:cxnSpLocks/>
            <a:stCxn id="18" idx="3"/>
            <a:endCxn id="14" idx="1"/>
          </p:cNvCxnSpPr>
          <p:nvPr/>
        </p:nvCxnSpPr>
        <p:spPr>
          <a:xfrm flipV="1">
            <a:off x="4341378" y="2596186"/>
            <a:ext cx="1907022" cy="67213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C4910B5-651E-4312-B359-9B2AF59D399C}"/>
              </a:ext>
            </a:extLst>
          </p:cNvPr>
          <p:cNvCxnSpPr>
            <a:cxnSpLocks/>
            <a:stCxn id="19" idx="3"/>
            <a:endCxn id="16" idx="1"/>
          </p:cNvCxnSpPr>
          <p:nvPr/>
        </p:nvCxnSpPr>
        <p:spPr>
          <a:xfrm flipV="1">
            <a:off x="4341378" y="5217468"/>
            <a:ext cx="1907022" cy="3810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120B8F1-E1E1-4118-BDBB-B672864302BC}"/>
              </a:ext>
            </a:extLst>
          </p:cNvPr>
          <p:cNvCxnSpPr>
            <a:cxnSpLocks/>
            <a:stCxn id="18" idx="3"/>
            <a:endCxn id="15" idx="1"/>
          </p:cNvCxnSpPr>
          <p:nvPr/>
        </p:nvCxnSpPr>
        <p:spPr>
          <a:xfrm>
            <a:off x="4341378" y="3268325"/>
            <a:ext cx="190702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53FAAAA-3F7A-44DF-AF7C-01C907E1064F}"/>
              </a:ext>
            </a:extLst>
          </p:cNvPr>
          <p:cNvCxnSpPr>
            <a:cxnSpLocks/>
            <a:stCxn id="19" idx="3"/>
            <a:endCxn id="17" idx="1"/>
          </p:cNvCxnSpPr>
          <p:nvPr/>
        </p:nvCxnSpPr>
        <p:spPr>
          <a:xfrm>
            <a:off x="4341378" y="5255568"/>
            <a:ext cx="1907022" cy="69946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417999E-F7E2-4373-94FA-983DF8311A1E}"/>
              </a:ext>
            </a:extLst>
          </p:cNvPr>
          <p:cNvCxnSpPr>
            <a:cxnSpLocks/>
            <a:stCxn id="14" idx="3"/>
            <a:endCxn id="8" idx="1"/>
          </p:cNvCxnSpPr>
          <p:nvPr/>
        </p:nvCxnSpPr>
        <p:spPr>
          <a:xfrm flipV="1">
            <a:off x="6695958" y="1986587"/>
            <a:ext cx="1305042" cy="60959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7C75237-A5D2-4830-963A-28F56C6BBD1B}"/>
              </a:ext>
            </a:extLst>
          </p:cNvPr>
          <p:cNvCxnSpPr>
            <a:cxnSpLocks/>
            <a:stCxn id="14" idx="3"/>
            <a:endCxn id="9" idx="1"/>
          </p:cNvCxnSpPr>
          <p:nvPr/>
        </p:nvCxnSpPr>
        <p:spPr>
          <a:xfrm>
            <a:off x="6695958" y="2596186"/>
            <a:ext cx="1305042"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28F565E-8C5A-4DAB-8F50-97220321813C}"/>
              </a:ext>
            </a:extLst>
          </p:cNvPr>
          <p:cNvCxnSpPr>
            <a:cxnSpLocks/>
            <a:stCxn id="15" idx="3"/>
            <a:endCxn id="5" idx="1"/>
          </p:cNvCxnSpPr>
          <p:nvPr/>
        </p:nvCxnSpPr>
        <p:spPr>
          <a:xfrm>
            <a:off x="6695958" y="3268325"/>
            <a:ext cx="130504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CD6E863-4C14-41E7-9E27-8F888D95552D}"/>
              </a:ext>
            </a:extLst>
          </p:cNvPr>
          <p:cNvCxnSpPr>
            <a:cxnSpLocks/>
            <a:stCxn id="15" idx="3"/>
            <a:endCxn id="7" idx="1"/>
          </p:cNvCxnSpPr>
          <p:nvPr/>
        </p:nvCxnSpPr>
        <p:spPr>
          <a:xfrm>
            <a:off x="6695958" y="3268325"/>
            <a:ext cx="1305042" cy="60960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7ED7D80-29CF-44FC-9389-659E0208CF55}"/>
              </a:ext>
            </a:extLst>
          </p:cNvPr>
          <p:cNvCxnSpPr>
            <a:cxnSpLocks/>
            <a:stCxn id="16" idx="3"/>
            <a:endCxn id="12" idx="1"/>
          </p:cNvCxnSpPr>
          <p:nvPr/>
        </p:nvCxnSpPr>
        <p:spPr>
          <a:xfrm flipV="1">
            <a:off x="6695958" y="4583430"/>
            <a:ext cx="1305042" cy="63403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B5549EC-CAC9-49F8-90C4-FAE02D59968A}"/>
              </a:ext>
            </a:extLst>
          </p:cNvPr>
          <p:cNvCxnSpPr>
            <a:cxnSpLocks/>
            <a:stCxn id="16" idx="3"/>
            <a:endCxn id="13" idx="1"/>
          </p:cNvCxnSpPr>
          <p:nvPr/>
        </p:nvCxnSpPr>
        <p:spPr>
          <a:xfrm flipV="1">
            <a:off x="6695958" y="5193030"/>
            <a:ext cx="1305042" cy="2443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063B3D5-33EE-40DF-83D9-36D585088EDD}"/>
              </a:ext>
            </a:extLst>
          </p:cNvPr>
          <p:cNvCxnSpPr>
            <a:cxnSpLocks/>
            <a:stCxn id="17" idx="3"/>
            <a:endCxn id="10" idx="1"/>
          </p:cNvCxnSpPr>
          <p:nvPr/>
        </p:nvCxnSpPr>
        <p:spPr>
          <a:xfrm flipV="1">
            <a:off x="6695958" y="5865168"/>
            <a:ext cx="1305042" cy="8986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09E80B3-55DB-4CC4-B580-539B40982128}"/>
              </a:ext>
            </a:extLst>
          </p:cNvPr>
          <p:cNvCxnSpPr>
            <a:cxnSpLocks/>
            <a:stCxn id="17" idx="3"/>
            <a:endCxn id="11" idx="1"/>
          </p:cNvCxnSpPr>
          <p:nvPr/>
        </p:nvCxnSpPr>
        <p:spPr>
          <a:xfrm>
            <a:off x="6695958" y="5955030"/>
            <a:ext cx="1305042" cy="51973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FDA34ED2-05FB-4576-B9E7-31F875F57978}"/>
              </a:ext>
            </a:extLst>
          </p:cNvPr>
          <p:cNvSpPr txBox="1"/>
          <p:nvPr/>
        </p:nvSpPr>
        <p:spPr>
          <a:xfrm>
            <a:off x="9015468" y="1755753"/>
            <a:ext cx="1119132" cy="461665"/>
          </a:xfrm>
          <a:prstGeom prst="rect">
            <a:avLst/>
          </a:prstGeom>
          <a:solidFill>
            <a:schemeClr val="accent5">
              <a:lumMod val="60000"/>
              <a:lumOff val="40000"/>
            </a:schemeClr>
          </a:solidFill>
          <a:ln>
            <a:solidFill>
              <a:schemeClr val="accent1"/>
            </a:solidFill>
          </a:ln>
        </p:spPr>
        <p:txBody>
          <a:bodyPr wrap="square" rtlCol="0">
            <a:spAutoFit/>
          </a:bodyPr>
          <a:lstStyle>
            <a:defPPr>
              <a:defRPr lang="en-US"/>
            </a:defPPr>
            <a:lvl1pPr algn="ctr"/>
          </a:lstStyle>
          <a:p>
            <a:r>
              <a:rPr lang="en-US" dirty="0"/>
              <a:t>MMM</a:t>
            </a:r>
          </a:p>
        </p:txBody>
      </p:sp>
      <p:sp>
        <p:nvSpPr>
          <p:cNvPr id="65" name="TextBox 64">
            <a:extLst>
              <a:ext uri="{FF2B5EF4-FFF2-40B4-BE49-F238E27FC236}">
                <a16:creationId xmlns:a16="http://schemas.microsoft.com/office/drawing/2014/main" id="{69CBAA2A-48AB-470D-84BF-0E32709E9B22}"/>
              </a:ext>
            </a:extLst>
          </p:cNvPr>
          <p:cNvSpPr txBox="1"/>
          <p:nvPr/>
        </p:nvSpPr>
        <p:spPr>
          <a:xfrm>
            <a:off x="9015468" y="2379938"/>
            <a:ext cx="1119132" cy="461665"/>
          </a:xfrm>
          <a:prstGeom prst="rect">
            <a:avLst/>
          </a:prstGeom>
          <a:solidFill>
            <a:schemeClr val="accent5">
              <a:lumMod val="60000"/>
              <a:lumOff val="40000"/>
            </a:schemeClr>
          </a:solidFill>
          <a:ln>
            <a:solidFill>
              <a:schemeClr val="accent1"/>
            </a:solidFill>
          </a:ln>
        </p:spPr>
        <p:txBody>
          <a:bodyPr wrap="square" rtlCol="0">
            <a:spAutoFit/>
          </a:bodyPr>
          <a:lstStyle>
            <a:defPPr>
              <a:defRPr lang="en-US"/>
            </a:defPPr>
            <a:lvl1pPr algn="ctr"/>
          </a:lstStyle>
          <a:p>
            <a:r>
              <a:rPr lang="en-US" dirty="0"/>
              <a:t>MMF</a:t>
            </a:r>
          </a:p>
        </p:txBody>
      </p:sp>
      <p:sp>
        <p:nvSpPr>
          <p:cNvPr id="66" name="TextBox 65">
            <a:extLst>
              <a:ext uri="{FF2B5EF4-FFF2-40B4-BE49-F238E27FC236}">
                <a16:creationId xmlns:a16="http://schemas.microsoft.com/office/drawing/2014/main" id="{9A3AC43A-633C-453D-B05E-53DC7E9E16AA}"/>
              </a:ext>
            </a:extLst>
          </p:cNvPr>
          <p:cNvSpPr txBox="1"/>
          <p:nvPr/>
        </p:nvSpPr>
        <p:spPr>
          <a:xfrm>
            <a:off x="9015468" y="3038413"/>
            <a:ext cx="1119132" cy="461665"/>
          </a:xfrm>
          <a:prstGeom prst="rect">
            <a:avLst/>
          </a:prstGeom>
          <a:solidFill>
            <a:schemeClr val="accent5">
              <a:lumMod val="60000"/>
              <a:lumOff val="40000"/>
            </a:schemeClr>
          </a:solidFill>
          <a:ln>
            <a:solidFill>
              <a:schemeClr val="accent1"/>
            </a:solidFill>
          </a:ln>
        </p:spPr>
        <p:txBody>
          <a:bodyPr wrap="square" rtlCol="0">
            <a:spAutoFit/>
          </a:bodyPr>
          <a:lstStyle>
            <a:defPPr>
              <a:defRPr lang="en-US"/>
            </a:defPPr>
            <a:lvl1pPr algn="ctr"/>
          </a:lstStyle>
          <a:p>
            <a:r>
              <a:rPr lang="en-US" dirty="0"/>
              <a:t>MFM</a:t>
            </a:r>
          </a:p>
        </p:txBody>
      </p:sp>
      <p:sp>
        <p:nvSpPr>
          <p:cNvPr id="67" name="TextBox 66">
            <a:extLst>
              <a:ext uri="{FF2B5EF4-FFF2-40B4-BE49-F238E27FC236}">
                <a16:creationId xmlns:a16="http://schemas.microsoft.com/office/drawing/2014/main" id="{32EE50F2-BF62-432B-962B-987D0863681F}"/>
              </a:ext>
            </a:extLst>
          </p:cNvPr>
          <p:cNvSpPr txBox="1"/>
          <p:nvPr/>
        </p:nvSpPr>
        <p:spPr>
          <a:xfrm>
            <a:off x="9015468" y="3647091"/>
            <a:ext cx="1119132" cy="461665"/>
          </a:xfrm>
          <a:prstGeom prst="rect">
            <a:avLst/>
          </a:prstGeom>
          <a:solidFill>
            <a:schemeClr val="accent5">
              <a:lumMod val="60000"/>
              <a:lumOff val="40000"/>
            </a:schemeClr>
          </a:solidFill>
          <a:ln>
            <a:solidFill>
              <a:schemeClr val="accent1"/>
            </a:solidFill>
          </a:ln>
        </p:spPr>
        <p:txBody>
          <a:bodyPr wrap="square" rtlCol="0">
            <a:spAutoFit/>
          </a:bodyPr>
          <a:lstStyle>
            <a:defPPr>
              <a:defRPr lang="en-US"/>
            </a:defPPr>
            <a:lvl1pPr algn="ctr"/>
          </a:lstStyle>
          <a:p>
            <a:r>
              <a:rPr lang="en-US" dirty="0"/>
              <a:t>MFF</a:t>
            </a:r>
          </a:p>
        </p:txBody>
      </p:sp>
      <p:sp>
        <p:nvSpPr>
          <p:cNvPr id="68" name="TextBox 67">
            <a:extLst>
              <a:ext uri="{FF2B5EF4-FFF2-40B4-BE49-F238E27FC236}">
                <a16:creationId xmlns:a16="http://schemas.microsoft.com/office/drawing/2014/main" id="{77CB93DF-3C2B-4893-A596-7D347431ECA2}"/>
              </a:ext>
            </a:extLst>
          </p:cNvPr>
          <p:cNvSpPr txBox="1"/>
          <p:nvPr/>
        </p:nvSpPr>
        <p:spPr>
          <a:xfrm>
            <a:off x="9015468" y="4352597"/>
            <a:ext cx="1119132" cy="461665"/>
          </a:xfrm>
          <a:prstGeom prst="rect">
            <a:avLst/>
          </a:prstGeom>
          <a:solidFill>
            <a:schemeClr val="accent5">
              <a:lumMod val="60000"/>
              <a:lumOff val="40000"/>
            </a:schemeClr>
          </a:solidFill>
          <a:ln>
            <a:solidFill>
              <a:schemeClr val="accent1"/>
            </a:solidFill>
          </a:ln>
        </p:spPr>
        <p:txBody>
          <a:bodyPr wrap="square" rtlCol="0">
            <a:spAutoFit/>
          </a:bodyPr>
          <a:lstStyle>
            <a:defPPr>
              <a:defRPr lang="en-US"/>
            </a:defPPr>
            <a:lvl1pPr algn="ctr"/>
          </a:lstStyle>
          <a:p>
            <a:r>
              <a:rPr lang="en-US" dirty="0"/>
              <a:t>FMM</a:t>
            </a:r>
          </a:p>
        </p:txBody>
      </p:sp>
      <p:sp>
        <p:nvSpPr>
          <p:cNvPr id="69" name="TextBox 68">
            <a:extLst>
              <a:ext uri="{FF2B5EF4-FFF2-40B4-BE49-F238E27FC236}">
                <a16:creationId xmlns:a16="http://schemas.microsoft.com/office/drawing/2014/main" id="{3B4AF31A-172A-4983-A107-1363C71240F7}"/>
              </a:ext>
            </a:extLst>
          </p:cNvPr>
          <p:cNvSpPr txBox="1"/>
          <p:nvPr/>
        </p:nvSpPr>
        <p:spPr>
          <a:xfrm>
            <a:off x="9015468" y="4960620"/>
            <a:ext cx="1119132" cy="461665"/>
          </a:xfrm>
          <a:prstGeom prst="rect">
            <a:avLst/>
          </a:prstGeom>
          <a:solidFill>
            <a:schemeClr val="accent5">
              <a:lumMod val="60000"/>
              <a:lumOff val="40000"/>
            </a:schemeClr>
          </a:solidFill>
          <a:ln>
            <a:solidFill>
              <a:schemeClr val="accent1"/>
            </a:solidFill>
          </a:ln>
        </p:spPr>
        <p:txBody>
          <a:bodyPr wrap="square" rtlCol="0">
            <a:spAutoFit/>
          </a:bodyPr>
          <a:lstStyle>
            <a:defPPr>
              <a:defRPr lang="en-US"/>
            </a:defPPr>
            <a:lvl1pPr algn="ctr"/>
          </a:lstStyle>
          <a:p>
            <a:r>
              <a:rPr lang="en-US" dirty="0"/>
              <a:t>FMF</a:t>
            </a:r>
          </a:p>
        </p:txBody>
      </p:sp>
      <p:sp>
        <p:nvSpPr>
          <p:cNvPr id="70" name="TextBox 69">
            <a:extLst>
              <a:ext uri="{FF2B5EF4-FFF2-40B4-BE49-F238E27FC236}">
                <a16:creationId xmlns:a16="http://schemas.microsoft.com/office/drawing/2014/main" id="{80E117C1-C4F7-44AA-A6D7-251B962EF3C8}"/>
              </a:ext>
            </a:extLst>
          </p:cNvPr>
          <p:cNvSpPr txBox="1"/>
          <p:nvPr/>
        </p:nvSpPr>
        <p:spPr>
          <a:xfrm>
            <a:off x="9015468" y="5634335"/>
            <a:ext cx="1119132" cy="461665"/>
          </a:xfrm>
          <a:prstGeom prst="rect">
            <a:avLst/>
          </a:prstGeom>
          <a:solidFill>
            <a:schemeClr val="accent5">
              <a:lumMod val="60000"/>
              <a:lumOff val="40000"/>
            </a:schemeClr>
          </a:solidFill>
          <a:ln>
            <a:solidFill>
              <a:schemeClr val="accent1"/>
            </a:solidFill>
          </a:ln>
        </p:spPr>
        <p:txBody>
          <a:bodyPr wrap="square" rtlCol="0">
            <a:spAutoFit/>
          </a:bodyPr>
          <a:lstStyle>
            <a:defPPr>
              <a:defRPr lang="en-US"/>
            </a:defPPr>
            <a:lvl1pPr algn="ctr"/>
          </a:lstStyle>
          <a:p>
            <a:r>
              <a:rPr lang="en-US" dirty="0"/>
              <a:t>FFM</a:t>
            </a:r>
          </a:p>
        </p:txBody>
      </p:sp>
      <p:sp>
        <p:nvSpPr>
          <p:cNvPr id="71" name="TextBox 70">
            <a:extLst>
              <a:ext uri="{FF2B5EF4-FFF2-40B4-BE49-F238E27FC236}">
                <a16:creationId xmlns:a16="http://schemas.microsoft.com/office/drawing/2014/main" id="{C83FB909-3AE9-4165-9790-9EE405A7B3EE}"/>
              </a:ext>
            </a:extLst>
          </p:cNvPr>
          <p:cNvSpPr txBox="1"/>
          <p:nvPr/>
        </p:nvSpPr>
        <p:spPr>
          <a:xfrm>
            <a:off x="9015468" y="6243934"/>
            <a:ext cx="1119132" cy="461665"/>
          </a:xfrm>
          <a:prstGeom prst="rect">
            <a:avLst/>
          </a:prstGeom>
          <a:solidFill>
            <a:schemeClr val="accent5">
              <a:lumMod val="60000"/>
              <a:lumOff val="40000"/>
            </a:schemeClr>
          </a:solidFill>
          <a:ln>
            <a:solidFill>
              <a:schemeClr val="accent1"/>
            </a:solidFill>
          </a:ln>
        </p:spPr>
        <p:txBody>
          <a:bodyPr wrap="square" rtlCol="0">
            <a:spAutoFit/>
          </a:bodyPr>
          <a:lstStyle>
            <a:defPPr>
              <a:defRPr lang="en-US"/>
            </a:defPPr>
            <a:lvl1pPr algn="ctr"/>
          </a:lstStyle>
          <a:p>
            <a:r>
              <a:rPr lang="en-US" dirty="0"/>
              <a:t>FFF</a:t>
            </a:r>
          </a:p>
        </p:txBody>
      </p:sp>
      <p:sp>
        <p:nvSpPr>
          <p:cNvPr id="72" name="TextBox 71">
            <a:extLst>
              <a:ext uri="{FF2B5EF4-FFF2-40B4-BE49-F238E27FC236}">
                <a16:creationId xmlns:a16="http://schemas.microsoft.com/office/drawing/2014/main" id="{8447EE4C-1255-4370-B4AB-BE1CC8DC3058}"/>
              </a:ext>
            </a:extLst>
          </p:cNvPr>
          <p:cNvSpPr txBox="1"/>
          <p:nvPr/>
        </p:nvSpPr>
        <p:spPr>
          <a:xfrm>
            <a:off x="7686142" y="1192003"/>
            <a:ext cx="1059906" cy="523220"/>
          </a:xfrm>
          <a:prstGeom prst="rect">
            <a:avLst/>
          </a:prstGeom>
          <a:noFill/>
        </p:spPr>
        <p:txBody>
          <a:bodyPr wrap="none" rtlCol="0">
            <a:spAutoFit/>
          </a:bodyPr>
          <a:lstStyle/>
          <a:p>
            <a:r>
              <a:rPr lang="en-US" sz="2800" dirty="0">
                <a:latin typeface="Aldhabi" panose="01000000000000000000" pitchFamily="2" charset="-78"/>
                <a:cs typeface="Aldhabi" panose="01000000000000000000" pitchFamily="2" charset="-78"/>
              </a:rPr>
              <a:t>Third cat</a:t>
            </a:r>
          </a:p>
        </p:txBody>
      </p:sp>
      <p:sp>
        <p:nvSpPr>
          <p:cNvPr id="73" name="TextBox 72">
            <a:extLst>
              <a:ext uri="{FF2B5EF4-FFF2-40B4-BE49-F238E27FC236}">
                <a16:creationId xmlns:a16="http://schemas.microsoft.com/office/drawing/2014/main" id="{BA35C7D4-A757-4ED2-913D-AA6473611647}"/>
              </a:ext>
            </a:extLst>
          </p:cNvPr>
          <p:cNvSpPr txBox="1"/>
          <p:nvPr/>
        </p:nvSpPr>
        <p:spPr>
          <a:xfrm>
            <a:off x="5935326" y="1806857"/>
            <a:ext cx="1188146" cy="523220"/>
          </a:xfrm>
          <a:prstGeom prst="rect">
            <a:avLst/>
          </a:prstGeom>
          <a:noFill/>
        </p:spPr>
        <p:txBody>
          <a:bodyPr wrap="none" rtlCol="0">
            <a:spAutoFit/>
          </a:bodyPr>
          <a:lstStyle/>
          <a:p>
            <a:r>
              <a:rPr lang="en-US" sz="2800" dirty="0">
                <a:latin typeface="Aldhabi" panose="01000000000000000000" pitchFamily="2" charset="-78"/>
                <a:cs typeface="Aldhabi" panose="01000000000000000000" pitchFamily="2" charset="-78"/>
              </a:rPr>
              <a:t>Second cat</a:t>
            </a:r>
          </a:p>
        </p:txBody>
      </p:sp>
      <p:sp>
        <p:nvSpPr>
          <p:cNvPr id="74" name="TextBox 73">
            <a:extLst>
              <a:ext uri="{FF2B5EF4-FFF2-40B4-BE49-F238E27FC236}">
                <a16:creationId xmlns:a16="http://schemas.microsoft.com/office/drawing/2014/main" id="{52D736B8-D618-42B7-B75A-2F523AF830CF}"/>
              </a:ext>
            </a:extLst>
          </p:cNvPr>
          <p:cNvSpPr txBox="1"/>
          <p:nvPr/>
        </p:nvSpPr>
        <p:spPr>
          <a:xfrm>
            <a:off x="3632206" y="2402593"/>
            <a:ext cx="955711" cy="523220"/>
          </a:xfrm>
          <a:prstGeom prst="rect">
            <a:avLst/>
          </a:prstGeom>
          <a:noFill/>
        </p:spPr>
        <p:txBody>
          <a:bodyPr wrap="none" rtlCol="0">
            <a:spAutoFit/>
          </a:bodyPr>
          <a:lstStyle/>
          <a:p>
            <a:r>
              <a:rPr lang="en-US" sz="2800" dirty="0">
                <a:latin typeface="Aldhabi" panose="01000000000000000000" pitchFamily="2" charset="-78"/>
                <a:cs typeface="Aldhabi" panose="01000000000000000000" pitchFamily="2" charset="-78"/>
              </a:rPr>
              <a:t>First cat</a:t>
            </a:r>
          </a:p>
        </p:txBody>
      </p:sp>
      <p:pic>
        <p:nvPicPr>
          <p:cNvPr id="76" name="Picture 75" descr="A cat sitting on a table&#10;&#10;Description automatically generated">
            <a:extLst>
              <a:ext uri="{FF2B5EF4-FFF2-40B4-BE49-F238E27FC236}">
                <a16:creationId xmlns:a16="http://schemas.microsoft.com/office/drawing/2014/main" id="{CCEEEDCE-6DE3-47A3-8F26-9AE6D3CC12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5548" y="1428546"/>
            <a:ext cx="1129708" cy="1305713"/>
          </a:xfrm>
          <a:prstGeom prst="rect">
            <a:avLst/>
          </a:prstGeom>
        </p:spPr>
      </p:pic>
      <p:pic>
        <p:nvPicPr>
          <p:cNvPr id="77" name="Picture 76" descr="A cat sitting on a table&#10;&#10;Description automatically generated">
            <a:extLst>
              <a:ext uri="{FF2B5EF4-FFF2-40B4-BE49-F238E27FC236}">
                <a16:creationId xmlns:a16="http://schemas.microsoft.com/office/drawing/2014/main" id="{3A3A2EBC-8620-413F-9EED-334E79D9DD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1992" y="832348"/>
            <a:ext cx="1129708" cy="1305713"/>
          </a:xfrm>
          <a:prstGeom prst="rect">
            <a:avLst/>
          </a:prstGeom>
        </p:spPr>
      </p:pic>
      <p:pic>
        <p:nvPicPr>
          <p:cNvPr id="78" name="Picture 77" descr="A cat sitting on a table&#10;&#10;Description automatically generated">
            <a:extLst>
              <a:ext uri="{FF2B5EF4-FFF2-40B4-BE49-F238E27FC236}">
                <a16:creationId xmlns:a16="http://schemas.microsoft.com/office/drawing/2014/main" id="{94A3193F-1226-48A7-A686-90AE06EE3A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4100" y="215917"/>
            <a:ext cx="1129708" cy="1305713"/>
          </a:xfrm>
          <a:prstGeom prst="rect">
            <a:avLst/>
          </a:prstGeom>
        </p:spPr>
      </p:pic>
    </p:spTree>
    <p:extLst>
      <p:ext uri="{BB962C8B-B14F-4D97-AF65-F5344CB8AC3E}">
        <p14:creationId xmlns:p14="http://schemas.microsoft.com/office/powerpoint/2010/main" val="5002802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2F66A5-0294-462D-8503-D537A30EE5E2}"/>
              </a:ext>
            </a:extLst>
          </p:cNvPr>
          <p:cNvSpPr txBox="1"/>
          <p:nvPr/>
        </p:nvSpPr>
        <p:spPr>
          <a:xfrm>
            <a:off x="508000" y="287515"/>
            <a:ext cx="6731000" cy="2144498"/>
          </a:xfrm>
          <a:prstGeom prst="rect">
            <a:avLst/>
          </a:prstGeom>
          <a:noFill/>
        </p:spPr>
        <p:txBody>
          <a:bodyPr wrap="square" rtlCol="0">
            <a:spAutoFit/>
          </a:bodyPr>
          <a:lstStyle/>
          <a:p>
            <a:r>
              <a:rPr lang="en-US" sz="2667" b="1" dirty="0">
                <a:solidFill>
                  <a:srgbClr val="C00000"/>
                </a:solidFill>
              </a:rPr>
              <a:t>Reading topics: </a:t>
            </a:r>
          </a:p>
          <a:p>
            <a:endParaRPr lang="en-US" sz="2667" b="1" dirty="0">
              <a:solidFill>
                <a:srgbClr val="C00000"/>
              </a:solidFill>
            </a:endParaRPr>
          </a:p>
          <a:p>
            <a:pPr marL="457189" indent="-457189">
              <a:buFont typeface="Arial" panose="020B0604020202020204" pitchFamily="34" charset="0"/>
              <a:buChar char="•"/>
            </a:pPr>
            <a:r>
              <a:rPr lang="en-US" sz="2667" dirty="0">
                <a:solidFill>
                  <a:srgbClr val="C00000"/>
                </a:solidFill>
              </a:rPr>
              <a:t>Bayes' theorem</a:t>
            </a:r>
          </a:p>
          <a:p>
            <a:pPr marL="457189" indent="-457189">
              <a:buFont typeface="Arial" panose="020B0604020202020204" pitchFamily="34" charset="0"/>
              <a:buChar char="•"/>
            </a:pPr>
            <a:r>
              <a:rPr lang="en-US" sz="2667" dirty="0">
                <a:solidFill>
                  <a:srgbClr val="C00000"/>
                </a:solidFill>
              </a:rPr>
              <a:t>Simpson’s Paradox</a:t>
            </a:r>
          </a:p>
          <a:p>
            <a:pPr marL="457189" indent="-457189">
              <a:buFont typeface="Arial" panose="020B0604020202020204" pitchFamily="34" charset="0"/>
              <a:buChar char="•"/>
            </a:pPr>
            <a:r>
              <a:rPr lang="en-US" sz="2667" dirty="0">
                <a:solidFill>
                  <a:srgbClr val="C00000"/>
                </a:solidFill>
              </a:rPr>
              <a:t>Combinations and permutations</a:t>
            </a:r>
            <a:endParaRPr lang="en-US" sz="2667" b="1" dirty="0">
              <a:solidFill>
                <a:srgbClr val="C00000"/>
              </a:solidFill>
            </a:endParaRPr>
          </a:p>
        </p:txBody>
      </p:sp>
    </p:spTree>
    <p:extLst>
      <p:ext uri="{BB962C8B-B14F-4D97-AF65-F5344CB8AC3E}">
        <p14:creationId xmlns:p14="http://schemas.microsoft.com/office/powerpoint/2010/main" val="14722596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09251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2F66A5-0294-462D-8503-D537A30EE5E2}"/>
              </a:ext>
            </a:extLst>
          </p:cNvPr>
          <p:cNvSpPr txBox="1"/>
          <p:nvPr/>
        </p:nvSpPr>
        <p:spPr>
          <a:xfrm>
            <a:off x="508000" y="287515"/>
            <a:ext cx="10871200" cy="2554545"/>
          </a:xfrm>
          <a:prstGeom prst="rect">
            <a:avLst/>
          </a:prstGeom>
          <a:noFill/>
        </p:spPr>
        <p:txBody>
          <a:bodyPr wrap="square" rtlCol="0">
            <a:spAutoFit/>
          </a:bodyPr>
          <a:lstStyle/>
          <a:p>
            <a:r>
              <a:rPr lang="en-US" sz="3200" b="1" dirty="0">
                <a:solidFill>
                  <a:srgbClr val="C00000"/>
                </a:solidFill>
              </a:rPr>
              <a:t>Bayes' theorem</a:t>
            </a:r>
          </a:p>
          <a:p>
            <a:r>
              <a:rPr lang="en-US" sz="3200" dirty="0"/>
              <a:t>Bayes' theorem describes the probability of an event, based on prior knowledge of conditions that might be related to the event. In other words, it allow us to find an unknown probability using other probabilities that we know.</a:t>
            </a:r>
          </a:p>
        </p:txBody>
      </p:sp>
      <p:pic>
        <p:nvPicPr>
          <p:cNvPr id="3" name="Picture 2">
            <a:extLst>
              <a:ext uri="{FF2B5EF4-FFF2-40B4-BE49-F238E27FC236}">
                <a16:creationId xmlns:a16="http://schemas.microsoft.com/office/drawing/2014/main" id="{6105D35A-45DE-4FFF-984C-EEE6BEDD6DEC}"/>
              </a:ext>
            </a:extLst>
          </p:cNvPr>
          <p:cNvPicPr>
            <a:picLocks noChangeAspect="1"/>
          </p:cNvPicPr>
          <p:nvPr/>
        </p:nvPicPr>
        <p:blipFill>
          <a:blip r:embed="rId2"/>
          <a:stretch>
            <a:fillRect/>
          </a:stretch>
        </p:blipFill>
        <p:spPr>
          <a:xfrm>
            <a:off x="4724400" y="2857124"/>
            <a:ext cx="3327400" cy="952500"/>
          </a:xfrm>
          <a:prstGeom prst="rect">
            <a:avLst/>
          </a:prstGeom>
        </p:spPr>
      </p:pic>
      <p:pic>
        <p:nvPicPr>
          <p:cNvPr id="28" name="Picture 27">
            <a:extLst>
              <a:ext uri="{FF2B5EF4-FFF2-40B4-BE49-F238E27FC236}">
                <a16:creationId xmlns:a16="http://schemas.microsoft.com/office/drawing/2014/main" id="{F0A8EA12-D847-40F3-A296-4E7D606BBF7E}"/>
              </a:ext>
            </a:extLst>
          </p:cNvPr>
          <p:cNvPicPr>
            <a:picLocks noChangeAspect="1"/>
          </p:cNvPicPr>
          <p:nvPr/>
        </p:nvPicPr>
        <p:blipFill>
          <a:blip r:embed="rId3"/>
          <a:stretch>
            <a:fillRect/>
          </a:stretch>
        </p:blipFill>
        <p:spPr>
          <a:xfrm>
            <a:off x="7919553" y="3862789"/>
            <a:ext cx="3476187" cy="2232728"/>
          </a:xfrm>
          <a:prstGeom prst="rect">
            <a:avLst/>
          </a:prstGeom>
        </p:spPr>
      </p:pic>
      <p:sp>
        <p:nvSpPr>
          <p:cNvPr id="31" name="TextBox 30">
            <a:extLst>
              <a:ext uri="{FF2B5EF4-FFF2-40B4-BE49-F238E27FC236}">
                <a16:creationId xmlns:a16="http://schemas.microsoft.com/office/drawing/2014/main" id="{31C43ECF-0E90-4E89-A657-2E8EC1958EE0}"/>
              </a:ext>
            </a:extLst>
          </p:cNvPr>
          <p:cNvSpPr txBox="1"/>
          <p:nvPr/>
        </p:nvSpPr>
        <p:spPr>
          <a:xfrm>
            <a:off x="507082" y="3481309"/>
            <a:ext cx="7214519" cy="2965364"/>
          </a:xfrm>
          <a:prstGeom prst="rect">
            <a:avLst/>
          </a:prstGeom>
          <a:noFill/>
        </p:spPr>
        <p:txBody>
          <a:bodyPr wrap="square" rtlCol="0">
            <a:spAutoFit/>
          </a:bodyPr>
          <a:lstStyle/>
          <a:p>
            <a:r>
              <a:rPr lang="en-US" sz="2667" b="1" dirty="0">
                <a:solidFill>
                  <a:srgbClr val="C00000"/>
                </a:solidFill>
              </a:rPr>
              <a:t>Simpson’s Paradox</a:t>
            </a:r>
          </a:p>
          <a:p>
            <a:r>
              <a:rPr lang="en-US" sz="2667" dirty="0"/>
              <a:t>Occurs in probability and statistics when trends exist in different groups, but the tendency disappears or changes when these groups are combined. It is a reminder of how easy it is to fall into paradoxical conclusions when relying solely on intuition</a:t>
            </a:r>
            <a:r>
              <a:rPr lang="en-US" sz="2667" b="1" dirty="0">
                <a:solidFill>
                  <a:srgbClr val="C00000"/>
                </a:solidFill>
              </a:rPr>
              <a:t>.</a:t>
            </a:r>
            <a:endParaRPr lang="en-US" sz="2667" dirty="0"/>
          </a:p>
        </p:txBody>
      </p:sp>
    </p:spTree>
    <p:extLst>
      <p:ext uri="{BB962C8B-B14F-4D97-AF65-F5344CB8AC3E}">
        <p14:creationId xmlns:p14="http://schemas.microsoft.com/office/powerpoint/2010/main" val="743060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BE3993-7C16-4F5B-AEFC-7F953BBA0F9B}"/>
              </a:ext>
            </a:extLst>
          </p:cNvPr>
          <p:cNvSpPr txBox="1"/>
          <p:nvPr/>
        </p:nvSpPr>
        <p:spPr>
          <a:xfrm>
            <a:off x="508000" y="1397001"/>
            <a:ext cx="11176000" cy="2677656"/>
          </a:xfrm>
          <a:prstGeom prst="rect">
            <a:avLst/>
          </a:prstGeom>
          <a:noFill/>
        </p:spPr>
        <p:txBody>
          <a:bodyPr wrap="square" rtlCol="0">
            <a:spAutoFit/>
          </a:bodyPr>
          <a:lstStyle/>
          <a:p>
            <a:r>
              <a:rPr lang="en-US" sz="2800" dirty="0"/>
              <a:t>Sometimes the order of events matters, other times it doesn’t. Combinations are defined when the order doesn’t matter, permutations when the order matters. E.g., (combination) what are the ingredients of a chicken soup? (permutation) What is the order to add ingredients to make the soup? </a:t>
            </a:r>
          </a:p>
          <a:p>
            <a:r>
              <a:rPr lang="en-US" sz="2800" dirty="0"/>
              <a:t>In other words, a permutation is an ordered combination. </a:t>
            </a:r>
          </a:p>
        </p:txBody>
      </p:sp>
      <p:sp>
        <p:nvSpPr>
          <p:cNvPr id="6" name="TextBox 5">
            <a:extLst>
              <a:ext uri="{FF2B5EF4-FFF2-40B4-BE49-F238E27FC236}">
                <a16:creationId xmlns:a16="http://schemas.microsoft.com/office/drawing/2014/main" id="{330A1D41-9FC1-4CD9-BEC3-49998CE15B77}"/>
              </a:ext>
            </a:extLst>
          </p:cNvPr>
          <p:cNvSpPr txBox="1"/>
          <p:nvPr/>
        </p:nvSpPr>
        <p:spPr>
          <a:xfrm>
            <a:off x="508000" y="743539"/>
            <a:ext cx="4769254" cy="502766"/>
          </a:xfrm>
          <a:prstGeom prst="rect">
            <a:avLst/>
          </a:prstGeom>
          <a:noFill/>
        </p:spPr>
        <p:txBody>
          <a:bodyPr wrap="none" rtlCol="0">
            <a:spAutoFit/>
          </a:bodyPr>
          <a:lstStyle/>
          <a:p>
            <a:r>
              <a:rPr lang="en-US" sz="2667" b="1" dirty="0">
                <a:solidFill>
                  <a:srgbClr val="C00000"/>
                </a:solidFill>
              </a:rPr>
              <a:t>Combinations and permutations</a:t>
            </a:r>
          </a:p>
        </p:txBody>
      </p:sp>
      <p:pic>
        <p:nvPicPr>
          <p:cNvPr id="7" name="Picture 6">
            <a:extLst>
              <a:ext uri="{FF2B5EF4-FFF2-40B4-BE49-F238E27FC236}">
                <a16:creationId xmlns:a16="http://schemas.microsoft.com/office/drawing/2014/main" id="{C9EC45D1-227E-4E04-B212-66D2042F6E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0" y="3116439"/>
            <a:ext cx="2844800" cy="3457223"/>
          </a:xfrm>
          <a:prstGeom prst="rect">
            <a:avLst/>
          </a:prstGeom>
        </p:spPr>
      </p:pic>
    </p:spTree>
    <p:extLst>
      <p:ext uri="{BB962C8B-B14F-4D97-AF65-F5344CB8AC3E}">
        <p14:creationId xmlns:p14="http://schemas.microsoft.com/office/powerpoint/2010/main" val="17644197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48A8B4-AE20-4DE2-B5ED-EDBD45AC2F4C}"/>
              </a:ext>
            </a:extLst>
          </p:cNvPr>
          <p:cNvSpPr txBox="1"/>
          <p:nvPr/>
        </p:nvSpPr>
        <p:spPr>
          <a:xfrm>
            <a:off x="508000" y="990601"/>
            <a:ext cx="10261600" cy="4832092"/>
          </a:xfrm>
          <a:prstGeom prst="rect">
            <a:avLst/>
          </a:prstGeom>
          <a:noFill/>
        </p:spPr>
        <p:txBody>
          <a:bodyPr wrap="square" rtlCol="0">
            <a:spAutoFit/>
          </a:bodyPr>
          <a:lstStyle/>
          <a:p>
            <a:r>
              <a:rPr lang="en-US" sz="2800" dirty="0">
                <a:solidFill>
                  <a:srgbClr val="00B050"/>
                </a:solidFill>
              </a:rPr>
              <a:t>Type (</a:t>
            </a:r>
            <a:r>
              <a:rPr lang="en-US" sz="2800" dirty="0" err="1">
                <a:solidFill>
                  <a:srgbClr val="00B050"/>
                </a:solidFill>
              </a:rPr>
              <a:t>i</a:t>
            </a:r>
            <a:r>
              <a:rPr lang="en-US" sz="2800" dirty="0">
                <a:solidFill>
                  <a:srgbClr val="00B050"/>
                </a:solidFill>
              </a:rPr>
              <a:t>): An ordered arrangement of n distinct objects</a:t>
            </a:r>
          </a:p>
          <a:p>
            <a:r>
              <a:rPr lang="en-US" sz="2800" dirty="0"/>
              <a:t>In how many different ways can 5 books be placed in a bookshelf?</a:t>
            </a:r>
          </a:p>
          <a:p>
            <a:endParaRPr lang="en-US" sz="2800" dirty="0"/>
          </a:p>
          <a:p>
            <a:r>
              <a:rPr lang="en-US" sz="2800" dirty="0"/>
              <a:t>5 ! = 5 x 4 x 3 x 2 x 1 = 120</a:t>
            </a:r>
          </a:p>
          <a:p>
            <a:endParaRPr lang="en-US" sz="2800" dirty="0"/>
          </a:p>
          <a:p>
            <a:r>
              <a:rPr lang="en-US" sz="2800" dirty="0">
                <a:solidFill>
                  <a:srgbClr val="00B050"/>
                </a:solidFill>
              </a:rPr>
              <a:t>Type (ii): Permutation of n elements taken r at a time</a:t>
            </a:r>
          </a:p>
          <a:p>
            <a:r>
              <a:rPr lang="en-US" sz="2800" dirty="0"/>
              <a:t>In how many different ways can we choose a committee of 3 people from a group of 10 people such that one of them becomes the president, the other becomes the vice president, and the third becomes a financial officer</a:t>
            </a:r>
          </a:p>
          <a:p>
            <a:endParaRPr lang="en-US" sz="2800" dirty="0"/>
          </a:p>
        </p:txBody>
      </p:sp>
      <p:pic>
        <p:nvPicPr>
          <p:cNvPr id="3" name="Picture 2">
            <a:extLst>
              <a:ext uri="{FF2B5EF4-FFF2-40B4-BE49-F238E27FC236}">
                <a16:creationId xmlns:a16="http://schemas.microsoft.com/office/drawing/2014/main" id="{32828AB6-64E5-4243-930E-E4DF5D16A5EF}"/>
              </a:ext>
            </a:extLst>
          </p:cNvPr>
          <p:cNvPicPr>
            <a:picLocks noChangeAspect="1"/>
          </p:cNvPicPr>
          <p:nvPr/>
        </p:nvPicPr>
        <p:blipFill>
          <a:blip r:embed="rId2"/>
          <a:stretch>
            <a:fillRect/>
          </a:stretch>
        </p:blipFill>
        <p:spPr>
          <a:xfrm>
            <a:off x="2057400" y="5321043"/>
            <a:ext cx="9004300" cy="1003300"/>
          </a:xfrm>
          <a:prstGeom prst="rect">
            <a:avLst/>
          </a:prstGeom>
        </p:spPr>
      </p:pic>
      <p:sp>
        <p:nvSpPr>
          <p:cNvPr id="6" name="TextBox 5">
            <a:extLst>
              <a:ext uri="{FF2B5EF4-FFF2-40B4-BE49-F238E27FC236}">
                <a16:creationId xmlns:a16="http://schemas.microsoft.com/office/drawing/2014/main" id="{B1E818B3-100A-4F70-9D16-5AE499BBF0DF}"/>
              </a:ext>
            </a:extLst>
          </p:cNvPr>
          <p:cNvSpPr txBox="1"/>
          <p:nvPr/>
        </p:nvSpPr>
        <p:spPr>
          <a:xfrm>
            <a:off x="508001" y="317447"/>
            <a:ext cx="3887603" cy="502766"/>
          </a:xfrm>
          <a:prstGeom prst="rect">
            <a:avLst/>
          </a:prstGeom>
          <a:noFill/>
        </p:spPr>
        <p:txBody>
          <a:bodyPr wrap="none" rtlCol="0">
            <a:spAutoFit/>
          </a:bodyPr>
          <a:lstStyle/>
          <a:p>
            <a:r>
              <a:rPr lang="en-US" sz="2667" b="1" dirty="0">
                <a:solidFill>
                  <a:srgbClr val="C00000"/>
                </a:solidFill>
              </a:rPr>
              <a:t>The permutation Principal</a:t>
            </a:r>
          </a:p>
        </p:txBody>
      </p:sp>
    </p:spTree>
    <p:extLst>
      <p:ext uri="{BB962C8B-B14F-4D97-AF65-F5344CB8AC3E}">
        <p14:creationId xmlns:p14="http://schemas.microsoft.com/office/powerpoint/2010/main" val="5894372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CCFC58-F911-499F-A99E-21FAAA087949}"/>
              </a:ext>
            </a:extLst>
          </p:cNvPr>
          <p:cNvSpPr txBox="1"/>
          <p:nvPr/>
        </p:nvSpPr>
        <p:spPr>
          <a:xfrm>
            <a:off x="508000" y="1092200"/>
            <a:ext cx="10871200" cy="1815882"/>
          </a:xfrm>
          <a:prstGeom prst="rect">
            <a:avLst/>
          </a:prstGeom>
          <a:noFill/>
        </p:spPr>
        <p:txBody>
          <a:bodyPr wrap="square" rtlCol="0">
            <a:spAutoFit/>
          </a:bodyPr>
          <a:lstStyle/>
          <a:p>
            <a:r>
              <a:rPr lang="en-US" sz="2800" dirty="0">
                <a:solidFill>
                  <a:srgbClr val="00B050"/>
                </a:solidFill>
              </a:rPr>
              <a:t>Type (iii): Distinguishable permutation of n elements</a:t>
            </a:r>
          </a:p>
          <a:p>
            <a:r>
              <a:rPr lang="en-US" sz="2800" dirty="0"/>
              <a:t>The number of distinguishable permutations of n elements where </a:t>
            </a:r>
            <a:r>
              <a:rPr lang="en-US" sz="2800" dirty="0" err="1"/>
              <a:t>n</a:t>
            </a:r>
            <a:r>
              <a:rPr lang="en-US" sz="2800" baseline="-25000" dirty="0" err="1"/>
              <a:t>1</a:t>
            </a:r>
            <a:r>
              <a:rPr lang="en-US" sz="2800" dirty="0"/>
              <a:t> are of one kind, </a:t>
            </a:r>
            <a:r>
              <a:rPr lang="en-US" sz="2800" dirty="0" err="1"/>
              <a:t>n</a:t>
            </a:r>
            <a:r>
              <a:rPr lang="en-US" sz="2800" baseline="-25000" dirty="0" err="1"/>
              <a:t>2</a:t>
            </a:r>
            <a:r>
              <a:rPr lang="en-US" sz="2800" dirty="0"/>
              <a:t> are of another kind, and so on.</a:t>
            </a:r>
          </a:p>
          <a:p>
            <a:r>
              <a:rPr lang="en-US" sz="2800" dirty="0"/>
              <a:t>In how many ways can the letters in the word “CALCULUS” be arranged?</a:t>
            </a:r>
          </a:p>
        </p:txBody>
      </p:sp>
      <p:pic>
        <p:nvPicPr>
          <p:cNvPr id="5" name="Picture 4">
            <a:extLst>
              <a:ext uri="{FF2B5EF4-FFF2-40B4-BE49-F238E27FC236}">
                <a16:creationId xmlns:a16="http://schemas.microsoft.com/office/drawing/2014/main" id="{CC7419CA-DEEE-444E-8DB7-4BED465780B3}"/>
              </a:ext>
            </a:extLst>
          </p:cNvPr>
          <p:cNvPicPr>
            <a:picLocks noChangeAspect="1"/>
          </p:cNvPicPr>
          <p:nvPr/>
        </p:nvPicPr>
        <p:blipFill>
          <a:blip r:embed="rId2"/>
          <a:stretch>
            <a:fillRect/>
          </a:stretch>
        </p:blipFill>
        <p:spPr>
          <a:xfrm>
            <a:off x="6299200" y="2933913"/>
            <a:ext cx="2641600" cy="828953"/>
          </a:xfrm>
          <a:prstGeom prst="rect">
            <a:avLst/>
          </a:prstGeom>
        </p:spPr>
      </p:pic>
      <p:sp>
        <p:nvSpPr>
          <p:cNvPr id="6" name="TextBox 5">
            <a:extLst>
              <a:ext uri="{FF2B5EF4-FFF2-40B4-BE49-F238E27FC236}">
                <a16:creationId xmlns:a16="http://schemas.microsoft.com/office/drawing/2014/main" id="{ADB54E10-71F9-48DB-813E-909F86BB8B92}"/>
              </a:ext>
            </a:extLst>
          </p:cNvPr>
          <p:cNvSpPr txBox="1"/>
          <p:nvPr/>
        </p:nvSpPr>
        <p:spPr>
          <a:xfrm>
            <a:off x="508001" y="317447"/>
            <a:ext cx="3887603" cy="502766"/>
          </a:xfrm>
          <a:prstGeom prst="rect">
            <a:avLst/>
          </a:prstGeom>
          <a:noFill/>
        </p:spPr>
        <p:txBody>
          <a:bodyPr wrap="none" rtlCol="0">
            <a:spAutoFit/>
          </a:bodyPr>
          <a:lstStyle/>
          <a:p>
            <a:r>
              <a:rPr lang="en-US" sz="2667" b="1" dirty="0">
                <a:solidFill>
                  <a:srgbClr val="C00000"/>
                </a:solidFill>
              </a:rPr>
              <a:t>The permutation Principal</a:t>
            </a:r>
          </a:p>
        </p:txBody>
      </p:sp>
      <p:pic>
        <p:nvPicPr>
          <p:cNvPr id="7" name="Picture 6">
            <a:extLst>
              <a:ext uri="{FF2B5EF4-FFF2-40B4-BE49-F238E27FC236}">
                <a16:creationId xmlns:a16="http://schemas.microsoft.com/office/drawing/2014/main" id="{F08575BF-CFA6-4A56-85D5-3974F0AE4FFD}"/>
              </a:ext>
            </a:extLst>
          </p:cNvPr>
          <p:cNvPicPr>
            <a:picLocks noChangeAspect="1"/>
          </p:cNvPicPr>
          <p:nvPr/>
        </p:nvPicPr>
        <p:blipFill>
          <a:blip r:embed="rId3"/>
          <a:stretch>
            <a:fillRect/>
          </a:stretch>
        </p:blipFill>
        <p:spPr>
          <a:xfrm>
            <a:off x="914401" y="3299360"/>
            <a:ext cx="2757948" cy="2675621"/>
          </a:xfrm>
          <a:prstGeom prst="rect">
            <a:avLst/>
          </a:prstGeom>
        </p:spPr>
      </p:pic>
      <p:pic>
        <p:nvPicPr>
          <p:cNvPr id="8" name="Picture 7">
            <a:extLst>
              <a:ext uri="{FF2B5EF4-FFF2-40B4-BE49-F238E27FC236}">
                <a16:creationId xmlns:a16="http://schemas.microsoft.com/office/drawing/2014/main" id="{F7FE0EFF-8E0B-4C69-8B53-E3806A6BAC38}"/>
              </a:ext>
            </a:extLst>
          </p:cNvPr>
          <p:cNvPicPr>
            <a:picLocks noChangeAspect="1"/>
          </p:cNvPicPr>
          <p:nvPr/>
        </p:nvPicPr>
        <p:blipFill>
          <a:blip r:embed="rId4"/>
          <a:stretch>
            <a:fillRect/>
          </a:stretch>
        </p:blipFill>
        <p:spPr>
          <a:xfrm>
            <a:off x="5950689" y="4445001"/>
            <a:ext cx="4279900" cy="1206500"/>
          </a:xfrm>
          <a:prstGeom prst="rect">
            <a:avLst/>
          </a:prstGeom>
        </p:spPr>
      </p:pic>
    </p:spTree>
    <p:extLst>
      <p:ext uri="{BB962C8B-B14F-4D97-AF65-F5344CB8AC3E}">
        <p14:creationId xmlns:p14="http://schemas.microsoft.com/office/powerpoint/2010/main" val="1472344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98CA84C-4334-4AA0-BE02-1EA171EBE9B9}"/>
              </a:ext>
            </a:extLst>
          </p:cNvPr>
          <p:cNvPicPr>
            <a:picLocks noChangeAspect="1"/>
          </p:cNvPicPr>
          <p:nvPr/>
        </p:nvPicPr>
        <p:blipFill>
          <a:blip r:embed="rId2"/>
          <a:stretch>
            <a:fillRect/>
          </a:stretch>
        </p:blipFill>
        <p:spPr>
          <a:xfrm>
            <a:off x="381000" y="264086"/>
            <a:ext cx="2498846" cy="1629682"/>
          </a:xfrm>
          <a:prstGeom prst="rect">
            <a:avLst/>
          </a:prstGeom>
        </p:spPr>
      </p:pic>
      <p:pic>
        <p:nvPicPr>
          <p:cNvPr id="8" name="Picture 7">
            <a:extLst>
              <a:ext uri="{FF2B5EF4-FFF2-40B4-BE49-F238E27FC236}">
                <a16:creationId xmlns:a16="http://schemas.microsoft.com/office/drawing/2014/main" id="{A3961570-F559-4869-BDE5-57D6F57C24FA}"/>
              </a:ext>
            </a:extLst>
          </p:cNvPr>
          <p:cNvPicPr>
            <a:picLocks noChangeAspect="1"/>
          </p:cNvPicPr>
          <p:nvPr/>
        </p:nvPicPr>
        <p:blipFill>
          <a:blip r:embed="rId3"/>
          <a:stretch>
            <a:fillRect/>
          </a:stretch>
        </p:blipFill>
        <p:spPr>
          <a:xfrm>
            <a:off x="609600" y="2020703"/>
            <a:ext cx="2498845" cy="2060759"/>
          </a:xfrm>
          <a:prstGeom prst="rect">
            <a:avLst/>
          </a:prstGeom>
        </p:spPr>
      </p:pic>
      <p:pic>
        <p:nvPicPr>
          <p:cNvPr id="9" name="Picture 8">
            <a:extLst>
              <a:ext uri="{FF2B5EF4-FFF2-40B4-BE49-F238E27FC236}">
                <a16:creationId xmlns:a16="http://schemas.microsoft.com/office/drawing/2014/main" id="{0722DFA8-F2CD-4F85-8510-1DFD22E7F33A}"/>
              </a:ext>
            </a:extLst>
          </p:cNvPr>
          <p:cNvPicPr>
            <a:picLocks noChangeAspect="1"/>
          </p:cNvPicPr>
          <p:nvPr/>
        </p:nvPicPr>
        <p:blipFill>
          <a:blip r:embed="rId4"/>
          <a:stretch>
            <a:fillRect/>
          </a:stretch>
        </p:blipFill>
        <p:spPr>
          <a:xfrm>
            <a:off x="4191000" y="1578703"/>
            <a:ext cx="7035394" cy="3700593"/>
          </a:xfrm>
          <a:prstGeom prst="rect">
            <a:avLst/>
          </a:prstGeom>
        </p:spPr>
      </p:pic>
    </p:spTree>
    <p:extLst>
      <p:ext uri="{BB962C8B-B14F-4D97-AF65-F5344CB8AC3E}">
        <p14:creationId xmlns:p14="http://schemas.microsoft.com/office/powerpoint/2010/main" val="1873994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1" y="1353335"/>
            <a:ext cx="2283884" cy="3325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543505" y="533327"/>
            <a:ext cx="739305" cy="584775"/>
          </a:xfrm>
          <a:prstGeom prst="rect">
            <a:avLst/>
          </a:prstGeom>
          <a:noFill/>
        </p:spPr>
        <p:txBody>
          <a:bodyPr wrap="none" rtlCol="0">
            <a:spAutoFit/>
          </a:bodyPr>
          <a:lstStyle/>
          <a:p>
            <a:r>
              <a:rPr lang="en-US" sz="3200" dirty="0">
                <a:solidFill>
                  <a:srgbClr val="C00000"/>
                </a:solidFill>
              </a:rPr>
              <a:t>Tail</a:t>
            </a:r>
          </a:p>
        </p:txBody>
      </p:sp>
      <p:sp>
        <p:nvSpPr>
          <p:cNvPr id="3" name="TextBox 2"/>
          <p:cNvSpPr txBox="1"/>
          <p:nvPr/>
        </p:nvSpPr>
        <p:spPr>
          <a:xfrm>
            <a:off x="6658795" y="1803401"/>
            <a:ext cx="1058303" cy="584775"/>
          </a:xfrm>
          <a:prstGeom prst="rect">
            <a:avLst/>
          </a:prstGeom>
          <a:noFill/>
        </p:spPr>
        <p:txBody>
          <a:bodyPr wrap="none" rtlCol="0">
            <a:spAutoFit/>
          </a:bodyPr>
          <a:lstStyle/>
          <a:p>
            <a:r>
              <a:rPr lang="en-US" sz="3200" dirty="0">
                <a:solidFill>
                  <a:srgbClr val="C00000"/>
                </a:solidFill>
              </a:rPr>
              <a:t>Head</a:t>
            </a:r>
          </a:p>
        </p:txBody>
      </p:sp>
      <p:sp>
        <p:nvSpPr>
          <p:cNvPr id="4" name="Arc 3"/>
          <p:cNvSpPr/>
          <p:nvPr/>
        </p:nvSpPr>
        <p:spPr>
          <a:xfrm>
            <a:off x="5080000" y="787400"/>
            <a:ext cx="4064000" cy="1465421"/>
          </a:xfrm>
          <a:prstGeom prst="arc">
            <a:avLst/>
          </a:prstGeom>
          <a:ln w="28575">
            <a:solidFill>
              <a:schemeClr val="accent1">
                <a:lumMod val="7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200"/>
          </a:p>
        </p:txBody>
      </p:sp>
      <p:sp>
        <p:nvSpPr>
          <p:cNvPr id="7" name="Freeform 6"/>
          <p:cNvSpPr/>
          <p:nvPr/>
        </p:nvSpPr>
        <p:spPr>
          <a:xfrm>
            <a:off x="7096017" y="1338198"/>
            <a:ext cx="1876747" cy="770001"/>
          </a:xfrm>
          <a:custGeom>
            <a:avLst/>
            <a:gdLst>
              <a:gd name="connsiteX0" fmla="*/ 1407560 w 1407560"/>
              <a:gd name="connsiteY0" fmla="*/ 331991 h 476656"/>
              <a:gd name="connsiteX1" fmla="*/ 1017142 w 1407560"/>
              <a:gd name="connsiteY1" fmla="*/ 208702 h 476656"/>
              <a:gd name="connsiteX2" fmla="*/ 647272 w 1407560"/>
              <a:gd name="connsiteY2" fmla="*/ 321717 h 476656"/>
              <a:gd name="connsiteX3" fmla="*/ 924675 w 1407560"/>
              <a:gd name="connsiteY3" fmla="*/ 475830 h 476656"/>
              <a:gd name="connsiteX4" fmla="*/ 1006868 w 1407560"/>
              <a:gd name="connsiteY4" fmla="*/ 249798 h 476656"/>
              <a:gd name="connsiteX5" fmla="*/ 739740 w 1407560"/>
              <a:gd name="connsiteY5" fmla="*/ 3218 h 476656"/>
              <a:gd name="connsiteX6" fmla="*/ 184935 w 1407560"/>
              <a:gd name="connsiteY6" fmla="*/ 126508 h 476656"/>
              <a:gd name="connsiteX7" fmla="*/ 0 w 1407560"/>
              <a:gd name="connsiteY7" fmla="*/ 373088 h 476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7560" h="476656">
                <a:moveTo>
                  <a:pt x="1407560" y="331991"/>
                </a:moveTo>
                <a:cubicBezTo>
                  <a:pt x="1275708" y="271202"/>
                  <a:pt x="1143857" y="210414"/>
                  <a:pt x="1017142" y="208702"/>
                </a:cubicBezTo>
                <a:cubicBezTo>
                  <a:pt x="890427" y="206990"/>
                  <a:pt x="662683" y="277196"/>
                  <a:pt x="647272" y="321717"/>
                </a:cubicBezTo>
                <a:cubicBezTo>
                  <a:pt x="631861" y="366238"/>
                  <a:pt x="864742" y="487817"/>
                  <a:pt x="924675" y="475830"/>
                </a:cubicBezTo>
                <a:cubicBezTo>
                  <a:pt x="984608" y="463844"/>
                  <a:pt x="1037690" y="328567"/>
                  <a:pt x="1006868" y="249798"/>
                </a:cubicBezTo>
                <a:cubicBezTo>
                  <a:pt x="976045" y="171029"/>
                  <a:pt x="876729" y="23766"/>
                  <a:pt x="739740" y="3218"/>
                </a:cubicBezTo>
                <a:cubicBezTo>
                  <a:pt x="602751" y="-17330"/>
                  <a:pt x="308225" y="64863"/>
                  <a:pt x="184935" y="126508"/>
                </a:cubicBezTo>
                <a:cubicBezTo>
                  <a:pt x="61645" y="188153"/>
                  <a:pt x="30822" y="280620"/>
                  <a:pt x="0" y="373088"/>
                </a:cubicBezTo>
              </a:path>
            </a:pathLst>
          </a:custGeom>
          <a:noFill/>
          <a:ln w="285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n w="28575">
                <a:solidFill>
                  <a:schemeClr val="tx1"/>
                </a:solidFill>
              </a:ln>
            </a:endParaRPr>
          </a:p>
        </p:txBody>
      </p:sp>
      <p:sp>
        <p:nvSpPr>
          <p:cNvPr id="8" name="TextBox 7"/>
          <p:cNvSpPr txBox="1"/>
          <p:nvPr/>
        </p:nvSpPr>
        <p:spPr>
          <a:xfrm>
            <a:off x="304862" y="1061694"/>
            <a:ext cx="6791154" cy="5262979"/>
          </a:xfrm>
          <a:prstGeom prst="rect">
            <a:avLst/>
          </a:prstGeom>
          <a:noFill/>
        </p:spPr>
        <p:txBody>
          <a:bodyPr wrap="none" rtlCol="0">
            <a:spAutoFit/>
          </a:bodyPr>
          <a:lstStyle/>
          <a:p>
            <a:r>
              <a:rPr lang="en-US" dirty="0"/>
              <a:t>Outcome / Single event</a:t>
            </a:r>
          </a:p>
          <a:p>
            <a:endParaRPr lang="en-US" dirty="0"/>
          </a:p>
          <a:p>
            <a:r>
              <a:rPr lang="en-US" b="1" dirty="0"/>
              <a:t>Sample space</a:t>
            </a:r>
            <a:r>
              <a:rPr lang="en-US" dirty="0"/>
              <a:t>: collection of events.</a:t>
            </a:r>
          </a:p>
          <a:p>
            <a:r>
              <a:rPr lang="en-US" dirty="0"/>
              <a:t>Collection of all possible outcomes of an experiment.</a:t>
            </a:r>
          </a:p>
          <a:p>
            <a:endParaRPr lang="en-US" dirty="0"/>
          </a:p>
          <a:p>
            <a:r>
              <a:rPr lang="en-US" dirty="0"/>
              <a:t>S = {T , H}</a:t>
            </a:r>
          </a:p>
          <a:p>
            <a:endParaRPr lang="en-US" dirty="0"/>
          </a:p>
          <a:p>
            <a:r>
              <a:rPr lang="en-US" dirty="0"/>
              <a:t>How many options there are to mix these events?</a:t>
            </a:r>
          </a:p>
          <a:p>
            <a:endParaRPr lang="en-US" dirty="0"/>
          </a:p>
          <a:p>
            <a:r>
              <a:rPr lang="en-US" dirty="0"/>
              <a:t>S = {TT , TH , HT , HH}</a:t>
            </a:r>
          </a:p>
          <a:p>
            <a:endParaRPr lang="en-US" dirty="0"/>
          </a:p>
          <a:p>
            <a:endParaRPr lang="en-US" dirty="0"/>
          </a:p>
          <a:p>
            <a:endParaRPr lang="en-US" dirty="0"/>
          </a:p>
          <a:p>
            <a:r>
              <a:rPr lang="en-US" dirty="0">
                <a:solidFill>
                  <a:srgbClr val="C00000"/>
                </a:solidFill>
              </a:rPr>
              <a:t>Probability is a number between 0 and 1, why?</a:t>
            </a: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903" y="4872103"/>
            <a:ext cx="83693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488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43DC02-5270-4AE4-BB53-13DE28065F36}"/>
              </a:ext>
            </a:extLst>
          </p:cNvPr>
          <p:cNvSpPr txBox="1"/>
          <p:nvPr/>
        </p:nvSpPr>
        <p:spPr>
          <a:xfrm>
            <a:off x="609600" y="739775"/>
            <a:ext cx="10769600" cy="4893647"/>
          </a:xfrm>
          <a:prstGeom prst="rect">
            <a:avLst/>
          </a:prstGeom>
          <a:noFill/>
        </p:spPr>
        <p:txBody>
          <a:bodyPr wrap="square" rtlCol="0">
            <a:spAutoFit/>
          </a:bodyPr>
          <a:lstStyle/>
          <a:p>
            <a:r>
              <a:rPr lang="en-US" dirty="0"/>
              <a:t>A coin has two sides, the if we toss it once, how many observation we can make? How can you describe the sample space?</a:t>
            </a:r>
          </a:p>
          <a:p>
            <a:r>
              <a:rPr lang="en-US" dirty="0"/>
              <a:t>S = {T , H} and the possibility of each outcome is 1 out of 2, or 50%</a:t>
            </a:r>
          </a:p>
          <a:p>
            <a:endParaRPr lang="en-US" dirty="0"/>
          </a:p>
          <a:p>
            <a:r>
              <a:rPr lang="en-US" dirty="0"/>
              <a:t>What is the sample space of all observations if we toss it twice?</a:t>
            </a:r>
          </a:p>
          <a:p>
            <a:r>
              <a:rPr lang="en-US" dirty="0"/>
              <a:t>S = {TT , TH , HT , HH} and the possibility of each outcome is 1 out of 4, or 25%</a:t>
            </a:r>
          </a:p>
          <a:p>
            <a:endParaRPr lang="en-US" dirty="0"/>
          </a:p>
          <a:p>
            <a:endParaRPr lang="en-US" dirty="0"/>
          </a:p>
          <a:p>
            <a:endParaRPr lang="en-US" dirty="0"/>
          </a:p>
          <a:p>
            <a:endParaRPr lang="en-US" dirty="0"/>
          </a:p>
          <a:p>
            <a:endParaRPr lang="en-US" dirty="0"/>
          </a:p>
          <a:p>
            <a:r>
              <a:rPr lang="en-US" dirty="0"/>
              <a:t>What about if we toss it three times? How many different outcomes can we obtain? What will be the probability of each outcome?</a:t>
            </a:r>
          </a:p>
        </p:txBody>
      </p:sp>
      <p:pic>
        <p:nvPicPr>
          <p:cNvPr id="3" name="Picture 2">
            <a:extLst>
              <a:ext uri="{FF2B5EF4-FFF2-40B4-BE49-F238E27FC236}">
                <a16:creationId xmlns:a16="http://schemas.microsoft.com/office/drawing/2014/main" id="{E71CC012-ADA7-47F9-898C-413EE33ED0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978" y="3279775"/>
            <a:ext cx="6461125"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8151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859" y="47045"/>
            <a:ext cx="2044557" cy="1991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1" y="584200"/>
            <a:ext cx="3543300" cy="4146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616201"/>
            <a:ext cx="8548885" cy="109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9EC2A32A-E496-4A38-B0D4-6C4D1743FE55}"/>
              </a:ext>
            </a:extLst>
          </p:cNvPr>
          <p:cNvSpPr txBox="1"/>
          <p:nvPr/>
        </p:nvSpPr>
        <p:spPr>
          <a:xfrm>
            <a:off x="2438401" y="611768"/>
            <a:ext cx="5385983" cy="1200329"/>
          </a:xfrm>
          <a:prstGeom prst="rect">
            <a:avLst/>
          </a:prstGeom>
          <a:noFill/>
        </p:spPr>
        <p:txBody>
          <a:bodyPr wrap="square" rtlCol="0">
            <a:spAutoFit/>
          </a:bodyPr>
          <a:lstStyle/>
          <a:p>
            <a:r>
              <a:rPr lang="en-US" dirty="0"/>
              <a:t>A die has 6 sides, if we toss it once we will obtain one number out of six, each with a probability of 1/6 or 16.7%</a:t>
            </a:r>
          </a:p>
        </p:txBody>
      </p:sp>
      <p:sp>
        <p:nvSpPr>
          <p:cNvPr id="4" name="TextBox 3">
            <a:extLst>
              <a:ext uri="{FF2B5EF4-FFF2-40B4-BE49-F238E27FC236}">
                <a16:creationId xmlns:a16="http://schemas.microsoft.com/office/drawing/2014/main" id="{AFA8683B-F28A-4E61-9391-601405A9D5B9}"/>
              </a:ext>
            </a:extLst>
          </p:cNvPr>
          <p:cNvSpPr txBox="1"/>
          <p:nvPr/>
        </p:nvSpPr>
        <p:spPr>
          <a:xfrm>
            <a:off x="723899" y="4222569"/>
            <a:ext cx="9944101" cy="830997"/>
          </a:xfrm>
          <a:prstGeom prst="rect">
            <a:avLst/>
          </a:prstGeom>
          <a:noFill/>
        </p:spPr>
        <p:txBody>
          <a:bodyPr wrap="square" rtlCol="0">
            <a:spAutoFit/>
          </a:bodyPr>
          <a:lstStyle/>
          <a:p>
            <a:r>
              <a:rPr lang="en-US" dirty="0"/>
              <a:t>The sum of all events is always 1.0.</a:t>
            </a:r>
          </a:p>
          <a:p>
            <a:r>
              <a:rPr lang="en-US" dirty="0"/>
              <a:t>What is the probability of obtaining a number 4 P(4)? </a:t>
            </a:r>
          </a:p>
        </p:txBody>
      </p:sp>
    </p:spTree>
    <p:extLst>
      <p:ext uri="{BB962C8B-B14F-4D97-AF65-F5344CB8AC3E}">
        <p14:creationId xmlns:p14="http://schemas.microsoft.com/office/powerpoint/2010/main" val="2274800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350D76-6F3F-4F61-B37E-842641331371}"/>
              </a:ext>
            </a:extLst>
          </p:cNvPr>
          <p:cNvSpPr txBox="1"/>
          <p:nvPr/>
        </p:nvSpPr>
        <p:spPr>
          <a:xfrm>
            <a:off x="304800" y="260141"/>
            <a:ext cx="9525000" cy="584775"/>
          </a:xfrm>
          <a:prstGeom prst="rect">
            <a:avLst/>
          </a:prstGeom>
          <a:noFill/>
        </p:spPr>
        <p:txBody>
          <a:bodyPr wrap="square" rtlCol="0">
            <a:spAutoFit/>
          </a:bodyPr>
          <a:lstStyle/>
          <a:p>
            <a:r>
              <a:rPr lang="en-US" sz="3200" dirty="0"/>
              <a:t>Can you picture the sample space for rolling two dice?</a:t>
            </a:r>
          </a:p>
        </p:txBody>
      </p:sp>
      <p:pic>
        <p:nvPicPr>
          <p:cNvPr id="7" name="Picture 6">
            <a:extLst>
              <a:ext uri="{FF2B5EF4-FFF2-40B4-BE49-F238E27FC236}">
                <a16:creationId xmlns:a16="http://schemas.microsoft.com/office/drawing/2014/main" id="{7F6E08EE-ADE4-4ABF-AA0F-504DE274B9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2213288"/>
            <a:ext cx="2044557" cy="1991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id="{FE91806F-D145-4959-8F58-7E0E6DD264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792535"/>
            <a:ext cx="2044557" cy="1991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F9700B44-1D17-4B34-B408-4613DA143599}"/>
              </a:ext>
            </a:extLst>
          </p:cNvPr>
          <p:cNvSpPr txBox="1"/>
          <p:nvPr/>
        </p:nvSpPr>
        <p:spPr>
          <a:xfrm>
            <a:off x="737526" y="4204508"/>
            <a:ext cx="2351926" cy="461665"/>
          </a:xfrm>
          <a:prstGeom prst="rect">
            <a:avLst/>
          </a:prstGeom>
          <a:noFill/>
        </p:spPr>
        <p:txBody>
          <a:bodyPr wrap="none" rtlCol="0">
            <a:spAutoFit/>
          </a:bodyPr>
          <a:lstStyle/>
          <a:p>
            <a:r>
              <a:rPr lang="en-US" dirty="0"/>
              <a:t>S</a:t>
            </a:r>
            <a:r>
              <a:rPr lang="en-US" baseline="-25000" dirty="0"/>
              <a:t>1</a:t>
            </a:r>
            <a:r>
              <a:rPr lang="en-US" dirty="0"/>
              <a:t> = { 1,2,3,4,5,6}</a:t>
            </a:r>
          </a:p>
        </p:txBody>
      </p:sp>
      <p:sp>
        <p:nvSpPr>
          <p:cNvPr id="10" name="TextBox 9">
            <a:extLst>
              <a:ext uri="{FF2B5EF4-FFF2-40B4-BE49-F238E27FC236}">
                <a16:creationId xmlns:a16="http://schemas.microsoft.com/office/drawing/2014/main" id="{57D3B12D-E01B-4BE3-BC53-6401885492D6}"/>
              </a:ext>
            </a:extLst>
          </p:cNvPr>
          <p:cNvSpPr txBox="1"/>
          <p:nvPr/>
        </p:nvSpPr>
        <p:spPr>
          <a:xfrm>
            <a:off x="7010400" y="1447800"/>
            <a:ext cx="2351926" cy="461665"/>
          </a:xfrm>
          <a:prstGeom prst="rect">
            <a:avLst/>
          </a:prstGeom>
          <a:noFill/>
        </p:spPr>
        <p:txBody>
          <a:bodyPr wrap="none" rtlCol="0">
            <a:spAutoFit/>
          </a:bodyPr>
          <a:lstStyle/>
          <a:p>
            <a:r>
              <a:rPr lang="en-US" dirty="0"/>
              <a:t>S</a:t>
            </a:r>
            <a:r>
              <a:rPr lang="en-US" baseline="-25000" dirty="0"/>
              <a:t>2</a:t>
            </a:r>
            <a:r>
              <a:rPr lang="en-US" dirty="0"/>
              <a:t> = { 1,2,3,4,5,6}</a:t>
            </a:r>
          </a:p>
        </p:txBody>
      </p:sp>
    </p:spTree>
    <p:extLst>
      <p:ext uri="{BB962C8B-B14F-4D97-AF65-F5344CB8AC3E}">
        <p14:creationId xmlns:p14="http://schemas.microsoft.com/office/powerpoint/2010/main" val="1984809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7F6044-6754-4983-8A1C-26408624B5A7}"/>
              </a:ext>
            </a:extLst>
          </p:cNvPr>
          <p:cNvPicPr>
            <a:picLocks noChangeAspect="1"/>
          </p:cNvPicPr>
          <p:nvPr/>
        </p:nvPicPr>
        <p:blipFill>
          <a:blip r:embed="rId2"/>
          <a:stretch>
            <a:fillRect/>
          </a:stretch>
        </p:blipFill>
        <p:spPr>
          <a:xfrm>
            <a:off x="2895600" y="2213288"/>
            <a:ext cx="8475319" cy="4492311"/>
          </a:xfrm>
          <a:prstGeom prst="rect">
            <a:avLst/>
          </a:prstGeom>
        </p:spPr>
      </p:pic>
      <p:sp>
        <p:nvSpPr>
          <p:cNvPr id="4" name="TextBox 3">
            <a:extLst>
              <a:ext uri="{FF2B5EF4-FFF2-40B4-BE49-F238E27FC236}">
                <a16:creationId xmlns:a16="http://schemas.microsoft.com/office/drawing/2014/main" id="{4C350D76-6F3F-4F61-B37E-842641331371}"/>
              </a:ext>
            </a:extLst>
          </p:cNvPr>
          <p:cNvSpPr txBox="1"/>
          <p:nvPr/>
        </p:nvSpPr>
        <p:spPr>
          <a:xfrm>
            <a:off x="304800" y="260141"/>
            <a:ext cx="9525000" cy="584775"/>
          </a:xfrm>
          <a:prstGeom prst="rect">
            <a:avLst/>
          </a:prstGeom>
          <a:noFill/>
        </p:spPr>
        <p:txBody>
          <a:bodyPr wrap="square" rtlCol="0">
            <a:spAutoFit/>
          </a:bodyPr>
          <a:lstStyle/>
          <a:p>
            <a:r>
              <a:rPr lang="en-US" sz="3200" dirty="0"/>
              <a:t>Can you picture the sample space for rolling two dice?</a:t>
            </a:r>
          </a:p>
        </p:txBody>
      </p:sp>
      <p:pic>
        <p:nvPicPr>
          <p:cNvPr id="7" name="Picture 6">
            <a:extLst>
              <a:ext uri="{FF2B5EF4-FFF2-40B4-BE49-F238E27FC236}">
                <a16:creationId xmlns:a16="http://schemas.microsoft.com/office/drawing/2014/main" id="{7F6E08EE-ADE4-4ABF-AA0F-504DE274B90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2213288"/>
            <a:ext cx="2044557" cy="1991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id="{FE91806F-D145-4959-8F58-7E0E6DD264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792535"/>
            <a:ext cx="2044557" cy="1991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F9700B44-1D17-4B34-B408-4613DA143599}"/>
              </a:ext>
            </a:extLst>
          </p:cNvPr>
          <p:cNvSpPr txBox="1"/>
          <p:nvPr/>
        </p:nvSpPr>
        <p:spPr>
          <a:xfrm>
            <a:off x="737526" y="4204508"/>
            <a:ext cx="2351926" cy="461665"/>
          </a:xfrm>
          <a:prstGeom prst="rect">
            <a:avLst/>
          </a:prstGeom>
          <a:noFill/>
        </p:spPr>
        <p:txBody>
          <a:bodyPr wrap="none" rtlCol="0">
            <a:spAutoFit/>
          </a:bodyPr>
          <a:lstStyle/>
          <a:p>
            <a:r>
              <a:rPr lang="en-US" dirty="0"/>
              <a:t>S</a:t>
            </a:r>
            <a:r>
              <a:rPr lang="en-US" baseline="-25000" dirty="0"/>
              <a:t>1</a:t>
            </a:r>
            <a:r>
              <a:rPr lang="en-US" dirty="0"/>
              <a:t> = { 1,2,3,4,5,6}</a:t>
            </a:r>
          </a:p>
        </p:txBody>
      </p:sp>
      <p:sp>
        <p:nvSpPr>
          <p:cNvPr id="10" name="TextBox 9">
            <a:extLst>
              <a:ext uri="{FF2B5EF4-FFF2-40B4-BE49-F238E27FC236}">
                <a16:creationId xmlns:a16="http://schemas.microsoft.com/office/drawing/2014/main" id="{57D3B12D-E01B-4BE3-BC53-6401885492D6}"/>
              </a:ext>
            </a:extLst>
          </p:cNvPr>
          <p:cNvSpPr txBox="1"/>
          <p:nvPr/>
        </p:nvSpPr>
        <p:spPr>
          <a:xfrm>
            <a:off x="7010400" y="1447800"/>
            <a:ext cx="2351926" cy="461665"/>
          </a:xfrm>
          <a:prstGeom prst="rect">
            <a:avLst/>
          </a:prstGeom>
          <a:noFill/>
        </p:spPr>
        <p:txBody>
          <a:bodyPr wrap="none" rtlCol="0">
            <a:spAutoFit/>
          </a:bodyPr>
          <a:lstStyle/>
          <a:p>
            <a:r>
              <a:rPr lang="en-US" dirty="0"/>
              <a:t>S</a:t>
            </a:r>
            <a:r>
              <a:rPr lang="en-US" baseline="-25000" dirty="0"/>
              <a:t>2</a:t>
            </a:r>
            <a:r>
              <a:rPr lang="en-US" dirty="0"/>
              <a:t> = { 1,2,3,4,5,6}</a:t>
            </a:r>
          </a:p>
        </p:txBody>
      </p:sp>
    </p:spTree>
    <p:extLst>
      <p:ext uri="{BB962C8B-B14F-4D97-AF65-F5344CB8AC3E}">
        <p14:creationId xmlns:p14="http://schemas.microsoft.com/office/powerpoint/2010/main" val="3231758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2568</TotalTime>
  <Words>2281</Words>
  <Application>Microsoft Office PowerPoint</Application>
  <PresentationFormat>Widescreen</PresentationFormat>
  <Paragraphs>249</Paragraphs>
  <Slides>47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Abadi</vt:lpstr>
      <vt:lpstr>Aldhabi</vt:lpstr>
      <vt:lpstr>Algerian</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 Chiluiza</dc:creator>
  <cp:lastModifiedBy>Dee Chiluiza</cp:lastModifiedBy>
  <cp:revision>42</cp:revision>
  <dcterms:created xsi:type="dcterms:W3CDTF">2020-01-14T00:57:31Z</dcterms:created>
  <dcterms:modified xsi:type="dcterms:W3CDTF">2020-09-29T01:49:48Z</dcterms:modified>
</cp:coreProperties>
</file>