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08" r:id="rId3"/>
    <p:sldId id="389" r:id="rId4"/>
    <p:sldId id="413" r:id="rId5"/>
    <p:sldId id="414" r:id="rId6"/>
    <p:sldId id="384" r:id="rId7"/>
    <p:sldId id="316" r:id="rId8"/>
    <p:sldId id="337" r:id="rId9"/>
    <p:sldId id="380" r:id="rId10"/>
    <p:sldId id="325" r:id="rId11"/>
    <p:sldId id="324" r:id="rId12"/>
    <p:sldId id="385" r:id="rId13"/>
    <p:sldId id="313" r:id="rId14"/>
    <p:sldId id="340" r:id="rId15"/>
    <p:sldId id="347" r:id="rId16"/>
    <p:sldId id="326" r:id="rId17"/>
    <p:sldId id="327" r:id="rId18"/>
    <p:sldId id="341" r:id="rId19"/>
    <p:sldId id="342" r:id="rId20"/>
    <p:sldId id="339" r:id="rId21"/>
    <p:sldId id="343" r:id="rId22"/>
    <p:sldId id="415" r:id="rId23"/>
    <p:sldId id="416" r:id="rId24"/>
    <p:sldId id="417" r:id="rId25"/>
    <p:sldId id="315" r:id="rId26"/>
    <p:sldId id="332" r:id="rId27"/>
    <p:sldId id="333" r:id="rId28"/>
    <p:sldId id="381" r:id="rId29"/>
    <p:sldId id="312" r:id="rId30"/>
    <p:sldId id="310" r:id="rId31"/>
    <p:sldId id="344" r:id="rId32"/>
    <p:sldId id="418" r:id="rId33"/>
    <p:sldId id="383" r:id="rId34"/>
    <p:sldId id="314" r:id="rId35"/>
    <p:sldId id="345" r:id="rId36"/>
    <p:sldId id="346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E91"/>
    <a:srgbClr val="70AD47"/>
    <a:srgbClr val="4472C4"/>
    <a:srgbClr val="FFC000"/>
    <a:srgbClr val="A5A5A5"/>
    <a:srgbClr val="ED7D31"/>
    <a:srgbClr val="5B9BD5"/>
    <a:srgbClr val="606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>
      <p:cViewPr varScale="1">
        <p:scale>
          <a:sx n="84" d="100"/>
          <a:sy n="84" d="100"/>
        </p:scale>
        <p:origin x="63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40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077A30-3F8B-4AA0-8A23-A30188AF4A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00" y="4400550"/>
            <a:ext cx="1758414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tutor.com/elementary-statistics/numerical-measures/skewness" TargetMode="External"/><Relationship Id="rId2" Type="http://schemas.openxmlformats.org/officeDocument/2006/relationships/hyperlink" Target="http://www.r-tutor.com/elementary-statistics/numerical-measures/kurtosi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6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8CBDD-3DAD-4315-9039-54DA39B2E499}"/>
              </a:ext>
            </a:extLst>
          </p:cNvPr>
          <p:cNvSpPr txBox="1"/>
          <p:nvPr/>
        </p:nvSpPr>
        <p:spPr>
          <a:xfrm>
            <a:off x="609600" y="43815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successful in business you need to make great predictions.</a:t>
            </a:r>
          </a:p>
          <a:p>
            <a:r>
              <a:rPr lang="en-US" dirty="0"/>
              <a:t>In order to make great predictions, you need a lot of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372D7-1B3B-40A6-803F-3546206CB2DF}"/>
              </a:ext>
            </a:extLst>
          </p:cNvPr>
          <p:cNvSpPr txBox="1"/>
          <p:nvPr/>
        </p:nvSpPr>
        <p:spPr>
          <a:xfrm>
            <a:off x="640080" y="135255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quality data</a:t>
            </a:r>
          </a:p>
        </p:txBody>
      </p:sp>
    </p:spTree>
    <p:extLst>
      <p:ext uri="{BB962C8B-B14F-4D97-AF65-F5344CB8AC3E}">
        <p14:creationId xmlns:p14="http://schemas.microsoft.com/office/powerpoint/2010/main" val="294545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7155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following are examples of </a:t>
            </a:r>
            <a:r>
              <a:rPr lang="en-US" b="1" u="sng" dirty="0"/>
              <a:t>discrete</a:t>
            </a:r>
            <a:r>
              <a:rPr lang="en-US" b="1" dirty="0"/>
              <a:t> random variables:</a:t>
            </a:r>
          </a:p>
          <a:p>
            <a:r>
              <a:rPr lang="en-US" dirty="0"/>
              <a:t>1. The score of a baseball team in a game.</a:t>
            </a:r>
          </a:p>
          <a:p>
            <a:r>
              <a:rPr lang="en-US" dirty="0"/>
              <a:t>2. The number of tails observed when a coin is tossed twice.</a:t>
            </a:r>
          </a:p>
          <a:p>
            <a:r>
              <a:rPr lang="en-US" dirty="0"/>
              <a:t>3. The average of grades in a test.</a:t>
            </a:r>
          </a:p>
          <a:p>
            <a:endParaRPr lang="en-US" dirty="0"/>
          </a:p>
          <a:p>
            <a:r>
              <a:rPr lang="en-US" b="1" dirty="0"/>
              <a:t>The following are examples of </a:t>
            </a:r>
            <a:r>
              <a:rPr lang="en-US" b="1" u="sng" dirty="0"/>
              <a:t>continuous</a:t>
            </a:r>
            <a:r>
              <a:rPr lang="en-US" b="1" dirty="0"/>
              <a:t> random variables:</a:t>
            </a:r>
          </a:p>
          <a:p>
            <a:r>
              <a:rPr lang="en-US" dirty="0"/>
              <a:t>1. The amount of soda in a randomly chosen 12-ounce can of a particular brand.</a:t>
            </a:r>
          </a:p>
          <a:p>
            <a:r>
              <a:rPr lang="en-US" dirty="0"/>
              <a:t>2. The amount of time it takes a randomly chosen runner to run a mile.</a:t>
            </a:r>
          </a:p>
          <a:p>
            <a:r>
              <a:rPr lang="en-US" dirty="0"/>
              <a:t>3. The area of a randomly drawn circle.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96215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Subsets of data: time of the day, buy or not, how much they spend, age, etc.</a:t>
            </a:r>
          </a:p>
          <a:p>
            <a:endParaRPr lang="en-US" dirty="0"/>
          </a:p>
          <a:p>
            <a:r>
              <a:rPr lang="en-US" dirty="0"/>
              <a:t>The smartest thing to do, no matter what project you work on, is to start observing and collecting data from the beginning.</a:t>
            </a:r>
          </a:p>
          <a:p>
            <a:endParaRPr lang="en-US" dirty="0"/>
          </a:p>
          <a:p>
            <a:r>
              <a:rPr lang="en-US" dirty="0"/>
              <a:t>What data you will collect from now on?</a:t>
            </a:r>
          </a:p>
          <a:p>
            <a:endParaRPr lang="en-US" dirty="0"/>
          </a:p>
          <a:p>
            <a:r>
              <a:rPr lang="en-US" dirty="0"/>
              <a:t>What information this data will give you to help you improve your project?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8150"/>
            <a:ext cx="58007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16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60B754-D178-4419-BB3F-9A7F9C2D9546}"/>
              </a:ext>
            </a:extLst>
          </p:cNvPr>
          <p:cNvSpPr txBox="1"/>
          <p:nvPr/>
        </p:nvSpPr>
        <p:spPr>
          <a:xfrm>
            <a:off x="1447800" y="135255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Discrete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1919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Discrete </a:t>
            </a:r>
            <a:r>
              <a:rPr lang="en-US" sz="2000" dirty="0">
                <a:solidFill>
                  <a:srgbClr val="C00000"/>
                </a:solidFill>
              </a:rPr>
              <a:t>probability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distribution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1117743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the probability of occurrence of each value of a discrete random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2F3F2-AB9A-4754-9EBD-83A76014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33550"/>
            <a:ext cx="6515100" cy="201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C3884-15E1-419F-8931-CADA6D0B8655}"/>
              </a:ext>
            </a:extLst>
          </p:cNvPr>
          <p:cNvSpPr txBox="1"/>
          <p:nvPr/>
        </p:nvSpPr>
        <p:spPr>
          <a:xfrm>
            <a:off x="960120" y="371094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binomial distribution, each event has two possible outcomes</a:t>
            </a:r>
          </a:p>
          <a:p>
            <a:r>
              <a:rPr lang="en-US" dirty="0"/>
              <a:t>All events are identical and independent</a:t>
            </a:r>
          </a:p>
        </p:txBody>
      </p:sp>
    </p:spTree>
    <p:extLst>
      <p:ext uri="{BB962C8B-B14F-4D97-AF65-F5344CB8AC3E}">
        <p14:creationId xmlns:p14="http://schemas.microsoft.com/office/powerpoint/2010/main" val="323794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842A9-1DE2-4FF8-BD6B-DC7DA3C01C6E}"/>
              </a:ext>
            </a:extLst>
          </p:cNvPr>
          <p:cNvSpPr txBox="1"/>
          <p:nvPr/>
        </p:nvSpPr>
        <p:spPr>
          <a:xfrm>
            <a:off x="457200" y="361950"/>
            <a:ext cx="340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remember the coin example</a:t>
            </a:r>
          </a:p>
        </p:txBody>
      </p:sp>
    </p:spTree>
    <p:extLst>
      <p:ext uri="{BB962C8B-B14F-4D97-AF65-F5344CB8AC3E}">
        <p14:creationId xmlns:p14="http://schemas.microsoft.com/office/powerpoint/2010/main" val="33929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58" y="995951"/>
            <a:ext cx="1712913" cy="249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2386" y="38094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8854" y="13335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Head</a:t>
            </a:r>
          </a:p>
        </p:txBody>
      </p:sp>
      <p:sp>
        <p:nvSpPr>
          <p:cNvPr id="7" name="Freeform 6"/>
          <p:cNvSpPr/>
          <p:nvPr/>
        </p:nvSpPr>
        <p:spPr>
          <a:xfrm>
            <a:off x="5396771" y="984598"/>
            <a:ext cx="1407560" cy="577501"/>
          </a:xfrm>
          <a:custGeom>
            <a:avLst/>
            <a:gdLst>
              <a:gd name="connsiteX0" fmla="*/ 1407560 w 1407560"/>
              <a:gd name="connsiteY0" fmla="*/ 331991 h 476656"/>
              <a:gd name="connsiteX1" fmla="*/ 1017142 w 1407560"/>
              <a:gd name="connsiteY1" fmla="*/ 208702 h 476656"/>
              <a:gd name="connsiteX2" fmla="*/ 647272 w 1407560"/>
              <a:gd name="connsiteY2" fmla="*/ 321717 h 476656"/>
              <a:gd name="connsiteX3" fmla="*/ 924675 w 1407560"/>
              <a:gd name="connsiteY3" fmla="*/ 475830 h 476656"/>
              <a:gd name="connsiteX4" fmla="*/ 1006868 w 1407560"/>
              <a:gd name="connsiteY4" fmla="*/ 249798 h 476656"/>
              <a:gd name="connsiteX5" fmla="*/ 739740 w 1407560"/>
              <a:gd name="connsiteY5" fmla="*/ 3218 h 476656"/>
              <a:gd name="connsiteX6" fmla="*/ 184935 w 1407560"/>
              <a:gd name="connsiteY6" fmla="*/ 126508 h 476656"/>
              <a:gd name="connsiteX7" fmla="*/ 0 w 1407560"/>
              <a:gd name="connsiteY7" fmla="*/ 373088 h 4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7560" h="476656">
                <a:moveTo>
                  <a:pt x="1407560" y="331991"/>
                </a:moveTo>
                <a:cubicBezTo>
                  <a:pt x="1275708" y="271202"/>
                  <a:pt x="1143857" y="210414"/>
                  <a:pt x="1017142" y="208702"/>
                </a:cubicBezTo>
                <a:cubicBezTo>
                  <a:pt x="890427" y="206990"/>
                  <a:pt x="662683" y="277196"/>
                  <a:pt x="647272" y="321717"/>
                </a:cubicBezTo>
                <a:cubicBezTo>
                  <a:pt x="631861" y="366238"/>
                  <a:pt x="864742" y="487817"/>
                  <a:pt x="924675" y="475830"/>
                </a:cubicBezTo>
                <a:cubicBezTo>
                  <a:pt x="984608" y="463844"/>
                  <a:pt x="1037690" y="328567"/>
                  <a:pt x="1006868" y="249798"/>
                </a:cubicBezTo>
                <a:cubicBezTo>
                  <a:pt x="976045" y="171029"/>
                  <a:pt x="876729" y="23766"/>
                  <a:pt x="739740" y="3218"/>
                </a:cubicBezTo>
                <a:cubicBezTo>
                  <a:pt x="602751" y="-17330"/>
                  <a:pt x="308225" y="64863"/>
                  <a:pt x="184935" y="126508"/>
                </a:cubicBezTo>
                <a:cubicBezTo>
                  <a:pt x="61645" y="188153"/>
                  <a:pt x="30822" y="280620"/>
                  <a:pt x="0" y="373088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6AB6A-2DA5-4B87-9363-438681FB938B}"/>
              </a:ext>
            </a:extLst>
          </p:cNvPr>
          <p:cNvSpPr txBox="1"/>
          <p:nvPr/>
        </p:nvSpPr>
        <p:spPr>
          <a:xfrm>
            <a:off x="380839" y="570041"/>
            <a:ext cx="49389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we toss the coin twice.</a:t>
            </a:r>
          </a:p>
          <a:p>
            <a:r>
              <a:rPr lang="en-US" sz="2000" dirty="0"/>
              <a:t>What is the probability of obtaining no tails?</a:t>
            </a:r>
          </a:p>
          <a:p>
            <a:r>
              <a:rPr lang="en-US" sz="2000" dirty="0"/>
              <a:t>P (X=0) </a:t>
            </a:r>
          </a:p>
          <a:p>
            <a:r>
              <a:rPr lang="en-US" sz="2000" dirty="0"/>
              <a:t>What is the probability of obtaining one tail?</a:t>
            </a:r>
          </a:p>
          <a:p>
            <a:r>
              <a:rPr lang="en-US" sz="2000" dirty="0"/>
              <a:t>P (X=1) </a:t>
            </a:r>
          </a:p>
          <a:p>
            <a:r>
              <a:rPr lang="en-US" sz="2000" dirty="0"/>
              <a:t>What is the probability of obtaining two tails?</a:t>
            </a:r>
          </a:p>
          <a:p>
            <a:r>
              <a:rPr lang="en-US" sz="2000" dirty="0"/>
              <a:t>P (X=2) </a:t>
            </a:r>
          </a:p>
        </p:txBody>
      </p:sp>
    </p:spTree>
    <p:extLst>
      <p:ext uri="{BB962C8B-B14F-4D97-AF65-F5344CB8AC3E}">
        <p14:creationId xmlns:p14="http://schemas.microsoft.com/office/powerpoint/2010/main" val="305557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14321"/>
            <a:ext cx="4191000" cy="65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58" y="995951"/>
            <a:ext cx="1712913" cy="249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2386" y="380945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Tail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8854" y="13335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Head</a:t>
            </a:r>
          </a:p>
        </p:txBody>
      </p:sp>
      <p:sp>
        <p:nvSpPr>
          <p:cNvPr id="7" name="Freeform 6"/>
          <p:cNvSpPr/>
          <p:nvPr/>
        </p:nvSpPr>
        <p:spPr>
          <a:xfrm>
            <a:off x="5396771" y="984598"/>
            <a:ext cx="1407560" cy="577501"/>
          </a:xfrm>
          <a:custGeom>
            <a:avLst/>
            <a:gdLst>
              <a:gd name="connsiteX0" fmla="*/ 1407560 w 1407560"/>
              <a:gd name="connsiteY0" fmla="*/ 331991 h 476656"/>
              <a:gd name="connsiteX1" fmla="*/ 1017142 w 1407560"/>
              <a:gd name="connsiteY1" fmla="*/ 208702 h 476656"/>
              <a:gd name="connsiteX2" fmla="*/ 647272 w 1407560"/>
              <a:gd name="connsiteY2" fmla="*/ 321717 h 476656"/>
              <a:gd name="connsiteX3" fmla="*/ 924675 w 1407560"/>
              <a:gd name="connsiteY3" fmla="*/ 475830 h 476656"/>
              <a:gd name="connsiteX4" fmla="*/ 1006868 w 1407560"/>
              <a:gd name="connsiteY4" fmla="*/ 249798 h 476656"/>
              <a:gd name="connsiteX5" fmla="*/ 739740 w 1407560"/>
              <a:gd name="connsiteY5" fmla="*/ 3218 h 476656"/>
              <a:gd name="connsiteX6" fmla="*/ 184935 w 1407560"/>
              <a:gd name="connsiteY6" fmla="*/ 126508 h 476656"/>
              <a:gd name="connsiteX7" fmla="*/ 0 w 1407560"/>
              <a:gd name="connsiteY7" fmla="*/ 373088 h 4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7560" h="476656">
                <a:moveTo>
                  <a:pt x="1407560" y="331991"/>
                </a:moveTo>
                <a:cubicBezTo>
                  <a:pt x="1275708" y="271202"/>
                  <a:pt x="1143857" y="210414"/>
                  <a:pt x="1017142" y="208702"/>
                </a:cubicBezTo>
                <a:cubicBezTo>
                  <a:pt x="890427" y="206990"/>
                  <a:pt x="662683" y="277196"/>
                  <a:pt x="647272" y="321717"/>
                </a:cubicBezTo>
                <a:cubicBezTo>
                  <a:pt x="631861" y="366238"/>
                  <a:pt x="864742" y="487817"/>
                  <a:pt x="924675" y="475830"/>
                </a:cubicBezTo>
                <a:cubicBezTo>
                  <a:pt x="984608" y="463844"/>
                  <a:pt x="1037690" y="328567"/>
                  <a:pt x="1006868" y="249798"/>
                </a:cubicBezTo>
                <a:cubicBezTo>
                  <a:pt x="976045" y="171029"/>
                  <a:pt x="876729" y="23766"/>
                  <a:pt x="739740" y="3218"/>
                </a:cubicBezTo>
                <a:cubicBezTo>
                  <a:pt x="602751" y="-17330"/>
                  <a:pt x="308225" y="64863"/>
                  <a:pt x="184935" y="126508"/>
                </a:cubicBezTo>
                <a:cubicBezTo>
                  <a:pt x="61645" y="188153"/>
                  <a:pt x="30822" y="280620"/>
                  <a:pt x="0" y="373088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516618"/>
            <a:ext cx="2560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= {TT, TH, HT, HH}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962150"/>
            <a:ext cx="49135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 = HT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X= TT, (TH, HT), HH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=0)=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HH</a:t>
            </a:r>
            <a:r>
              <a:rPr lang="en-US" sz="2000" dirty="0"/>
              <a:t>)=1/4=0.25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=1)=</a:t>
            </a:r>
            <a:r>
              <a:rPr lang="en-US" sz="2000" i="1" dirty="0"/>
              <a:t>P</a:t>
            </a:r>
            <a:r>
              <a:rPr lang="en-US" sz="2000" dirty="0"/>
              <a:t>({</a:t>
            </a:r>
            <a:r>
              <a:rPr lang="en-US" sz="2000" i="1" dirty="0"/>
              <a:t>HT</a:t>
            </a:r>
            <a:r>
              <a:rPr lang="en-US" sz="2000" dirty="0"/>
              <a:t>,</a:t>
            </a:r>
            <a:r>
              <a:rPr lang="en-US" sz="2000" i="1" dirty="0"/>
              <a:t>TH</a:t>
            </a:r>
            <a:r>
              <a:rPr lang="en-US" sz="2000" dirty="0"/>
              <a:t>})=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HT</a:t>
            </a:r>
            <a:r>
              <a:rPr lang="en-US" sz="2000" dirty="0"/>
              <a:t>)+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TH</a:t>
            </a:r>
            <a:r>
              <a:rPr lang="en-US" sz="2000" dirty="0"/>
              <a:t>)=1/4+1/4=0.5</a:t>
            </a:r>
          </a:p>
          <a:p>
            <a:pPr>
              <a:lnSpc>
                <a:spcPct val="150000"/>
              </a:lnSpc>
            </a:pP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=2)=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TT</a:t>
            </a:r>
            <a:r>
              <a:rPr lang="en-US" sz="2000" dirty="0"/>
              <a:t>)=1/4=0.25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81" y="3714750"/>
            <a:ext cx="30861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60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93" y="1810613"/>
            <a:ext cx="4572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830D5-8E00-4668-B9B2-83C89038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90751"/>
            <a:ext cx="384404" cy="22064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1038203" y="3061971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9313" y="4477613"/>
            <a:ext cx="255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tails observed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39313" y="2801213"/>
            <a:ext cx="1338616" cy="96704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277929" y="2344013"/>
            <a:ext cx="1295400" cy="4572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5600103" y="3108898"/>
            <a:ext cx="2244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Cumulative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FC2DD-5CA1-4E85-AE70-DD9486B21260}"/>
              </a:ext>
            </a:extLst>
          </p:cNvPr>
          <p:cNvSpPr txBox="1"/>
          <p:nvPr/>
        </p:nvSpPr>
        <p:spPr>
          <a:xfrm>
            <a:off x="624617" y="296555"/>
            <a:ext cx="256076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Sample space:</a:t>
            </a:r>
          </a:p>
          <a:p>
            <a:pPr algn="ctr"/>
            <a:r>
              <a:rPr lang="en-US" sz="2400" dirty="0"/>
              <a:t>S = {TT, TH, HT, HH}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461E3C12-5CF0-49DB-9C22-1F7FF113F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4569"/>
            <a:ext cx="3650478" cy="141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24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9EA644-54D4-46C7-8DAE-327D9F17DDDC}"/>
              </a:ext>
            </a:extLst>
          </p:cNvPr>
          <p:cNvGrpSpPr/>
          <p:nvPr/>
        </p:nvGrpSpPr>
        <p:grpSpPr>
          <a:xfrm>
            <a:off x="4167699" y="2419350"/>
            <a:ext cx="4598699" cy="2517840"/>
            <a:chOff x="4167699" y="2419350"/>
            <a:chExt cx="4598699" cy="25178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18A572-03AB-4E0B-BF09-440AC3734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7699" y="2419350"/>
              <a:ext cx="4598699" cy="25178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698B49-FE20-497F-A038-50E1B73DC73D}"/>
                </a:ext>
              </a:extLst>
            </p:cNvPr>
            <p:cNvSpPr/>
            <p:nvPr/>
          </p:nvSpPr>
          <p:spPr>
            <a:xfrm>
              <a:off x="6465276" y="4004310"/>
              <a:ext cx="468924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5B86BC7-5B73-49B1-8516-388BEC79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66750"/>
            <a:ext cx="52096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1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6A8FB0-EE44-47E2-8752-1FEEE3570279}"/>
              </a:ext>
            </a:extLst>
          </p:cNvPr>
          <p:cNvSpPr txBox="1"/>
          <p:nvPr/>
        </p:nvSpPr>
        <p:spPr>
          <a:xfrm>
            <a:off x="457200" y="678418"/>
            <a:ext cx="763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obtain the mean and standard deviation of a discrete probability distribution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91550E-DF46-4D11-B0B4-AB820C7EBB68}"/>
              </a:ext>
            </a:extLst>
          </p:cNvPr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Discrete Probability Distributions (Binomial &amp; Poisson Distributions)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457E58-1D3F-4CE5-A95F-98BBE37E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6" y="1276350"/>
            <a:ext cx="7642775" cy="30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6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computer, room&#10;&#10;Description automatically generated">
            <a:extLst>
              <a:ext uri="{FF2B5EF4-FFF2-40B4-BE49-F238E27FC236}">
                <a16:creationId xmlns:a16="http://schemas.microsoft.com/office/drawing/2014/main" id="{07DBCCCB-1F92-45B4-BC7A-FB45EFA9F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8"/>
          <a:stretch/>
        </p:blipFill>
        <p:spPr>
          <a:xfrm>
            <a:off x="76200" y="895350"/>
            <a:ext cx="5872716" cy="4169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6E72F-B8AF-412D-B96C-EDE13090F3AA}"/>
              </a:ext>
            </a:extLst>
          </p:cNvPr>
          <p:cNvSpPr txBox="1"/>
          <p:nvPr/>
        </p:nvSpPr>
        <p:spPr>
          <a:xfrm>
            <a:off x="4038600" y="209550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We will start with the fun part…</a:t>
            </a:r>
          </a:p>
          <a:p>
            <a:pPr algn="ctr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Your presentations!</a:t>
            </a:r>
          </a:p>
        </p:txBody>
      </p:sp>
    </p:spTree>
    <p:extLst>
      <p:ext uri="{BB962C8B-B14F-4D97-AF65-F5344CB8AC3E}">
        <p14:creationId xmlns:p14="http://schemas.microsoft.com/office/powerpoint/2010/main" val="251100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upport.minitab.com/en-us/minitab-express/1/distribution_plot_poisson_shade_right_tail.xml_Graph_cmd1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0618"/>
            <a:ext cx="4800600" cy="32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133350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Discrete distribution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503717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6321" y="569987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the probability of occurrence of each value of a discrete random variable.</a:t>
            </a:r>
          </a:p>
          <a:p>
            <a:r>
              <a:rPr lang="en-US" dirty="0"/>
              <a:t>Poison distribution: describes the probability that an event will occur a given number of times in a given interval.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5906" y="4747498"/>
            <a:ext cx="49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of countable values presented in tabular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9ADE8-BE1C-4D86-82D7-C57E0F577E48}"/>
              </a:ext>
            </a:extLst>
          </p:cNvPr>
          <p:cNvSpPr txBox="1"/>
          <p:nvPr/>
        </p:nvSpPr>
        <p:spPr>
          <a:xfrm>
            <a:off x="5029200" y="1759656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event is independent of the others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rate of occurrence is constant (does not vary over time)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Two events cannot occur at the same instant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probability of an event occurring in an interval is proportional to the length of that interval </a:t>
            </a:r>
          </a:p>
        </p:txBody>
      </p:sp>
    </p:spTree>
    <p:extLst>
      <p:ext uri="{BB962C8B-B14F-4D97-AF65-F5344CB8AC3E}">
        <p14:creationId xmlns:p14="http://schemas.microsoft.com/office/powerpoint/2010/main" val="2886939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817576-8FF0-43EE-8C03-CC2DE593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23950"/>
            <a:ext cx="3508486" cy="3017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88C701-7577-4D6B-9471-D28FCE477CFA}"/>
              </a:ext>
            </a:extLst>
          </p:cNvPr>
          <p:cNvSpPr txBox="1"/>
          <p:nvPr/>
        </p:nvSpPr>
        <p:spPr>
          <a:xfrm>
            <a:off x="381000" y="36195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already observed the probabilities associated with tossing a coin twice.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7DC24-44CD-44D4-8FB0-27C70A48B658}"/>
              </a:ext>
            </a:extLst>
          </p:cNvPr>
          <p:cNvSpPr txBox="1"/>
          <p:nvPr/>
        </p:nvSpPr>
        <p:spPr>
          <a:xfrm>
            <a:off x="4648200" y="1837194"/>
            <a:ext cx="4038600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What will be the probability distribution of rolling two dice and counting the values?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ABAB09-32C4-4563-BACD-BD8CBC29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67318"/>
            <a:ext cx="914400" cy="89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68D48E-3791-4421-91C1-616D07E57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1237"/>
            <a:ext cx="914400" cy="890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B493B1-B51B-472C-B60C-DC6301BB9A76}"/>
              </a:ext>
            </a:extLst>
          </p:cNvPr>
          <p:cNvSpPr txBox="1"/>
          <p:nvPr/>
        </p:nvSpPr>
        <p:spPr>
          <a:xfrm>
            <a:off x="5562600" y="1159737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= { 1,2,3,4,5,6}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72C81-649B-4B62-B674-128B9798D3B6}"/>
              </a:ext>
            </a:extLst>
          </p:cNvPr>
          <p:cNvSpPr txBox="1"/>
          <p:nvPr/>
        </p:nvSpPr>
        <p:spPr>
          <a:xfrm>
            <a:off x="5907351" y="3366493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= { 1,2,3,4,5,6}</a:t>
            </a:r>
          </a:p>
        </p:txBody>
      </p:sp>
    </p:spTree>
    <p:extLst>
      <p:ext uri="{BB962C8B-B14F-4D97-AF65-F5344CB8AC3E}">
        <p14:creationId xmlns:p14="http://schemas.microsoft.com/office/powerpoint/2010/main" val="1421560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A67FEE-79FA-4FBC-AE80-D35B29E5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803"/>
          <a:stretch/>
        </p:blipFill>
        <p:spPr>
          <a:xfrm>
            <a:off x="128272" y="95953"/>
            <a:ext cx="4314136" cy="19918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A2D87-3E49-4286-8A0A-515708EBE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597"/>
          <a:stretch/>
        </p:blipFill>
        <p:spPr>
          <a:xfrm>
            <a:off x="152400" y="2266950"/>
            <a:ext cx="4314137" cy="1937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0F79FC-E4F3-4869-915E-5D9A8413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1950"/>
            <a:ext cx="2209800" cy="43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0F79FC-E4F3-4869-915E-5D9A8413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5750"/>
            <a:ext cx="2057400" cy="4016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C6428-1AEC-4012-B953-EADF69E2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852" y="361950"/>
            <a:ext cx="47139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40822-AEC0-479C-8D27-EC42DA1E3C3C}"/>
              </a:ext>
            </a:extLst>
          </p:cNvPr>
          <p:cNvSpPr txBox="1"/>
          <p:nvPr/>
        </p:nvSpPr>
        <p:spPr>
          <a:xfrm>
            <a:off x="4038600" y="409575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P(5) = 4/36 = 11%</a:t>
            </a:r>
          </a:p>
          <a:p>
            <a:r>
              <a:rPr lang="en-US" dirty="0"/>
              <a:t>P(8) = 5/36 = 14%</a:t>
            </a:r>
          </a:p>
        </p:txBody>
      </p:sp>
    </p:spTree>
    <p:extLst>
      <p:ext uri="{BB962C8B-B14F-4D97-AF65-F5344CB8AC3E}">
        <p14:creationId xmlns:p14="http://schemas.microsoft.com/office/powerpoint/2010/main" val="59428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A1D3E-25E1-4B43-9FDB-1EA2E367C01B}"/>
              </a:ext>
            </a:extLst>
          </p:cNvPr>
          <p:cNvSpPr/>
          <p:nvPr/>
        </p:nvSpPr>
        <p:spPr>
          <a:xfrm>
            <a:off x="3505200" y="3181350"/>
            <a:ext cx="5432975" cy="129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F79FC-E4F3-4869-915E-5D9A8413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641"/>
            <a:ext cx="2057400" cy="4016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66967-AFD6-477F-A206-EB62BCBB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54171"/>
            <a:ext cx="5585375" cy="2217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E9ED6-68BA-4E3D-9A6D-C1B3D5412832}"/>
              </a:ext>
            </a:extLst>
          </p:cNvPr>
          <p:cNvSpPr txBox="1"/>
          <p:nvPr/>
        </p:nvSpPr>
        <p:spPr>
          <a:xfrm>
            <a:off x="3101425" y="3301664"/>
            <a:ext cx="5638800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 will leave it up to you to complete the table as we observed above and calculate the mean and standard deviation of this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6648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Binomial Probability Distributions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F17032-15E6-4DA4-B5AF-A37EE9EDCB55}"/>
              </a:ext>
            </a:extLst>
          </p:cNvPr>
          <p:cNvSpPr txBox="1"/>
          <p:nvPr/>
        </p:nvSpPr>
        <p:spPr>
          <a:xfrm>
            <a:off x="457200" y="81915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an important group of discrete random variables that share certain common characteristics.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random variables that possess those characteristics are called </a:t>
            </a:r>
            <a:r>
              <a:rPr lang="en-US" sz="1600" i="1" dirty="0"/>
              <a:t>binomial random variables</a:t>
            </a:r>
            <a:r>
              <a:rPr lang="en-US" sz="1600" dirty="0"/>
              <a:t>.</a:t>
            </a:r>
            <a:r>
              <a:rPr lang="en-US" sz="1600" i="1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probability distribution of a binomial random variable is called </a:t>
            </a:r>
            <a:r>
              <a:rPr lang="en-US" sz="1600" i="1" dirty="0"/>
              <a:t>the binomial probability distribution.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common characteristics of this group of random variables are: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i="1" dirty="0"/>
              <a:t>The experiment consists of n identical and independent trials.</a:t>
            </a:r>
          </a:p>
          <a:p>
            <a:pPr marL="342900" indent="-342900">
              <a:buFontTx/>
              <a:buAutoNum type="arabicPeriod"/>
            </a:pPr>
            <a:r>
              <a:rPr lang="en-US" sz="1600" i="1" dirty="0"/>
              <a:t>There are only two possible outcomes in each trial; one of which is called the Success (S), and the other is called the Failure (F).</a:t>
            </a: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i="1" dirty="0"/>
              <a:t>The probability of success, denoted by P(S) = p, stays the same from trial to trial. </a:t>
            </a:r>
          </a:p>
          <a:p>
            <a:pPr marL="342900" indent="-342900">
              <a:buFontTx/>
              <a:buAutoNum type="arabicPeriod"/>
            </a:pPr>
            <a:r>
              <a:rPr lang="en-US" sz="1600" i="1" dirty="0"/>
              <a:t>The probability of failure is denoted by q. Note that p + q = 1, or  q = 1 - p</a:t>
            </a:r>
            <a:r>
              <a:rPr lang="en-US" sz="16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1600" i="1" dirty="0"/>
              <a:t>The binomial </a:t>
            </a:r>
            <a:r>
              <a:rPr lang="en-US" sz="1600" i="1" dirty="0" err="1"/>
              <a:t>r.v.</a:t>
            </a:r>
            <a:r>
              <a:rPr lang="en-US" sz="1600" i="1" dirty="0"/>
              <a:t> X is the number of successes in n trials.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010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Binomial Probability Distributions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F17032-15E6-4DA4-B5AF-A37EE9EDCB55}"/>
              </a:ext>
            </a:extLst>
          </p:cNvPr>
          <p:cNvSpPr txBox="1"/>
          <p:nvPr/>
        </p:nvSpPr>
        <p:spPr>
          <a:xfrm>
            <a:off x="457200" y="97155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</a:t>
            </a:r>
          </a:p>
          <a:p>
            <a:r>
              <a:rPr lang="en-US" dirty="0"/>
              <a:t>According to a recent survey, 65% of adult residents are in favor of the new liquor regulations introduced by the city council. A random sample of 200 residents is chosen. </a:t>
            </a:r>
          </a:p>
          <a:p>
            <a:r>
              <a:rPr lang="en-US" dirty="0"/>
              <a:t>Let </a:t>
            </a:r>
            <a:r>
              <a:rPr lang="en-US" b="1" i="1" dirty="0"/>
              <a:t>X</a:t>
            </a:r>
            <a:r>
              <a:rPr lang="en-US" i="1" dirty="0"/>
              <a:t> </a:t>
            </a:r>
            <a:r>
              <a:rPr lang="en-US" dirty="0"/>
              <a:t>be the number of residents in the sample who are in favor of the new zoning regulations. </a:t>
            </a:r>
          </a:p>
          <a:p>
            <a:r>
              <a:rPr lang="en-US" dirty="0"/>
              <a:t>Describe why </a:t>
            </a:r>
            <a:r>
              <a:rPr lang="en-US" b="1" i="1" dirty="0"/>
              <a:t>X</a:t>
            </a:r>
            <a:r>
              <a:rPr lang="en-US" i="1" dirty="0"/>
              <a:t> </a:t>
            </a:r>
            <a:r>
              <a:rPr lang="en-US" dirty="0"/>
              <a:t>is a binomial random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9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Binomial Probability Distributions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F17032-15E6-4DA4-B5AF-A37EE9EDCB55}"/>
              </a:ext>
            </a:extLst>
          </p:cNvPr>
          <p:cNvSpPr txBox="1"/>
          <p:nvPr/>
        </p:nvSpPr>
        <p:spPr>
          <a:xfrm>
            <a:off x="457200" y="971550"/>
            <a:ext cx="82296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n</a:t>
            </a:r>
            <a:r>
              <a:rPr lang="en-US" dirty="0"/>
              <a:t> = 200</a:t>
            </a:r>
          </a:p>
          <a:p>
            <a:pPr>
              <a:lnSpc>
                <a:spcPct val="150000"/>
              </a:lnSpc>
            </a:pPr>
            <a:r>
              <a:rPr lang="en-US" dirty="0"/>
              <a:t>The answer of one resident does not influence the answer of another resident.</a:t>
            </a:r>
          </a:p>
          <a:p>
            <a:pPr>
              <a:lnSpc>
                <a:spcPct val="150000"/>
              </a:lnSpc>
            </a:pPr>
            <a:r>
              <a:rPr lang="en-US" dirty="0"/>
              <a:t>Therefore, the trials are considered independent.</a:t>
            </a:r>
          </a:p>
          <a:p>
            <a:pPr>
              <a:lnSpc>
                <a:spcPct val="150000"/>
              </a:lnSpc>
            </a:pPr>
            <a:r>
              <a:rPr lang="en-US" dirty="0"/>
              <a:t>Each trial can have two outcomes, either they are in favor (yes) or not (no).</a:t>
            </a:r>
          </a:p>
          <a:p>
            <a:pPr>
              <a:lnSpc>
                <a:spcPct val="150000"/>
              </a:lnSpc>
            </a:pPr>
            <a:r>
              <a:rPr lang="en-US" dirty="0"/>
              <a:t>P(yes) = p = 0.65  </a:t>
            </a:r>
            <a:r>
              <a:rPr lang="en-US" b="1" dirty="0"/>
              <a:t>AND</a:t>
            </a:r>
            <a:r>
              <a:rPr lang="en-US" dirty="0"/>
              <a:t> P(no) = q = 35</a:t>
            </a:r>
          </a:p>
          <a:p>
            <a:pPr>
              <a:lnSpc>
                <a:spcPct val="150000"/>
              </a:lnSpc>
            </a:pPr>
            <a:r>
              <a:rPr lang="en-US" dirty="0"/>
              <a:t>These probabilities remain constant in the trials.</a:t>
            </a:r>
          </a:p>
        </p:txBody>
      </p:sp>
    </p:spTree>
    <p:extLst>
      <p:ext uri="{BB962C8B-B14F-4D97-AF65-F5344CB8AC3E}">
        <p14:creationId xmlns:p14="http://schemas.microsoft.com/office/powerpoint/2010/main" val="403255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46629C-5EDE-48E3-B975-F5CE9EEF1046}"/>
              </a:ext>
            </a:extLst>
          </p:cNvPr>
          <p:cNvSpPr txBox="1"/>
          <p:nvPr/>
        </p:nvSpPr>
        <p:spPr>
          <a:xfrm>
            <a:off x="1447800" y="135255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Continuous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4617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Continuous distribution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3400" y="1117743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Describes the probabilities of the possible values of a continuous random variable.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1999976"/>
            <a:ext cx="39624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of possible values within a range </a:t>
            </a:r>
          </a:p>
          <a:p>
            <a:pPr algn="ctr"/>
            <a:r>
              <a:rPr lang="en-US" dirty="0"/>
              <a:t>Infinite and uncountable</a:t>
            </a:r>
          </a:p>
          <a:p>
            <a:pPr algn="ctr"/>
            <a:r>
              <a:rPr lang="en-US" dirty="0"/>
              <a:t>(e.g., Weight)</a:t>
            </a:r>
          </a:p>
          <a:p>
            <a:pPr algn="ctr"/>
            <a:endParaRPr lang="en-US" dirty="0"/>
          </a:p>
          <a:p>
            <a:r>
              <a:rPr lang="en-US" dirty="0"/>
              <a:t>68–95–99.7 rule</a:t>
            </a:r>
          </a:p>
          <a:p>
            <a:r>
              <a:rPr lang="en-US" sz="1600" dirty="0"/>
              <a:t> 68.27%, 95.45% and 99.73% of the values lie within one, two and three </a:t>
            </a:r>
            <a:r>
              <a:rPr lang="en-US" sz="1600" dirty="0" err="1"/>
              <a:t>StDev</a:t>
            </a:r>
            <a:r>
              <a:rPr lang="en-US" sz="1600" dirty="0"/>
              <a:t> of the mean.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685052" y="1445979"/>
            <a:ext cx="15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 flipH="1">
            <a:off x="6934200" y="1445979"/>
            <a:ext cx="512856" cy="55399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support.minitab.com/en-us/minitab-express/1/distribution_plot_normal_weight_shade_middle.xml_Graph_cmd1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5950"/>
            <a:ext cx="4363532" cy="291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820747" y="4476750"/>
            <a:ext cx="346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area under the curve is = 1.0</a:t>
            </a:r>
          </a:p>
        </p:txBody>
      </p:sp>
    </p:spTree>
    <p:extLst>
      <p:ext uri="{BB962C8B-B14F-4D97-AF65-F5344CB8AC3E}">
        <p14:creationId xmlns:p14="http://schemas.microsoft.com/office/powerpoint/2010/main" val="27746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DFF4C-A6E5-40A1-93A4-17130BAD250C}"/>
              </a:ext>
            </a:extLst>
          </p:cNvPr>
          <p:cNvSpPr txBox="1"/>
          <p:nvPr/>
        </p:nvSpPr>
        <p:spPr>
          <a:xfrm>
            <a:off x="152400" y="361950"/>
            <a:ext cx="8839200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 will create random break rooms of 3 students.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Organize yourselves to present in order.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student take 5 minutes to present your data, observations and conclusions.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Then 2 minutes for question and recommendations from the other 2 students.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Then we second student and third student will present in order.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activity should not take more than 25 minutes. </a:t>
            </a:r>
          </a:p>
          <a:p>
            <a:pPr>
              <a:spcAft>
                <a:spcPts val="800"/>
              </a:spcAft>
            </a:pPr>
            <a:endParaRPr lang="en-US" dirty="0"/>
          </a:p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Take notice of all the observations and recommendations given by your classmates</a:t>
            </a:r>
          </a:p>
          <a:p>
            <a:pPr algn="ctr">
              <a:spcAft>
                <a:spcPts val="800"/>
              </a:spcAft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This will help you improve your data analytics and presentation skills </a:t>
            </a:r>
          </a:p>
        </p:txBody>
      </p:sp>
    </p:spTree>
    <p:extLst>
      <p:ext uri="{BB962C8B-B14F-4D97-AF65-F5344CB8AC3E}">
        <p14:creationId xmlns:p14="http://schemas.microsoft.com/office/powerpoint/2010/main" val="214332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018222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continuous random variable takes an infinite number of values in a certain range (time, height, width).</a:t>
            </a:r>
          </a:p>
          <a:p>
            <a:r>
              <a:rPr lang="en-US" dirty="0"/>
              <a:t>The curve describing the probability distribution of a continuous random variable is called the probability density function.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Continuous Probability Distributions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276600" y="2356745"/>
            <a:ext cx="5238750" cy="2143125"/>
            <a:chOff x="3276600" y="2724150"/>
            <a:chExt cx="5238750" cy="2143125"/>
          </a:xfrm>
        </p:grpSpPr>
        <p:grpSp>
          <p:nvGrpSpPr>
            <p:cNvPr id="4" name="Group 3"/>
            <p:cNvGrpSpPr/>
            <p:nvPr/>
          </p:nvGrpSpPr>
          <p:grpSpPr>
            <a:xfrm>
              <a:off x="3276600" y="2724150"/>
              <a:ext cx="5238750" cy="2143125"/>
              <a:chOff x="1981200" y="1751044"/>
              <a:chExt cx="5238750" cy="2143125"/>
            </a:xfrm>
          </p:grpSpPr>
          <p:pic>
            <p:nvPicPr>
              <p:cNvPr id="17410" name="Picture 2" descr="https://northeastern.acrobatiq.com/media-manager/asset-sendfile/2019-01-14T21:32:51.650000+00:00/%5Bmedia_assets%5D%5B59b23512c7659024c9e80eb5%5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1751044"/>
                <a:ext cx="523875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3955872" y="3333750"/>
                <a:ext cx="103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a</a:t>
                </a:r>
                <a:r>
                  <a:rPr lang="en-US" dirty="0"/>
                  <a:t>&lt;</a:t>
                </a:r>
                <a:r>
                  <a:rPr lang="en-US" i="1" dirty="0"/>
                  <a:t>X</a:t>
                </a:r>
                <a:r>
                  <a:rPr lang="en-US" dirty="0"/>
                  <a:t>&lt;</a:t>
                </a:r>
                <a:r>
                  <a:rPr lang="en-US" i="1" dirty="0"/>
                  <a:t>b</a:t>
                </a:r>
                <a:r>
                  <a:rPr lang="en-US" dirty="0"/>
                  <a:t>)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283927" y="3028950"/>
              <a:ext cx="194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variable </a:t>
              </a:r>
              <a:r>
                <a:rPr lang="en-US" i="1" dirty="0"/>
                <a:t>X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40D5FF-E8CB-4FC7-A612-A55449B7F161}"/>
              </a:ext>
            </a:extLst>
          </p:cNvPr>
          <p:cNvSpPr txBox="1"/>
          <p:nvPr/>
        </p:nvSpPr>
        <p:spPr>
          <a:xfrm>
            <a:off x="533400" y="257175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probability that a continuous random variable </a:t>
            </a:r>
            <a:r>
              <a:rPr lang="en-US" sz="1600" b="1" i="1" dirty="0"/>
              <a:t>X</a:t>
            </a:r>
            <a:r>
              <a:rPr lang="en-US" sz="1600" dirty="0"/>
              <a:t> assumes a value between two values </a:t>
            </a:r>
            <a:r>
              <a:rPr lang="en-US" sz="1600" b="1" i="1" dirty="0"/>
              <a:t>a</a:t>
            </a:r>
            <a:r>
              <a:rPr lang="en-US" sz="1600" dirty="0"/>
              <a:t> and </a:t>
            </a:r>
            <a:r>
              <a:rPr lang="en-US" sz="1600" b="1" i="1" dirty="0"/>
              <a:t>b </a:t>
            </a:r>
            <a:r>
              <a:rPr lang="en-US" sz="1600" dirty="0"/>
              <a:t>is represented by the area under the curve between the points </a:t>
            </a:r>
            <a:r>
              <a:rPr lang="en-US" sz="1600" b="1" i="1" dirty="0"/>
              <a:t>a</a:t>
            </a:r>
            <a:r>
              <a:rPr lang="en-US" sz="1600" i="1" dirty="0"/>
              <a:t> </a:t>
            </a:r>
            <a:r>
              <a:rPr lang="en-US" sz="1600" dirty="0"/>
              <a:t>and </a:t>
            </a:r>
            <a:r>
              <a:rPr lang="en-US" sz="1600" b="1" i="1" dirty="0"/>
              <a:t>b</a:t>
            </a:r>
            <a:r>
              <a:rPr lang="en-US" sz="16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1B8EA-7B54-4E63-B584-6A32F079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61" y="4001917"/>
            <a:ext cx="1438275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17048B-2681-4E49-92DF-9068A72A0518}"/>
              </a:ext>
            </a:extLst>
          </p:cNvPr>
          <p:cNvSpPr txBox="1"/>
          <p:nvPr/>
        </p:nvSpPr>
        <p:spPr>
          <a:xfrm>
            <a:off x="533400" y="44998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since a single point does not constitute any area, the probability that a continuous random variable assumes a particular value is zero. P(X=a) = 0</a:t>
            </a:r>
          </a:p>
        </p:txBody>
      </p:sp>
    </p:spTree>
    <p:extLst>
      <p:ext uri="{BB962C8B-B14F-4D97-AF65-F5344CB8AC3E}">
        <p14:creationId xmlns:p14="http://schemas.microsoft.com/office/powerpoint/2010/main" val="871193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0CDCBA-0473-43EB-AF11-F8D4E7AD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971550"/>
            <a:ext cx="4035229" cy="251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CB8A02-7654-4124-BE1E-68AF4D1A4706}"/>
              </a:ext>
            </a:extLst>
          </p:cNvPr>
          <p:cNvSpPr txBox="1"/>
          <p:nvPr/>
        </p:nvSpPr>
        <p:spPr>
          <a:xfrm>
            <a:off x="4114800" y="361949"/>
            <a:ext cx="441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normal probability distribution </a:t>
            </a:r>
            <a:r>
              <a:rPr lang="en-US" sz="1600" dirty="0"/>
              <a:t>is mound-shaped and symmetric and has a single peak at the middle of the distribution, at which the mean and the median and the mode coincide.</a:t>
            </a:r>
          </a:p>
          <a:p>
            <a:r>
              <a:rPr lang="en-US" sz="1600" dirty="0"/>
              <a:t>How do we find probabilities for all normal distributions?</a:t>
            </a:r>
          </a:p>
          <a:p>
            <a:r>
              <a:rPr lang="en-US" sz="1600" dirty="0"/>
              <a:t>The standard normal distribution.</a:t>
            </a:r>
          </a:p>
          <a:p>
            <a:r>
              <a:rPr lang="en-US" sz="1600" dirty="0"/>
              <a:t>A standard normal variable  = 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32C8B-F4BA-4E6E-947E-56F756407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14"/>
          <a:stretch/>
        </p:blipFill>
        <p:spPr>
          <a:xfrm>
            <a:off x="5105400" y="2449304"/>
            <a:ext cx="1600200" cy="653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3F514E-51CA-4777-856F-8CD7C697C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222984"/>
            <a:ext cx="3578662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37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39BCED-1A2C-47FD-8BAF-3E428731F927}"/>
              </a:ext>
            </a:extLst>
          </p:cNvPr>
          <p:cNvSpPr txBox="1"/>
          <p:nvPr/>
        </p:nvSpPr>
        <p:spPr>
          <a:xfrm>
            <a:off x="1905000" y="455295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http://www.r-tutor.com/elementary-statistics/numerical-measures/kurtosis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http://www.r-tutor.com/elementary-statistics/numerical-measures/skewness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50029-75AC-4BB0-8830-346703303D07}"/>
              </a:ext>
            </a:extLst>
          </p:cNvPr>
          <p:cNvSpPr txBox="1"/>
          <p:nvPr/>
        </p:nvSpPr>
        <p:spPr>
          <a:xfrm>
            <a:off x="5638800" y="711517"/>
            <a:ext cx="3200400" cy="646331"/>
          </a:xfrm>
          <a:prstGeom prst="rect">
            <a:avLst/>
          </a:prstGeom>
          <a:solidFill>
            <a:srgbClr val="255E9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 code: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skewness(dataset$variable)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7B552B1-F725-4FC7-8994-F235967BC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6234"/>
            <a:ext cx="5153560" cy="194451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E8DB445-7E56-4EB0-A150-4ED369F984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73"/>
          <a:stretch/>
        </p:blipFill>
        <p:spPr>
          <a:xfrm>
            <a:off x="76200" y="2552038"/>
            <a:ext cx="6291620" cy="1117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2345E0-9753-4AE6-91DB-CDA0059E5C50}"/>
              </a:ext>
            </a:extLst>
          </p:cNvPr>
          <p:cNvSpPr txBox="1"/>
          <p:nvPr/>
        </p:nvSpPr>
        <p:spPr>
          <a:xfrm>
            <a:off x="152400" y="3585597"/>
            <a:ext cx="236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 = 0 Mesokurtic</a:t>
            </a:r>
          </a:p>
          <a:p>
            <a:pPr algn="ctr"/>
            <a:r>
              <a:rPr lang="en-US" sz="1400" dirty="0"/>
              <a:t>Normal, Gaussian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35A7E-4BE7-4BEC-ABD3-9F2EF694B90B}"/>
              </a:ext>
            </a:extLst>
          </p:cNvPr>
          <p:cNvSpPr txBox="1"/>
          <p:nvPr/>
        </p:nvSpPr>
        <p:spPr>
          <a:xfrm>
            <a:off x="2540593" y="358559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 &gt; 0 Leptokurtic</a:t>
            </a:r>
          </a:p>
          <a:p>
            <a:pPr algn="ctr"/>
            <a:r>
              <a:rPr lang="en-US" sz="1400" dirty="0"/>
              <a:t>Positive kurtosis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08629-926F-4D4C-8C76-E4A61AF0F1BC}"/>
              </a:ext>
            </a:extLst>
          </p:cNvPr>
          <p:cNvSpPr txBox="1"/>
          <p:nvPr/>
        </p:nvSpPr>
        <p:spPr>
          <a:xfrm>
            <a:off x="4630973" y="358559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 &lt; 0 Platykurtic</a:t>
            </a:r>
          </a:p>
          <a:p>
            <a:pPr algn="ctr"/>
            <a:r>
              <a:rPr lang="en-US" sz="1400" dirty="0"/>
              <a:t>Negative kurtosis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17869-1FCD-45AE-9F98-4E77DADD674B}"/>
              </a:ext>
            </a:extLst>
          </p:cNvPr>
          <p:cNvSpPr txBox="1"/>
          <p:nvPr/>
        </p:nvSpPr>
        <p:spPr>
          <a:xfrm>
            <a:off x="5628680" y="2122880"/>
            <a:ext cx="3200400" cy="646331"/>
          </a:xfrm>
          <a:prstGeom prst="rect">
            <a:avLst/>
          </a:prstGeom>
          <a:solidFill>
            <a:srgbClr val="255E9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 code: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kurtosis(dataset$variable)</a:t>
            </a:r>
          </a:p>
        </p:txBody>
      </p:sp>
    </p:spTree>
    <p:extLst>
      <p:ext uri="{BB962C8B-B14F-4D97-AF65-F5344CB8AC3E}">
        <p14:creationId xmlns:p14="http://schemas.microsoft.com/office/powerpoint/2010/main" val="3570880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1A197-CB46-449F-BB58-75E9DF804555}"/>
              </a:ext>
            </a:extLst>
          </p:cNvPr>
          <p:cNvSpPr txBox="1"/>
          <p:nvPr/>
        </p:nvSpPr>
        <p:spPr>
          <a:xfrm>
            <a:off x="1447800" y="135255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249285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Central Limit Theorem (</a:t>
            </a:r>
            <a:r>
              <a:rPr lang="en-US" sz="2000" dirty="0" err="1">
                <a:solidFill>
                  <a:srgbClr val="C00000"/>
                </a:solidFill>
                <a:latin typeface="+mn-lt"/>
              </a:rPr>
              <a:t>CLT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3400" y="1117742"/>
            <a:ext cx="79248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 a sufficiently large sample size from a population with a finite level of variance, the mean of all samples will be approximately equal to the mean of the population.</a:t>
            </a:r>
          </a:p>
          <a:p>
            <a:pPr>
              <a:spcAft>
                <a:spcPts val="600"/>
              </a:spcAft>
            </a:pPr>
            <a:r>
              <a:rPr lang="en-US" dirty="0"/>
              <a:t>When an infinite number of successive random samples are taken from a population, the sampling distribution of the means will become normally distributed as the sample size becomes larger.</a:t>
            </a:r>
          </a:p>
        </p:txBody>
      </p:sp>
    </p:spTree>
    <p:extLst>
      <p:ext uri="{BB962C8B-B14F-4D97-AF65-F5344CB8AC3E}">
        <p14:creationId xmlns:p14="http://schemas.microsoft.com/office/powerpoint/2010/main" val="3801386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C216E-90EF-4B53-BF95-C9B085A0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09" y="404678"/>
            <a:ext cx="160020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7B80C2-A99A-4CFF-831B-6D6C66A3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01" y="842606"/>
            <a:ext cx="1377815" cy="451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D6D34-AC48-4648-A037-3DFD508C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46" y="1395277"/>
            <a:ext cx="1881963" cy="3449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A71A2-BA6F-4C01-9A00-7885D95B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927" y="702811"/>
            <a:ext cx="2265009" cy="3154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103BFF-7ABE-4771-8908-4909D2979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586" y="209550"/>
            <a:ext cx="3386138" cy="2074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4A6E18-1015-4747-ADCE-7F0ED45E74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586" y="2732751"/>
            <a:ext cx="3251146" cy="1948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BBFC2-18A2-49EC-8FBD-995FA653992B}"/>
              </a:ext>
            </a:extLst>
          </p:cNvPr>
          <p:cNvSpPr txBox="1"/>
          <p:nvPr/>
        </p:nvSpPr>
        <p:spPr>
          <a:xfrm rot="16200000">
            <a:off x="5068146" y="3527187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65DC1-93E7-45D0-A0F9-A1ADE530DB65}"/>
              </a:ext>
            </a:extLst>
          </p:cNvPr>
          <p:cNvSpPr txBox="1"/>
          <p:nvPr/>
        </p:nvSpPr>
        <p:spPr>
          <a:xfrm rot="16200000">
            <a:off x="5047931" y="1308535"/>
            <a:ext cx="946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82C29-79D3-42A6-B449-595BD970D4B0}"/>
              </a:ext>
            </a:extLst>
          </p:cNvPr>
          <p:cNvSpPr txBox="1"/>
          <p:nvPr/>
        </p:nvSpPr>
        <p:spPr>
          <a:xfrm>
            <a:off x="6784696" y="2280228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mean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8C408-1D04-454A-BA36-884B8E2A956A}"/>
              </a:ext>
            </a:extLst>
          </p:cNvPr>
          <p:cNvSpPr txBox="1"/>
          <p:nvPr/>
        </p:nvSpPr>
        <p:spPr>
          <a:xfrm>
            <a:off x="6825678" y="455295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mean</a:t>
            </a:r>
          </a:p>
        </p:txBody>
      </p:sp>
    </p:spTree>
    <p:extLst>
      <p:ext uri="{BB962C8B-B14F-4D97-AF65-F5344CB8AC3E}">
        <p14:creationId xmlns:p14="http://schemas.microsoft.com/office/powerpoint/2010/main" val="813354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C216E-90EF-4B53-BF95-C9B085A0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38150"/>
            <a:ext cx="160020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7B80C2-A99A-4CFF-831B-6D6C66A3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" y="876078"/>
            <a:ext cx="1377815" cy="451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D6D34-AC48-4648-A037-3DFD508C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7" y="1428749"/>
            <a:ext cx="1881963" cy="344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2E8D3D-FC16-4990-A4E4-07E36F841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662" y="3626593"/>
            <a:ext cx="2514600" cy="31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2ED347-2A3F-4C73-BA80-8848C19A0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789" y="4023320"/>
            <a:ext cx="128587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C96B9-372B-45D9-8BEC-85076FF1C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618622"/>
            <a:ext cx="4215720" cy="2791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E0C122-D3A9-427E-90A7-DF28E91CC0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475" t="1182" r="21282" b="26090"/>
          <a:stretch/>
        </p:blipFill>
        <p:spPr>
          <a:xfrm>
            <a:off x="6553200" y="600622"/>
            <a:ext cx="747840" cy="280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D41D0-13B6-4F7D-9ABF-38C1D7E80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4980" y="365764"/>
            <a:ext cx="225572" cy="280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F7F65C-7F1A-4730-8075-026C70FAA0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0" y="375289"/>
            <a:ext cx="524301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9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AC029-2941-4194-9FF6-1626E07899BC}"/>
              </a:ext>
            </a:extLst>
          </p:cNvPr>
          <p:cNvSpPr txBox="1"/>
          <p:nvPr/>
        </p:nvSpPr>
        <p:spPr>
          <a:xfrm>
            <a:off x="4267200" y="209550"/>
            <a:ext cx="4648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Short R test</a:t>
            </a:r>
          </a:p>
          <a:p>
            <a:pPr algn="ctr"/>
            <a:endParaRPr lang="en-US" sz="3600" b="1" dirty="0">
              <a:solidFill>
                <a:schemeClr val="accent4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Relax, it’s fun and not complicated</a:t>
            </a:r>
          </a:p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It’s more like a learning practice</a:t>
            </a:r>
          </a:p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Palatino Linotype" panose="02040502050505030304" pitchFamily="18" charset="0"/>
              </a:rPr>
              <a:t>5 points grade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7C629-C033-42A2-A767-0476BF37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481"/>
            <a:ext cx="4408929" cy="3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0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012F2-38AA-4F77-B531-1D2D7CD1BFE7}"/>
              </a:ext>
            </a:extLst>
          </p:cNvPr>
          <p:cNvSpPr txBox="1"/>
          <p:nvPr/>
        </p:nvSpPr>
        <p:spPr>
          <a:xfrm>
            <a:off x="762000" y="590550"/>
            <a:ext cx="815340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On your computer, open the folder you created for this class.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Go to CANVAS, Discussion </a:t>
            </a:r>
            <a:r>
              <a:rPr lang="en-US" b="1" dirty="0"/>
              <a:t>M4 Class Test</a:t>
            </a:r>
            <a:r>
              <a:rPr lang="en-US" dirty="0"/>
              <a:t>, and download the R file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InClassRtest_01.R</a:t>
            </a:r>
            <a:r>
              <a:rPr lang="en-US" dirty="0"/>
              <a:t>) and the CSV data file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car_sale_RTest1.CSV</a:t>
            </a:r>
            <a:r>
              <a:rPr lang="en-US" dirty="0"/>
              <a:t>).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Place these 2 files into your class folder.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folder should contain an R project file already in it; you created this file by following the indications I send on a video during the weekend.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Open your R project file, this will open R Studio.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Go to the Files section in your R Studio and double click the R file </a:t>
            </a:r>
            <a:r>
              <a:rPr lang="en-US" b="1" dirty="0"/>
              <a:t>InClassRtest_01.R </a:t>
            </a:r>
            <a:r>
              <a:rPr lang="en-US" dirty="0"/>
              <a:t>to open it.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Click on the CSV file and import it into the RStudio environment.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Start working on the R file (15 minutes).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82F90-0781-4004-AF82-0644275EB571}"/>
              </a:ext>
            </a:extLst>
          </p:cNvPr>
          <p:cNvSpPr/>
          <p:nvPr/>
        </p:nvSpPr>
        <p:spPr>
          <a:xfrm>
            <a:off x="381000" y="140315"/>
            <a:ext cx="1535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Get ready!</a:t>
            </a:r>
          </a:p>
        </p:txBody>
      </p:sp>
    </p:spTree>
    <p:extLst>
      <p:ext uri="{BB962C8B-B14F-4D97-AF65-F5344CB8AC3E}">
        <p14:creationId xmlns:p14="http://schemas.microsoft.com/office/powerpoint/2010/main" val="409061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BD114-C5AA-47B5-A29D-713061EDA95C}"/>
              </a:ext>
            </a:extLst>
          </p:cNvPr>
          <p:cNvSpPr txBox="1"/>
          <p:nvPr/>
        </p:nvSpPr>
        <p:spPr>
          <a:xfrm>
            <a:off x="1447800" y="135255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15698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Random Variables and Their Probability Distributions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3400" y="1117743"/>
            <a:ext cx="81534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Sometimes, the value of a variable </a:t>
            </a:r>
            <a:r>
              <a:rPr lang="en-US" i="1" dirty="0"/>
              <a:t>X</a:t>
            </a:r>
            <a:r>
              <a:rPr lang="en-US" dirty="0"/>
              <a:t> cannot be stated with certainty. </a:t>
            </a:r>
          </a:p>
          <a:p>
            <a:pPr>
              <a:lnSpc>
                <a:spcPct val="150000"/>
              </a:lnSpc>
            </a:pPr>
            <a:r>
              <a:rPr lang="en-US" dirty="0"/>
              <a:t>In such cases, the variable may take one of several possible values.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probabilities associated with each value the random variable takes.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called a </a:t>
            </a:r>
            <a:r>
              <a:rPr lang="en-US" b="1" i="1" dirty="0"/>
              <a:t>random variable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“A random variable is a variable whose value is determined as a consequence of a random experiment”</a:t>
            </a:r>
          </a:p>
        </p:txBody>
      </p:sp>
    </p:spTree>
    <p:extLst>
      <p:ext uri="{BB962C8B-B14F-4D97-AF65-F5344CB8AC3E}">
        <p14:creationId xmlns:p14="http://schemas.microsoft.com/office/powerpoint/2010/main" val="154010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0E6F0-239D-4E24-9DEA-5F8651EF4B9D}"/>
              </a:ext>
            </a:extLst>
          </p:cNvPr>
          <p:cNvSpPr txBox="1"/>
          <p:nvPr/>
        </p:nvSpPr>
        <p:spPr>
          <a:xfrm>
            <a:off x="533400" y="854020"/>
            <a:ext cx="7614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One easy way to differentiate them: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>Discrete cannot be broken down into fractions or decimals and can be counted. They can assume only separate or distinct values.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They use binomial and Poison distributions.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e.g., cars, homes.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>Continuous can be broken down into fractions and decimals and are measured. They can assume any value on an interval or intervals.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They use normal distributions.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E.g. weight.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5A44B0-3FA7-430A-9CB9-A41378E5EC21}"/>
              </a:ext>
            </a:extLst>
          </p:cNvPr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Discrete vs continuous random variables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9E4E42-6EB4-4DEE-BC05-C2C19DB402B4}"/>
              </a:ext>
            </a:extLst>
          </p:cNvPr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1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0E6F0-239D-4E24-9DEA-5F8651EF4B9D}"/>
              </a:ext>
            </a:extLst>
          </p:cNvPr>
          <p:cNvSpPr txBox="1"/>
          <p:nvPr/>
        </p:nvSpPr>
        <p:spPr>
          <a:xfrm>
            <a:off x="533400" y="854020"/>
            <a:ext cx="7614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One easy way to differentiate them: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>Discrete cannot be broken down into fractions or decimals and can be counted. They can assume only separate or distinct values.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They use binomial and Poison distributions.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e.g., cars, homes.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>Continuous can be broken down into fractions and decimals and are measured. They can assume any value on an interval or intervals.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They use normal distributions.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E.g. weight.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5A44B0-3FA7-430A-9CB9-A41378E5EC21}"/>
              </a:ext>
            </a:extLst>
          </p:cNvPr>
          <p:cNvSpPr txBox="1">
            <a:spLocks/>
          </p:cNvSpPr>
          <p:nvPr/>
        </p:nvSpPr>
        <p:spPr>
          <a:xfrm>
            <a:off x="457200" y="209551"/>
            <a:ext cx="8305800" cy="4572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C00000"/>
                </a:solidFill>
                <a:latin typeface="+mn-lt"/>
              </a:rPr>
              <a:t>Discrete vs continuous random variables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9E4E42-6EB4-4DEE-BC05-C2C19DB402B4}"/>
              </a:ext>
            </a:extLst>
          </p:cNvPr>
          <p:cNvCxnSpPr/>
          <p:nvPr/>
        </p:nvCxnSpPr>
        <p:spPr>
          <a:xfrm>
            <a:off x="228600" y="666750"/>
            <a:ext cx="3581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2F89AF-5FCC-44B4-908F-2018861FD06A}"/>
              </a:ext>
            </a:extLst>
          </p:cNvPr>
          <p:cNvSpPr txBox="1"/>
          <p:nvPr/>
        </p:nvSpPr>
        <p:spPr>
          <a:xfrm>
            <a:off x="5486400" y="3790950"/>
            <a:ext cx="32766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you provide example of each variable?</a:t>
            </a:r>
          </a:p>
        </p:txBody>
      </p:sp>
    </p:spTree>
    <p:extLst>
      <p:ext uri="{BB962C8B-B14F-4D97-AF65-F5344CB8AC3E}">
        <p14:creationId xmlns:p14="http://schemas.microsoft.com/office/powerpoint/2010/main" val="89595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11090</TotalTime>
  <Words>1776</Words>
  <Application>Microsoft Office PowerPoint</Application>
  <PresentationFormat>On-screen Show (16:9)</PresentationFormat>
  <Paragraphs>182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 Chiluiza</dc:creator>
  <cp:lastModifiedBy>Dee Chiluiza</cp:lastModifiedBy>
  <cp:revision>188</cp:revision>
  <dcterms:created xsi:type="dcterms:W3CDTF">2019-02-19T22:59:38Z</dcterms:created>
  <dcterms:modified xsi:type="dcterms:W3CDTF">2020-10-06T03:39:21Z</dcterms:modified>
</cp:coreProperties>
</file>