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19" r:id="rId3"/>
    <p:sldId id="439" r:id="rId4"/>
    <p:sldId id="440" r:id="rId5"/>
    <p:sldId id="257" r:id="rId6"/>
    <p:sldId id="415" r:id="rId7"/>
    <p:sldId id="414" r:id="rId8"/>
    <p:sldId id="258" r:id="rId9"/>
    <p:sldId id="417" r:id="rId10"/>
    <p:sldId id="420" r:id="rId11"/>
    <p:sldId id="421" r:id="rId12"/>
    <p:sldId id="422" r:id="rId13"/>
    <p:sldId id="427" r:id="rId14"/>
    <p:sldId id="428" r:id="rId15"/>
    <p:sldId id="423" r:id="rId16"/>
    <p:sldId id="429" r:id="rId17"/>
    <p:sldId id="431" r:id="rId18"/>
    <p:sldId id="432" r:id="rId19"/>
    <p:sldId id="430" r:id="rId20"/>
    <p:sldId id="433" r:id="rId21"/>
    <p:sldId id="434" r:id="rId22"/>
    <p:sldId id="436" r:id="rId23"/>
    <p:sldId id="435" r:id="rId24"/>
    <p:sldId id="437" r:id="rId25"/>
    <p:sldId id="438" r:id="rId26"/>
    <p:sldId id="4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9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9A8CDD-B367-416D-A50C-FA8D742BAF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9000" y="304801"/>
            <a:ext cx="967260" cy="976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D90EC-AAFC-40B0-BDCE-47BD6156AB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9760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16244-7F50-4116-B345-5DF76A93E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19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37E86-6346-4942-8E3B-73A96A287DB8}"/>
              </a:ext>
            </a:extLst>
          </p:cNvPr>
          <p:cNvSpPr txBox="1"/>
          <p:nvPr/>
        </p:nvSpPr>
        <p:spPr>
          <a:xfrm>
            <a:off x="2327988" y="2221355"/>
            <a:ext cx="7536024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Palatino Linotype" panose="02040502050505030304" pitchFamily="18" charset="0"/>
              </a:rPr>
              <a:t>Roles and Processes in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88507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995680" y="690880"/>
            <a:ext cx="962152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The rapid evolution of data analytics has been accelerated by advances in: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Large scale Internet connectivity.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warehousing.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analysis and mining algorithms development. </a:t>
            </a:r>
          </a:p>
          <a:p>
            <a:pPr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85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843280" y="944880"/>
            <a:ext cx="10332720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Some industries and functional areas. </a:t>
            </a:r>
          </a:p>
          <a:p>
            <a:pPr>
              <a:spcAft>
                <a:spcPts val="800"/>
              </a:spcAft>
            </a:pPr>
            <a:endParaRPr lang="en-US" sz="2400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Online retail industry: forecasting and merchandising.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Financial industry: credit and risk estimates.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Healthcare industry: drug trials.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Telecommunication industry: product subscriptions. </a:t>
            </a:r>
          </a:p>
          <a:p>
            <a:pPr>
              <a:spcAft>
                <a:spcPts val="800"/>
              </a:spcAft>
            </a:pPr>
            <a:endParaRPr lang="en-US" sz="2400" dirty="0"/>
          </a:p>
          <a:p>
            <a:pPr>
              <a:spcAft>
                <a:spcPts val="800"/>
              </a:spcAft>
            </a:pPr>
            <a:r>
              <a:rPr lang="en-US" sz="2400" dirty="0"/>
              <a:t>Within each of these industries, data analytics contributes to </a:t>
            </a:r>
            <a:r>
              <a:rPr lang="en-US" sz="2400" b="1" dirty="0"/>
              <a:t>marketing</a:t>
            </a:r>
            <a:r>
              <a:rPr lang="en-US" sz="2400" dirty="0"/>
              <a:t> and </a:t>
            </a:r>
            <a:r>
              <a:rPr lang="en-US" sz="2400" b="1" dirty="0"/>
              <a:t>sales</a:t>
            </a:r>
            <a:r>
              <a:rPr lang="en-US" sz="2400" dirty="0"/>
              <a:t> promotions, </a:t>
            </a:r>
            <a:r>
              <a:rPr lang="en-US" sz="2400" b="1" dirty="0"/>
              <a:t>customer</a:t>
            </a:r>
            <a:r>
              <a:rPr lang="en-US" sz="2400" dirty="0"/>
              <a:t> relationships, and </a:t>
            </a:r>
            <a:r>
              <a:rPr lang="en-US" sz="2400" b="1" dirty="0"/>
              <a:t>distributions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5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365760" y="513639"/>
            <a:ext cx="7731760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Go to our course CANVAS.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Go to Modules Section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Go to Module 5 – Roles and Processes in Data Analytics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Go to Lesson 5-1  Analytics Evolution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Watch the video: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Citizens data scientists and data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86B69-7C6F-49CE-9C21-C655AD64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12" y="513639"/>
            <a:ext cx="2244725" cy="17957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5630F-645F-4AE3-840F-5DFC1DF4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42" y="3609958"/>
            <a:ext cx="5405923" cy="30912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A23F-D326-4633-A43B-1E9D48ED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8" y="2063563"/>
            <a:ext cx="5819879" cy="15463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28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24E53-0E9C-459F-950C-8889B4CE050C}"/>
              </a:ext>
            </a:extLst>
          </p:cNvPr>
          <p:cNvSpPr txBox="1"/>
          <p:nvPr/>
        </p:nvSpPr>
        <p:spPr>
          <a:xfrm>
            <a:off x="0" y="1930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Evolution Timeline</a:t>
            </a:r>
          </a:p>
        </p:txBody>
      </p:sp>
      <p:pic>
        <p:nvPicPr>
          <p:cNvPr id="5" name="Picture 4" descr="A picture containing sign, drawing&#10;&#10;Description automatically generated">
            <a:extLst>
              <a:ext uri="{FF2B5EF4-FFF2-40B4-BE49-F238E27FC236}">
                <a16:creationId xmlns:a16="http://schemas.microsoft.com/office/drawing/2014/main" id="{9F706B5A-E185-4CB2-9C22-E991720A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51" y="1390650"/>
            <a:ext cx="9578298" cy="4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1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845802-A25D-49AE-B033-76B583D0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3" y="804444"/>
            <a:ext cx="10089754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538480" y="416560"/>
            <a:ext cx="107188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Analytics 1.0 or Traditional Analytics</a:t>
            </a:r>
          </a:p>
          <a:p>
            <a:pPr>
              <a:spcAft>
                <a:spcPts val="600"/>
              </a:spcAft>
            </a:pP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Relatively small and structured data sets.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Majority (+90%) of analytical activity was descriptive analytics or reporting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Creating analytical models was a time-consuming “batch” process performed on data collected the previous day.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Analytics were marginal to strategy but were available to the decision-making process, still dominated by experience and intuition.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small enough in volume to be segregated in separate locations for analysis.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warehouses became uncomfortably large because of the number of data sets contained in them. </a:t>
            </a:r>
          </a:p>
        </p:txBody>
      </p:sp>
    </p:spTree>
    <p:extLst>
      <p:ext uri="{BB962C8B-B14F-4D97-AF65-F5344CB8AC3E}">
        <p14:creationId xmlns:p14="http://schemas.microsoft.com/office/powerpoint/2010/main" val="191087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548640" y="406400"/>
            <a:ext cx="10718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Analytics 2.0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Constant volume growth of complex, large, and unstructured data sources.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analytical and computational capabilities.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Emerging of the “Data Scientists” generation.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Fast flow of data necessitated rapid storage and processing  </a:t>
            </a:r>
            <a:br>
              <a:rPr lang="en-US" sz="2400" dirty="0"/>
            </a:br>
            <a:r>
              <a:rPr lang="en-US" sz="2400" dirty="0"/>
              <a:t>= Beginning of large-scale data-based products and services.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“In-memory” analytics and “in-database” analytics employed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Machine learning methods meant the overall speed of analysis was much faster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Visual analytics often crowded out predictive and prescriptive techniques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“Agile is too slow”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“Being a consultant is the dead zone”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Information (and hardware and software) wants to be free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Share your big data tools with the community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1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C65CAB4-1F4F-4179-AD87-CD8212C62705}"/>
              </a:ext>
            </a:extLst>
          </p:cNvPr>
          <p:cNvSpPr/>
          <p:nvPr/>
        </p:nvSpPr>
        <p:spPr>
          <a:xfrm>
            <a:off x="1127760" y="4409440"/>
            <a:ext cx="9743440" cy="1676400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98D50-2753-4F2C-B572-7FEB21C849D2}"/>
              </a:ext>
            </a:extLst>
          </p:cNvPr>
          <p:cNvSpPr txBox="1"/>
          <p:nvPr/>
        </p:nvSpPr>
        <p:spPr>
          <a:xfrm>
            <a:off x="548640" y="406400"/>
            <a:ext cx="107188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Analytics 3.0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Analytics is integral to running a business and an essential aspect of strategic planning.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Trends and analyses instantly obtained for time intervals of interests. </a:t>
            </a:r>
            <a:br>
              <a:rPr lang="en-US" sz="2400" dirty="0"/>
            </a:br>
            <a:r>
              <a:rPr lang="en-US" sz="2400" dirty="0"/>
              <a:t>= Rapid and agile insight delivery.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Analytical tools available at point of decision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Cultural evolution embeds analytics into decision and operational processes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businesses can create data-based products and services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"...virtually any type of firm in any industry can participate in the data economy."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C1BB23-8E29-42F0-9605-4F445A940C1D}"/>
              </a:ext>
            </a:extLst>
          </p:cNvPr>
          <p:cNvSpPr/>
          <p:nvPr/>
        </p:nvSpPr>
        <p:spPr>
          <a:xfrm>
            <a:off x="762000" y="4751755"/>
            <a:ext cx="10505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</a:rPr>
              <a:t>A blend of big data and traditional analytics that yields insights and offerings with speed and impact</a:t>
            </a:r>
          </a:p>
        </p:txBody>
      </p:sp>
    </p:spTree>
    <p:extLst>
      <p:ext uri="{BB962C8B-B14F-4D97-AF65-F5344CB8AC3E}">
        <p14:creationId xmlns:p14="http://schemas.microsoft.com/office/powerpoint/2010/main" val="285534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FF5108D-A218-4138-8349-BD66D0053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590675"/>
            <a:ext cx="9239250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24E53-0E9C-459F-950C-8889B4CE050C}"/>
              </a:ext>
            </a:extLst>
          </p:cNvPr>
          <p:cNvSpPr txBox="1"/>
          <p:nvPr/>
        </p:nvSpPr>
        <p:spPr>
          <a:xfrm>
            <a:off x="0" y="193040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Analytics Development</a:t>
            </a:r>
          </a:p>
          <a:p>
            <a:pPr algn="ctr"/>
            <a:r>
              <a:rPr lang="en-US" sz="3200" i="1" dirty="0">
                <a:solidFill>
                  <a:srgbClr val="C00000"/>
                </a:solidFill>
              </a:rPr>
              <a:t>“The ladder of sophistication”</a:t>
            </a:r>
          </a:p>
        </p:txBody>
      </p:sp>
    </p:spTree>
    <p:extLst>
      <p:ext uri="{BB962C8B-B14F-4D97-AF65-F5344CB8AC3E}">
        <p14:creationId xmlns:p14="http://schemas.microsoft.com/office/powerpoint/2010/main" val="25168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1DB77-8816-4C62-A3C6-B52A2109F5D3}"/>
              </a:ext>
            </a:extLst>
          </p:cNvPr>
          <p:cNvSpPr txBox="1"/>
          <p:nvPr/>
        </p:nvSpPr>
        <p:spPr>
          <a:xfrm>
            <a:off x="843280" y="1432560"/>
            <a:ext cx="10718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The ladder of sophistication in data analytics can be viewed as the sequence of: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Exploratory analysis</a:t>
            </a:r>
            <a:r>
              <a:rPr lang="en-US" sz="2400" dirty="0"/>
              <a:t>: Extraction of summary descriptive analytics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Predictive analysis</a:t>
            </a:r>
            <a:r>
              <a:rPr lang="en-US" sz="2400" dirty="0"/>
              <a:t>: Capability to forecast based on past information and trends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Prescriptive analysis</a:t>
            </a:r>
            <a:r>
              <a:rPr lang="en-US" sz="2400" dirty="0"/>
              <a:t>: Turns information from the previous two steps to provide actionable information.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Optimization</a:t>
            </a:r>
            <a:r>
              <a:rPr lang="en-US" sz="2400" dirty="0"/>
              <a:t>: Considers business and data derived constraints to suggest ‘best’ courses of action. </a:t>
            </a:r>
          </a:p>
        </p:txBody>
      </p:sp>
    </p:spTree>
    <p:extLst>
      <p:ext uri="{BB962C8B-B14F-4D97-AF65-F5344CB8AC3E}">
        <p14:creationId xmlns:p14="http://schemas.microsoft.com/office/powerpoint/2010/main" val="326982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286B6-2056-4EB0-B43E-2F4D813CFD55}"/>
              </a:ext>
            </a:extLst>
          </p:cNvPr>
          <p:cNvSpPr txBox="1"/>
          <p:nvPr/>
        </p:nvSpPr>
        <p:spPr>
          <a:xfrm>
            <a:off x="726440" y="1091515"/>
            <a:ext cx="9743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Let’s start with your power point presentations.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I’ll create random break rooms of three students.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time, you must take a minimum of </a:t>
            </a:r>
            <a:r>
              <a:rPr lang="en-US" sz="3200" b="1" dirty="0"/>
              <a:t>4</a:t>
            </a:r>
            <a:r>
              <a:rPr lang="en-US" sz="2400" dirty="0"/>
              <a:t> minutes for your presentation and </a:t>
            </a:r>
            <a:r>
              <a:rPr lang="en-US" sz="3200" b="1" dirty="0"/>
              <a:t>2</a:t>
            </a:r>
            <a:r>
              <a:rPr lang="en-US" sz="2400" dirty="0"/>
              <a:t> minutes for Q&amp;A.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not start the second or third presentations until I indicate it.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Present all relevant information about the role you choose, statistics and implications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80429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61D06-97A5-4279-BAA5-C8085E99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71450"/>
            <a:ext cx="2971800" cy="32575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6D233-7459-4DFD-90C4-A8ECF64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720090"/>
            <a:ext cx="2847975" cy="42481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0C93F1-52DE-473C-A3FB-DF7E982F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69" y="1800225"/>
            <a:ext cx="2838450" cy="3895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93D39-C117-4427-A46B-6AEC79BC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945" y="2992437"/>
            <a:ext cx="2847975" cy="37242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014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73C210-B24F-427F-80BE-FE88EA09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" y="100330"/>
            <a:ext cx="101799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24E53-0E9C-459F-950C-8889B4CE050C}"/>
              </a:ext>
            </a:extLst>
          </p:cNvPr>
          <p:cNvSpPr txBox="1"/>
          <p:nvPr/>
        </p:nvSpPr>
        <p:spPr>
          <a:xfrm>
            <a:off x="0" y="193040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Processes in Data Analytics</a:t>
            </a:r>
          </a:p>
          <a:p>
            <a:pPr algn="ctr"/>
            <a:r>
              <a:rPr lang="en-US" sz="3200" i="1" dirty="0">
                <a:solidFill>
                  <a:srgbClr val="C00000"/>
                </a:solidFill>
              </a:rPr>
              <a:t>“The cyclic pattern”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7A9EBA-F854-4658-A016-05335A4F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579880"/>
            <a:ext cx="11112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5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23546B-8512-445F-9F26-4E0C69E64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3" t="3340"/>
          <a:stretch/>
        </p:blipFill>
        <p:spPr>
          <a:xfrm>
            <a:off x="2621280" y="629920"/>
            <a:ext cx="5950710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1D41CB-9C77-439F-BA8F-5C64CE51E965}"/>
              </a:ext>
            </a:extLst>
          </p:cNvPr>
          <p:cNvSpPr/>
          <p:nvPr/>
        </p:nvSpPr>
        <p:spPr>
          <a:xfrm>
            <a:off x="413751" y="358894"/>
            <a:ext cx="6394123" cy="52322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Steps in an Analytics Development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73EBC-F8C6-485A-973C-8596EC53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12" y="1268793"/>
            <a:ext cx="10978611" cy="48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8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AB70B-372E-430D-84DF-B797FC038B8A}"/>
              </a:ext>
            </a:extLst>
          </p:cNvPr>
          <p:cNvSpPr txBox="1"/>
          <p:nvPr/>
        </p:nvSpPr>
        <p:spPr>
          <a:xfrm>
            <a:off x="548640" y="1452880"/>
            <a:ext cx="982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Poorly defined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IT resources.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Less-best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Incomplete, insufficient, or incorrect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Original data not accessible.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Insufficient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17985-F343-459C-AAD6-776B7BB9FAB3}"/>
              </a:ext>
            </a:extLst>
          </p:cNvPr>
          <p:cNvSpPr/>
          <p:nvPr/>
        </p:nvSpPr>
        <p:spPr>
          <a:xfrm>
            <a:off x="413751" y="358894"/>
            <a:ext cx="7767319" cy="52322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Typical challenges and Pitfalls in an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215267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3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15595-5733-4CCC-A07E-0B44849A7D47}"/>
              </a:ext>
            </a:extLst>
          </p:cNvPr>
          <p:cNvSpPr txBox="1"/>
          <p:nvPr/>
        </p:nvSpPr>
        <p:spPr>
          <a:xfrm>
            <a:off x="599440" y="497840"/>
            <a:ext cx="107797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Let’s have another in-Class R test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NOT GRADED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This time test is not graded, but you will be rewarded </a:t>
            </a:r>
            <a:r>
              <a:rPr lang="en-US" sz="3200" b="1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points to any project if you: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Complete satisfactorily at least 3 of the 4 questions given in the R File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Choose the 3 question you feel more comfortable to complete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tasks will measure your skills to produce bar plots, box plots and scatter plots.</a:t>
            </a:r>
          </a:p>
          <a:p>
            <a:pPr algn="ctr"/>
            <a:r>
              <a:rPr lang="en-US" sz="2400" dirty="0"/>
              <a:t>Go to Discussions Section: </a:t>
            </a:r>
            <a:r>
              <a:rPr lang="en-US" sz="2400" dirty="0">
                <a:solidFill>
                  <a:srgbClr val="C00000"/>
                </a:solidFill>
              </a:rPr>
              <a:t>M5 </a:t>
            </a:r>
            <a:r>
              <a:rPr lang="en-US" sz="2400" dirty="0" err="1">
                <a:solidFill>
                  <a:srgbClr val="C00000"/>
                </a:solidFill>
              </a:rPr>
              <a:t>inCLass</a:t>
            </a:r>
            <a:r>
              <a:rPr lang="en-US" sz="2400" dirty="0">
                <a:solidFill>
                  <a:srgbClr val="C00000"/>
                </a:solidFill>
              </a:rPr>
              <a:t> R Test (Not graded)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I’ll allow you </a:t>
            </a:r>
            <a:r>
              <a:rPr lang="en-US" sz="2800" b="1" dirty="0"/>
              <a:t>5</a:t>
            </a:r>
            <a:r>
              <a:rPr lang="en-US" sz="2400" dirty="0"/>
              <a:t> minutes to open your R project file you created for this class in your computer, and to find your previous </a:t>
            </a:r>
            <a:r>
              <a:rPr lang="en-US" sz="2400" b="1" dirty="0"/>
              <a:t>R files </a:t>
            </a:r>
            <a:r>
              <a:rPr lang="en-US" sz="2400" dirty="0"/>
              <a:t>to use them as references. </a:t>
            </a:r>
          </a:p>
        </p:txBody>
      </p:sp>
    </p:spTree>
    <p:extLst>
      <p:ext uri="{BB962C8B-B14F-4D97-AF65-F5344CB8AC3E}">
        <p14:creationId xmlns:p14="http://schemas.microsoft.com/office/powerpoint/2010/main" val="33177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16244-7F50-4116-B345-5DF76A93E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192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37E86-6346-4942-8E3B-73A96A287DB8}"/>
              </a:ext>
            </a:extLst>
          </p:cNvPr>
          <p:cNvSpPr txBox="1"/>
          <p:nvPr/>
        </p:nvSpPr>
        <p:spPr>
          <a:xfrm>
            <a:off x="2327988" y="2221355"/>
            <a:ext cx="7536024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Palatino Linotype" panose="02040502050505030304" pitchFamily="18" charset="0"/>
              </a:rPr>
              <a:t>Roles and Processes in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79610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5B1E8F7-8473-4DFF-A46B-9D5439863E72}"/>
              </a:ext>
            </a:extLst>
          </p:cNvPr>
          <p:cNvGrpSpPr/>
          <p:nvPr/>
        </p:nvGrpSpPr>
        <p:grpSpPr>
          <a:xfrm>
            <a:off x="298586" y="114725"/>
            <a:ext cx="11221077" cy="669999"/>
            <a:chOff x="298586" y="114725"/>
            <a:chExt cx="11221077" cy="669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C095A6-5184-485B-86A1-E19E4C29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2088" y="119859"/>
              <a:ext cx="3993226" cy="658425"/>
            </a:xfrm>
            <a:prstGeom prst="rect">
              <a:avLst/>
            </a:prstGeom>
          </p:spPr>
        </p:pic>
        <p:pic>
          <p:nvPicPr>
            <p:cNvPr id="15" name="Picture 14" descr="A picture containing photo, different, showing, show&#10;&#10;Description automatically generated">
              <a:extLst>
                <a:ext uri="{FF2B5EF4-FFF2-40B4-BE49-F238E27FC236}">
                  <a16:creationId xmlns:a16="http://schemas.microsoft.com/office/drawing/2014/main" id="{38E9866B-1F35-4D25-8F61-0515D8DD9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" t="74316" r="919" b="1532"/>
            <a:stretch/>
          </p:blipFill>
          <p:spPr>
            <a:xfrm>
              <a:off x="298586" y="114725"/>
              <a:ext cx="3993502" cy="66869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ADE67D-B6F8-4B16-855F-FB9CDA404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74" r="25502" b="33388"/>
            <a:stretch/>
          </p:blipFill>
          <p:spPr>
            <a:xfrm>
              <a:off x="8285314" y="116030"/>
              <a:ext cx="3234349" cy="668694"/>
            </a:xfrm>
            <a:prstGeom prst="rect">
              <a:avLst/>
            </a:prstGeom>
          </p:spPr>
        </p:pic>
      </p:grpSp>
      <p:pic>
        <p:nvPicPr>
          <p:cNvPr id="9" name="Picture 8" descr="A picture containing photo, different, showing, show&#10;&#10;Description automatically generated">
            <a:extLst>
              <a:ext uri="{FF2B5EF4-FFF2-40B4-BE49-F238E27FC236}">
                <a16:creationId xmlns:a16="http://schemas.microsoft.com/office/drawing/2014/main" id="{AA9537C8-FB46-4BD5-BF71-40EDE930D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74316" r="919" b="1532"/>
          <a:stretch/>
        </p:blipFill>
        <p:spPr>
          <a:xfrm>
            <a:off x="255037" y="6157439"/>
            <a:ext cx="3993502" cy="6686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3E935-E8FF-4480-A747-A6FB7C8E515B}"/>
              </a:ext>
            </a:extLst>
          </p:cNvPr>
          <p:cNvSpPr/>
          <p:nvPr/>
        </p:nvSpPr>
        <p:spPr>
          <a:xfrm>
            <a:off x="3433396" y="1723559"/>
            <a:ext cx="4851918" cy="425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Medicine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Healthcare &amp; Pharmaceutical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Telecommunications Sector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Education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Transportation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Internet Industry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Communications, Media, and Entertainment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Government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Retails: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Energy Sector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Banking and finance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Automotive Industry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Manufacturing and Natural Resources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FF86ED-2872-4E66-9BA3-7E6BC7F7A11B}"/>
              </a:ext>
            </a:extLst>
          </p:cNvPr>
          <p:cNvSpPr/>
          <p:nvPr/>
        </p:nvSpPr>
        <p:spPr>
          <a:xfrm>
            <a:off x="298586" y="1723559"/>
            <a:ext cx="3072875" cy="262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Scientist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Analyst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Architect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Engineer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Statistician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Base Administrator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Business Analyst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Analyst Manager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4962-449B-44A0-90A5-A62B85AFB20D}"/>
              </a:ext>
            </a:extLst>
          </p:cNvPr>
          <p:cNvSpPr txBox="1"/>
          <p:nvPr/>
        </p:nvSpPr>
        <p:spPr>
          <a:xfrm>
            <a:off x="298586" y="1074053"/>
            <a:ext cx="26903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CBFFF-98F7-4F2F-A2BB-640FA1131334}"/>
              </a:ext>
            </a:extLst>
          </p:cNvPr>
          <p:cNvSpPr txBox="1"/>
          <p:nvPr/>
        </p:nvSpPr>
        <p:spPr>
          <a:xfrm>
            <a:off x="3433396" y="1074053"/>
            <a:ext cx="43043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Industries</a:t>
            </a:r>
          </a:p>
        </p:txBody>
      </p:sp>
      <p:pic>
        <p:nvPicPr>
          <p:cNvPr id="10" name="Picture 9" descr="A picture containing photo, different, showing, show&#10;&#10;Description automatically generated">
            <a:extLst>
              <a:ext uri="{FF2B5EF4-FFF2-40B4-BE49-F238E27FC236}">
                <a16:creationId xmlns:a16="http://schemas.microsoft.com/office/drawing/2014/main" id="{77C6073B-5932-4F34-84F8-5960F838F5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50305" r="919" b="27481"/>
          <a:stretch/>
        </p:blipFill>
        <p:spPr>
          <a:xfrm>
            <a:off x="4248539" y="6157440"/>
            <a:ext cx="4341832" cy="6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5742A1-C770-4325-95A0-746675FDE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474" r="25502" b="33388"/>
          <a:stretch/>
        </p:blipFill>
        <p:spPr>
          <a:xfrm>
            <a:off x="8590647" y="6157440"/>
            <a:ext cx="3234349" cy="6686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5593C8-8D8C-4917-A48D-B5F11ECF621A}"/>
              </a:ext>
            </a:extLst>
          </p:cNvPr>
          <p:cNvSpPr/>
          <p:nvPr/>
        </p:nvSpPr>
        <p:spPr>
          <a:xfrm>
            <a:off x="8158071" y="1785347"/>
            <a:ext cx="3666925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Structured Query Language (SQL)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Microsoft Excel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Critical thinking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 or Python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Presentation skills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Machine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Networking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C8D47-D557-4179-832D-D9F0354242C0}"/>
              </a:ext>
            </a:extLst>
          </p:cNvPr>
          <p:cNvSpPr txBox="1"/>
          <p:nvPr/>
        </p:nvSpPr>
        <p:spPr>
          <a:xfrm>
            <a:off x="8158071" y="1135841"/>
            <a:ext cx="26903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74722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522B5-B465-4599-B0C8-3F5883567164}"/>
              </a:ext>
            </a:extLst>
          </p:cNvPr>
          <p:cNvSpPr/>
          <p:nvPr/>
        </p:nvSpPr>
        <p:spPr>
          <a:xfrm>
            <a:off x="4590668" y="437412"/>
            <a:ext cx="6120875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Scientist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Clean, organizes and analyze data (big)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Analyst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and perform statistical data analyses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Architect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Creates blueprints for data management systems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Engineer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Develops, constructs, test and maintains architectures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Statistician</a:t>
            </a:r>
            <a:r>
              <a:rPr lang="en-US" dirty="0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Collects, analyzes and interpret data, applies statistical theories and methods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Base Administrator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databases and make sure they are ready and available to all possible users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Business Analyst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business processes , intermediary between business and 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Analyst Manager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teams of analysts and data scientists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67DB-4793-40A9-93CD-7CC6918C1CC6}"/>
              </a:ext>
            </a:extLst>
          </p:cNvPr>
          <p:cNvSpPr txBox="1"/>
          <p:nvPr/>
        </p:nvSpPr>
        <p:spPr>
          <a:xfrm>
            <a:off x="796219" y="2933955"/>
            <a:ext cx="269032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6700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2A89C-D205-4051-91D0-355CFFC7538A}"/>
              </a:ext>
            </a:extLst>
          </p:cNvPr>
          <p:cNvSpPr/>
          <p:nvPr/>
        </p:nvSpPr>
        <p:spPr>
          <a:xfrm>
            <a:off x="4694637" y="1367362"/>
            <a:ext cx="4851918" cy="425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Medicine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Healthcare &amp; Pharmaceutical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Telecommunications Sector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Education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Transportation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Internet Industry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Communications, Media, and Entertainment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Government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Retails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Energy Sector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Banking and finance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Automotive Industry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Manufacturing and Natural Resources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40951-96ED-452A-AB83-73A48DC02A02}"/>
              </a:ext>
            </a:extLst>
          </p:cNvPr>
          <p:cNvSpPr txBox="1"/>
          <p:nvPr/>
        </p:nvSpPr>
        <p:spPr>
          <a:xfrm>
            <a:off x="709114" y="2970648"/>
            <a:ext cx="260795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57790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3582F-771F-4F09-A59B-D031A4078A1D}"/>
              </a:ext>
            </a:extLst>
          </p:cNvPr>
          <p:cNvSpPr/>
          <p:nvPr/>
        </p:nvSpPr>
        <p:spPr>
          <a:xfrm>
            <a:off x="345439" y="1776784"/>
            <a:ext cx="499871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Structured Query Language (SQL)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Database language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Can handle large data sets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Store and manage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Microsoft Excel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Excellent tool with limitations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Critical thinking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	</a:t>
            </a:r>
            <a:r>
              <a:rPr lang="en-US" sz="2000" dirty="0"/>
              <a:t>Innate skill that can be improved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Think for yourself, imagine, create, 	Discover and explain connections 	that are not clear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4796-A0BB-41C2-9D92-D67F51BE8ADC}"/>
              </a:ext>
            </a:extLst>
          </p:cNvPr>
          <p:cNvSpPr txBox="1"/>
          <p:nvPr/>
        </p:nvSpPr>
        <p:spPr>
          <a:xfrm>
            <a:off x="964441" y="346948"/>
            <a:ext cx="269032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BB800-3EEA-46D2-8EA5-A1071B403DC7}"/>
              </a:ext>
            </a:extLst>
          </p:cNvPr>
          <p:cNvSpPr/>
          <p:nvPr/>
        </p:nvSpPr>
        <p:spPr>
          <a:xfrm>
            <a:off x="6421120" y="1550108"/>
            <a:ext cx="441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R or Python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Advanced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Predictive Analytics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Data visualization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Excel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Tableau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Presentation skills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Written reports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Oral Presentations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Interactive Dashboards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Machine learning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Artificial intelligence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8220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24E53-0E9C-459F-950C-8889B4CE050C}"/>
              </a:ext>
            </a:extLst>
          </p:cNvPr>
          <p:cNvSpPr txBox="1"/>
          <p:nvPr/>
        </p:nvSpPr>
        <p:spPr>
          <a:xfrm>
            <a:off x="0" y="1930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Analytics Evolution</a:t>
            </a:r>
          </a:p>
        </p:txBody>
      </p:sp>
      <p:pic>
        <p:nvPicPr>
          <p:cNvPr id="6" name="Picture 5" descr="A picture containing table, drawing, computer, room&#10;&#10;Description automatically generated">
            <a:extLst>
              <a:ext uri="{FF2B5EF4-FFF2-40B4-BE49-F238E27FC236}">
                <a16:creationId xmlns:a16="http://schemas.microsoft.com/office/drawing/2014/main" id="{80EBF7ED-4D83-4C21-9039-29658EF8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05" y="970597"/>
            <a:ext cx="9052990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1024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45</cp:revision>
  <dcterms:created xsi:type="dcterms:W3CDTF">2020-05-13T20:14:46Z</dcterms:created>
  <dcterms:modified xsi:type="dcterms:W3CDTF">2020-10-13T02:33:23Z</dcterms:modified>
</cp:coreProperties>
</file>