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13" r:id="rId2"/>
    <p:sldId id="256" r:id="rId3"/>
    <p:sldId id="428" r:id="rId4"/>
    <p:sldId id="416" r:id="rId5"/>
    <p:sldId id="417" r:id="rId6"/>
    <p:sldId id="418" r:id="rId7"/>
    <p:sldId id="419" r:id="rId8"/>
    <p:sldId id="420" r:id="rId9"/>
    <p:sldId id="421" r:id="rId10"/>
    <p:sldId id="422" r:id="rId11"/>
    <p:sldId id="423" r:id="rId12"/>
    <p:sldId id="424" r:id="rId13"/>
    <p:sldId id="426" r:id="rId14"/>
    <p:sldId id="42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0" autoAdjust="0"/>
    <p:restoredTop sz="92244" autoAdjust="0"/>
  </p:normalViewPr>
  <p:slideViewPr>
    <p:cSldViewPr snapToGrid="0">
      <p:cViewPr varScale="1">
        <p:scale>
          <a:sx n="105" d="100"/>
          <a:sy n="105" d="100"/>
        </p:scale>
        <p:origin x="31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3979A-698C-4589-A17A-C5FC54B7A854}"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731AF-A479-4D64-87EF-FB742774E066}" type="slidenum">
              <a:rPr lang="en-US" smtClean="0"/>
              <a:t>‹#›</a:t>
            </a:fld>
            <a:endParaRPr lang="en-US"/>
          </a:p>
        </p:txBody>
      </p:sp>
    </p:spTree>
    <p:extLst>
      <p:ext uri="{BB962C8B-B14F-4D97-AF65-F5344CB8AC3E}">
        <p14:creationId xmlns:p14="http://schemas.microsoft.com/office/powerpoint/2010/main" val="157444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Internet of Things (IoT)</a:t>
            </a:r>
            <a:r>
              <a:rPr lang="en-US" sz="1000" dirty="0"/>
              <a:t> devices support the expansion of internet connection beyond the usual standard devices like computers, laptops, smartphones etc.</a:t>
            </a:r>
          </a:p>
          <a:p>
            <a:r>
              <a:rPr lang="en-US" sz="1000" dirty="0"/>
              <a:t>These IoT devices are purely integrated with high definition technology which makes it possible for them to communicate or interact over the internet smoothly and can also be managed and controlled remotely when required.</a:t>
            </a:r>
          </a:p>
        </p:txBody>
      </p:sp>
      <p:sp>
        <p:nvSpPr>
          <p:cNvPr id="4" name="Slide Number Placeholder 3"/>
          <p:cNvSpPr>
            <a:spLocks noGrp="1"/>
          </p:cNvSpPr>
          <p:nvPr>
            <p:ph type="sldNum" sz="quarter" idx="5"/>
          </p:nvPr>
        </p:nvSpPr>
        <p:spPr/>
        <p:txBody>
          <a:bodyPr/>
          <a:lstStyle/>
          <a:p>
            <a:fld id="{959731AF-A479-4D64-87EF-FB742774E066}" type="slidenum">
              <a:rPr lang="en-US" smtClean="0"/>
              <a:t>6</a:t>
            </a:fld>
            <a:endParaRPr lang="en-US"/>
          </a:p>
        </p:txBody>
      </p:sp>
    </p:spTree>
    <p:extLst>
      <p:ext uri="{BB962C8B-B14F-4D97-AF65-F5344CB8AC3E}">
        <p14:creationId xmlns:p14="http://schemas.microsoft.com/office/powerpoint/2010/main" val="169096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9731AF-A479-4D64-87EF-FB742774E066}" type="slidenum">
              <a:rPr lang="en-US" smtClean="0"/>
              <a:t>7</a:t>
            </a:fld>
            <a:endParaRPr lang="en-US"/>
          </a:p>
        </p:txBody>
      </p:sp>
    </p:spTree>
    <p:extLst>
      <p:ext uri="{BB962C8B-B14F-4D97-AF65-F5344CB8AC3E}">
        <p14:creationId xmlns:p14="http://schemas.microsoft.com/office/powerpoint/2010/main" val="608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Leveraging=</a:t>
            </a:r>
            <a:r>
              <a:rPr lang="en-US" dirty="0"/>
              <a:t>use (something) to maximum advantage</a:t>
            </a:r>
          </a:p>
        </p:txBody>
      </p:sp>
      <p:sp>
        <p:nvSpPr>
          <p:cNvPr id="4" name="Slide Number Placeholder 3"/>
          <p:cNvSpPr>
            <a:spLocks noGrp="1"/>
          </p:cNvSpPr>
          <p:nvPr>
            <p:ph type="sldNum" sz="quarter" idx="5"/>
          </p:nvPr>
        </p:nvSpPr>
        <p:spPr/>
        <p:txBody>
          <a:bodyPr/>
          <a:lstStyle/>
          <a:p>
            <a:fld id="{959731AF-A479-4D64-87EF-FB742774E066}" type="slidenum">
              <a:rPr lang="en-US" smtClean="0"/>
              <a:t>11</a:t>
            </a:fld>
            <a:endParaRPr lang="en-US"/>
          </a:p>
        </p:txBody>
      </p:sp>
    </p:spTree>
    <p:extLst>
      <p:ext uri="{BB962C8B-B14F-4D97-AF65-F5344CB8AC3E}">
        <p14:creationId xmlns:p14="http://schemas.microsoft.com/office/powerpoint/2010/main" val="384748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CEAC78C-C39E-43FD-B0DD-C1F06FE46667}"/>
              </a:ext>
            </a:extLst>
          </p:cNvPr>
          <p:cNvSpPr>
            <a:spLocks noGrp="1"/>
          </p:cNvSpPr>
          <p:nvPr>
            <p:ph type="sldNum" sz="quarter" idx="4"/>
          </p:nvPr>
        </p:nvSpPr>
        <p:spPr>
          <a:xfrm>
            <a:off x="11273588" y="6380413"/>
            <a:ext cx="717885" cy="365125"/>
          </a:xfrm>
          <a:prstGeom prst="rect">
            <a:avLst/>
          </a:prstGeom>
        </p:spPr>
        <p:txBody>
          <a:bodyPr vert="horz" lIns="91440" tIns="45720" rIns="91440" bIns="45720" rtlCol="0" anchor="ctr"/>
          <a:lstStyle>
            <a:lvl1pPr algn="r">
              <a:defRPr sz="1200">
                <a:solidFill>
                  <a:srgbClr val="C00000"/>
                </a:solidFill>
              </a:defRPr>
            </a:lvl1pPr>
          </a:lstStyle>
          <a:p>
            <a:fld id="{0ED33485-DFA5-4CFC-8E7A-68ABFC183A72}" type="slidenum">
              <a:rPr lang="en-US" smtClean="0"/>
              <a:pPr/>
              <a:t>‹#›</a:t>
            </a:fld>
            <a:endParaRPr lang="en-US"/>
          </a:p>
        </p:txBody>
      </p:sp>
    </p:spTree>
    <p:extLst>
      <p:ext uri="{BB962C8B-B14F-4D97-AF65-F5344CB8AC3E}">
        <p14:creationId xmlns:p14="http://schemas.microsoft.com/office/powerpoint/2010/main" val="185957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72B71F-F23F-4635-8E30-53BF86721AFB}"/>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482" y="6485238"/>
            <a:ext cx="1815474" cy="298622"/>
          </a:xfrm>
          <a:prstGeom prst="rect">
            <a:avLst/>
          </a:prstGeom>
          <a:noFill/>
          <a:ln>
            <a:noFill/>
          </a:ln>
        </p:spPr>
      </p:pic>
      <p:pic>
        <p:nvPicPr>
          <p:cNvPr id="5" name="Picture 4">
            <a:extLst>
              <a:ext uri="{FF2B5EF4-FFF2-40B4-BE49-F238E27FC236}">
                <a16:creationId xmlns:a16="http://schemas.microsoft.com/office/drawing/2014/main" id="{8439CF76-53C6-4FA5-BDEF-D0AD9847A0DE}"/>
              </a:ext>
            </a:extLst>
          </p:cNvPr>
          <p:cNvPicPr>
            <a:picLocks noChangeAspect="1"/>
          </p:cNvPicPr>
          <p:nvPr userDrawn="1"/>
        </p:nvPicPr>
        <p:blipFill>
          <a:blip r:embed="rId4"/>
          <a:stretch>
            <a:fillRect/>
          </a:stretch>
        </p:blipFill>
        <p:spPr>
          <a:xfrm>
            <a:off x="11362038" y="90616"/>
            <a:ext cx="707767" cy="714201"/>
          </a:xfrm>
          <a:prstGeom prst="rect">
            <a:avLst/>
          </a:prstGeom>
        </p:spPr>
      </p:pic>
    </p:spTree>
    <p:extLst>
      <p:ext uri="{BB962C8B-B14F-4D97-AF65-F5344CB8AC3E}">
        <p14:creationId xmlns:p14="http://schemas.microsoft.com/office/powerpoint/2010/main" val="2647444763"/>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16A82-80E4-4F72-86AB-FAEA01EFF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875"/>
            <a:ext cx="12192000" cy="6858000"/>
          </a:xfrm>
          <a:prstGeom prst="rect">
            <a:avLst/>
          </a:prstGeom>
        </p:spPr>
      </p:pic>
      <p:sp>
        <p:nvSpPr>
          <p:cNvPr id="2" name="TextBox 1">
            <a:extLst>
              <a:ext uri="{FF2B5EF4-FFF2-40B4-BE49-F238E27FC236}">
                <a16:creationId xmlns:a16="http://schemas.microsoft.com/office/drawing/2014/main" id="{9F094587-E2BB-4966-AE71-7C03130DD235}"/>
              </a:ext>
            </a:extLst>
          </p:cNvPr>
          <p:cNvSpPr txBox="1"/>
          <p:nvPr/>
        </p:nvSpPr>
        <p:spPr>
          <a:xfrm>
            <a:off x="101600" y="5359400"/>
            <a:ext cx="11988800" cy="1405641"/>
          </a:xfrm>
          <a:prstGeom prst="rect">
            <a:avLst/>
          </a:prstGeom>
          <a:noFill/>
        </p:spPr>
        <p:txBody>
          <a:bodyPr wrap="square" rtlCol="0">
            <a:spAutoFit/>
          </a:bodyPr>
          <a:lstStyle/>
          <a:p>
            <a:pPr algn="ctr"/>
            <a:r>
              <a:rPr lang="en-US" sz="3200" dirty="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 to Analytics (ALY6000)</a:t>
            </a:r>
          </a:p>
          <a:p>
            <a:pPr algn="ctr"/>
            <a:r>
              <a:rPr lang="en-US" sz="2667" dirty="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Instructor: Dr. Dee Chiluiza, PhD</a:t>
            </a:r>
          </a:p>
          <a:p>
            <a:pPr algn="ctr"/>
            <a:r>
              <a:rPr lang="en-US" sz="2667" dirty="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Week 6</a:t>
            </a:r>
          </a:p>
        </p:txBody>
      </p:sp>
    </p:spTree>
    <p:extLst>
      <p:ext uri="{BB962C8B-B14F-4D97-AF65-F5344CB8AC3E}">
        <p14:creationId xmlns:p14="http://schemas.microsoft.com/office/powerpoint/2010/main" val="189147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40BABD-56F0-4A19-B000-D69DCB159291}"/>
              </a:ext>
            </a:extLst>
          </p:cNvPr>
          <p:cNvSpPr/>
          <p:nvPr/>
        </p:nvSpPr>
        <p:spPr>
          <a:xfrm>
            <a:off x="0" y="0"/>
            <a:ext cx="12192000" cy="6858000"/>
          </a:xfrm>
          <a:prstGeom prst="rect">
            <a:avLst/>
          </a:prstGeom>
          <a:solidFill>
            <a:srgbClr val="0C0D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677E2AA-C629-49DE-9636-64F7D07C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1144555"/>
            <a:ext cx="8397550" cy="4198775"/>
          </a:xfrm>
          <a:prstGeom prst="rect">
            <a:avLst/>
          </a:prstGeom>
        </p:spPr>
      </p:pic>
    </p:spTree>
    <p:extLst>
      <p:ext uri="{BB962C8B-B14F-4D97-AF65-F5344CB8AC3E}">
        <p14:creationId xmlns:p14="http://schemas.microsoft.com/office/powerpoint/2010/main" val="49111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8AB387-94BC-4101-A436-E50D3808344B}"/>
              </a:ext>
            </a:extLst>
          </p:cNvPr>
          <p:cNvSpPr txBox="1"/>
          <p:nvPr/>
        </p:nvSpPr>
        <p:spPr>
          <a:xfrm>
            <a:off x="702906" y="385665"/>
            <a:ext cx="9909110" cy="3416320"/>
          </a:xfrm>
          <a:prstGeom prst="rect">
            <a:avLst/>
          </a:prstGeom>
          <a:noFill/>
        </p:spPr>
        <p:txBody>
          <a:bodyPr wrap="square" rtlCol="0">
            <a:spAutoFit/>
          </a:bodyPr>
          <a:lstStyle/>
          <a:p>
            <a:r>
              <a:rPr lang="en-US" b="1" dirty="0"/>
              <a:t>Leveraging Big Data</a:t>
            </a:r>
          </a:p>
          <a:p>
            <a:endParaRPr lang="en-US" dirty="0"/>
          </a:p>
          <a:p>
            <a:r>
              <a:rPr lang="en-US" dirty="0"/>
              <a:t>With proper use of big data, we can:</a:t>
            </a:r>
          </a:p>
          <a:p>
            <a:endParaRPr lang="en-US" dirty="0"/>
          </a:p>
          <a:p>
            <a:pPr marL="285750" indent="-285750">
              <a:buFont typeface="Arial" panose="020B0604020202020204" pitchFamily="34" charset="0"/>
              <a:buChar char="•"/>
            </a:pPr>
            <a:r>
              <a:rPr lang="en-US" dirty="0"/>
              <a:t>Understand customers and improve their experience, e.g., airlines, hotels, restaurants.</a:t>
            </a:r>
          </a:p>
          <a:p>
            <a:pPr marL="285750" indent="-285750">
              <a:buFont typeface="Arial" panose="020B0604020202020204" pitchFamily="34" charset="0"/>
              <a:buChar char="•"/>
            </a:pPr>
            <a:r>
              <a:rPr lang="en-US" dirty="0"/>
              <a:t>Improve performance levels, e.g., sport teams, car industry</a:t>
            </a:r>
          </a:p>
          <a:p>
            <a:pPr marL="285750" indent="-285750">
              <a:buFont typeface="Arial" panose="020B0604020202020204" pitchFamily="34" charset="0"/>
              <a:buChar char="•"/>
            </a:pPr>
            <a:r>
              <a:rPr lang="en-US" dirty="0"/>
              <a:t>Create new products based on market demand</a:t>
            </a:r>
          </a:p>
          <a:p>
            <a:pPr marL="285750" indent="-285750">
              <a:buFont typeface="Arial" panose="020B0604020202020204" pitchFamily="34" charset="0"/>
              <a:buChar char="•"/>
            </a:pPr>
            <a:r>
              <a:rPr lang="en-US" dirty="0"/>
              <a:t>Speed the discovery of new therapies, e.g., medical research</a:t>
            </a:r>
          </a:p>
          <a:p>
            <a:pPr marL="285750" indent="-285750">
              <a:buFont typeface="Arial" panose="020B0604020202020204" pitchFamily="34" charset="0"/>
              <a:buChar char="•"/>
            </a:pPr>
            <a:r>
              <a:rPr lang="en-US" dirty="0"/>
              <a:t>Discover novel mutations responsible for diseases, e.g., genomics</a:t>
            </a:r>
          </a:p>
          <a:p>
            <a:pPr marL="285750" indent="-285750">
              <a:buFont typeface="Arial" panose="020B0604020202020204" pitchFamily="34" charset="0"/>
              <a:buChar char="•"/>
            </a:pPr>
            <a:r>
              <a:rPr lang="en-US" dirty="0"/>
              <a:t>Improve people’s safety, e.g., government, police.</a:t>
            </a:r>
          </a:p>
          <a:p>
            <a:pPr marL="285750" indent="-285750">
              <a:buFont typeface="Arial" panose="020B0604020202020204" pitchFamily="34" charset="0"/>
              <a:buChar char="•"/>
            </a:pPr>
            <a:r>
              <a:rPr lang="en-US" dirty="0"/>
              <a:t>Predict vulnerability to fraud among certain customer populations</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BA0DD6E6-DF22-4C3E-B0FC-0F5353C6D443}"/>
              </a:ext>
            </a:extLst>
          </p:cNvPr>
          <p:cNvPicPr>
            <a:picLocks noChangeAspect="1"/>
          </p:cNvPicPr>
          <p:nvPr/>
        </p:nvPicPr>
        <p:blipFill>
          <a:blip r:embed="rId3"/>
          <a:stretch>
            <a:fillRect/>
          </a:stretch>
        </p:blipFill>
        <p:spPr>
          <a:xfrm>
            <a:off x="0" y="4342867"/>
            <a:ext cx="12192000" cy="2515133"/>
          </a:xfrm>
          <a:prstGeom prst="rect">
            <a:avLst/>
          </a:prstGeom>
        </p:spPr>
      </p:pic>
    </p:spTree>
    <p:extLst>
      <p:ext uri="{BB962C8B-B14F-4D97-AF65-F5344CB8AC3E}">
        <p14:creationId xmlns:p14="http://schemas.microsoft.com/office/powerpoint/2010/main" val="35717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AC36B-D7E7-49D3-AFEA-CA7696628BAE}"/>
              </a:ext>
            </a:extLst>
          </p:cNvPr>
          <p:cNvPicPr>
            <a:picLocks noChangeAspect="1"/>
          </p:cNvPicPr>
          <p:nvPr/>
        </p:nvPicPr>
        <p:blipFill>
          <a:blip r:embed="rId2"/>
          <a:stretch>
            <a:fillRect/>
          </a:stretch>
        </p:blipFill>
        <p:spPr>
          <a:xfrm>
            <a:off x="0" y="4342867"/>
            <a:ext cx="12192000" cy="2515133"/>
          </a:xfrm>
          <a:prstGeom prst="rect">
            <a:avLst/>
          </a:prstGeom>
        </p:spPr>
      </p:pic>
      <p:sp>
        <p:nvSpPr>
          <p:cNvPr id="3" name="TextBox 2">
            <a:extLst>
              <a:ext uri="{FF2B5EF4-FFF2-40B4-BE49-F238E27FC236}">
                <a16:creationId xmlns:a16="http://schemas.microsoft.com/office/drawing/2014/main" id="{BD2F2BD5-E635-4AEB-A0D7-2B4D11C57838}"/>
              </a:ext>
            </a:extLst>
          </p:cNvPr>
          <p:cNvSpPr txBox="1"/>
          <p:nvPr/>
        </p:nvSpPr>
        <p:spPr>
          <a:xfrm>
            <a:off x="721567" y="422988"/>
            <a:ext cx="9965094" cy="3206006"/>
          </a:xfrm>
          <a:prstGeom prst="rect">
            <a:avLst/>
          </a:prstGeom>
          <a:noFill/>
        </p:spPr>
        <p:txBody>
          <a:bodyPr wrap="square" rtlCol="0">
            <a:spAutoFit/>
          </a:bodyPr>
          <a:lstStyle/>
          <a:p>
            <a:pPr>
              <a:spcAft>
                <a:spcPts val="1000"/>
              </a:spcAft>
            </a:pPr>
            <a:r>
              <a:rPr lang="en-US" b="1" dirty="0"/>
              <a:t>Some steps to follow:</a:t>
            </a:r>
            <a:endParaRPr lang="en-US" dirty="0"/>
          </a:p>
          <a:p>
            <a:pPr marL="285750" indent="-285750">
              <a:spcAft>
                <a:spcPts val="1000"/>
              </a:spcAft>
              <a:buFont typeface="Arial" panose="020B0604020202020204" pitchFamily="34" charset="0"/>
              <a:buChar char="•"/>
            </a:pPr>
            <a:r>
              <a:rPr lang="en-US" dirty="0"/>
              <a:t>Big data strategy: leader and approach </a:t>
            </a:r>
          </a:p>
          <a:p>
            <a:pPr marL="285750" indent="-285750">
              <a:spcAft>
                <a:spcPts val="1000"/>
              </a:spcAft>
              <a:buFont typeface="Arial" panose="020B0604020202020204" pitchFamily="34" charset="0"/>
              <a:buChar char="•"/>
            </a:pPr>
            <a:r>
              <a:rPr lang="en-US" dirty="0"/>
              <a:t>Recognize the source or sources of data, ensure communication and sharing</a:t>
            </a:r>
          </a:p>
          <a:p>
            <a:pPr marL="285750" indent="-285750">
              <a:spcAft>
                <a:spcPts val="1000"/>
              </a:spcAft>
              <a:buFont typeface="Arial" panose="020B0604020202020204" pitchFamily="34" charset="0"/>
              <a:buChar char="•"/>
            </a:pPr>
            <a:r>
              <a:rPr lang="en-US" dirty="0"/>
              <a:t>Prepare your physical structure to work with big data</a:t>
            </a:r>
          </a:p>
          <a:p>
            <a:pPr marL="285750" indent="-285750">
              <a:spcAft>
                <a:spcPts val="1000"/>
              </a:spcAft>
              <a:buFont typeface="Arial" panose="020B0604020202020204" pitchFamily="34" charset="0"/>
              <a:buChar char="•"/>
            </a:pPr>
            <a:r>
              <a:rPr lang="en-US" dirty="0"/>
              <a:t>Ensure proper ways to store big data: quality and security</a:t>
            </a:r>
          </a:p>
          <a:p>
            <a:pPr marL="285750" indent="-285750">
              <a:spcAft>
                <a:spcPts val="1000"/>
              </a:spcAft>
              <a:buFont typeface="Arial" panose="020B0604020202020204" pitchFamily="34" charset="0"/>
              <a:buChar char="•"/>
            </a:pPr>
            <a:r>
              <a:rPr lang="en-US" dirty="0"/>
              <a:t>Prepare a plan to access and manage big data</a:t>
            </a:r>
          </a:p>
          <a:p>
            <a:pPr marL="285750" indent="-285750">
              <a:spcAft>
                <a:spcPts val="1000"/>
              </a:spcAft>
              <a:buFont typeface="Arial" panose="020B0604020202020204" pitchFamily="34" charset="0"/>
              <a:buChar char="•"/>
            </a:pPr>
            <a:r>
              <a:rPr lang="en-US" dirty="0"/>
              <a:t>Analyze big data, start with a general overview then go deep into the analysis</a:t>
            </a:r>
          </a:p>
          <a:p>
            <a:pPr marL="285750" indent="-285750">
              <a:spcAft>
                <a:spcPts val="1000"/>
              </a:spcAft>
              <a:buFont typeface="Arial" panose="020B0604020202020204" pitchFamily="34" charset="0"/>
              <a:buChar char="•"/>
            </a:pPr>
            <a:r>
              <a:rPr lang="en-US" dirty="0"/>
              <a:t>Summarize your findings and make intelligent data-based (facts-driven) decisions</a:t>
            </a:r>
          </a:p>
        </p:txBody>
      </p:sp>
    </p:spTree>
    <p:extLst>
      <p:ext uri="{BB962C8B-B14F-4D97-AF65-F5344CB8AC3E}">
        <p14:creationId xmlns:p14="http://schemas.microsoft.com/office/powerpoint/2010/main" val="33793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566B1E5-3742-409D-AB0E-3C81BC01DF66}"/>
              </a:ext>
            </a:extLst>
          </p:cNvPr>
          <p:cNvPicPr>
            <a:picLocks noChangeAspect="1"/>
          </p:cNvPicPr>
          <p:nvPr/>
        </p:nvPicPr>
        <p:blipFill rotWithShape="1">
          <a:blip r:embed="rId2">
            <a:extLst>
              <a:ext uri="{28A0092B-C50C-407E-A947-70E740481C1C}">
                <a14:useLocalDpi xmlns:a14="http://schemas.microsoft.com/office/drawing/2010/main" val="0"/>
              </a:ext>
            </a:extLst>
          </a:blip>
          <a:srcRect l="4323" t="12808" r="4544" b="18473"/>
          <a:stretch/>
        </p:blipFill>
        <p:spPr>
          <a:xfrm>
            <a:off x="3875286" y="2660904"/>
            <a:ext cx="8130786" cy="4087368"/>
          </a:xfrm>
          <a:prstGeom prst="rect">
            <a:avLst/>
          </a:prstGeom>
        </p:spPr>
      </p:pic>
      <p:pic>
        <p:nvPicPr>
          <p:cNvPr id="7" name="Picture 6">
            <a:extLst>
              <a:ext uri="{FF2B5EF4-FFF2-40B4-BE49-F238E27FC236}">
                <a16:creationId xmlns:a16="http://schemas.microsoft.com/office/drawing/2014/main" id="{8453261B-9960-4E1E-B598-532F9D882D47}"/>
              </a:ext>
            </a:extLst>
          </p:cNvPr>
          <p:cNvPicPr>
            <a:picLocks noChangeAspect="1"/>
          </p:cNvPicPr>
          <p:nvPr/>
        </p:nvPicPr>
        <p:blipFill>
          <a:blip r:embed="rId3"/>
          <a:stretch>
            <a:fillRect/>
          </a:stretch>
        </p:blipFill>
        <p:spPr>
          <a:xfrm>
            <a:off x="8577028" y="4854770"/>
            <a:ext cx="118916" cy="217182"/>
          </a:xfrm>
          <a:prstGeom prst="rect">
            <a:avLst/>
          </a:prstGeom>
        </p:spPr>
      </p:pic>
      <p:sp>
        <p:nvSpPr>
          <p:cNvPr id="8" name="TextBox 7">
            <a:extLst>
              <a:ext uri="{FF2B5EF4-FFF2-40B4-BE49-F238E27FC236}">
                <a16:creationId xmlns:a16="http://schemas.microsoft.com/office/drawing/2014/main" id="{8D8B228A-A9F4-4715-9605-6F1EBA23362A}"/>
              </a:ext>
            </a:extLst>
          </p:cNvPr>
          <p:cNvSpPr txBox="1"/>
          <p:nvPr/>
        </p:nvSpPr>
        <p:spPr>
          <a:xfrm>
            <a:off x="347472" y="338253"/>
            <a:ext cx="10030968" cy="1477328"/>
          </a:xfrm>
          <a:prstGeom prst="rect">
            <a:avLst/>
          </a:prstGeom>
          <a:noFill/>
        </p:spPr>
        <p:txBody>
          <a:bodyPr wrap="square" rtlCol="0">
            <a:spAutoFit/>
          </a:bodyPr>
          <a:lstStyle/>
          <a:p>
            <a:pPr algn="ctr"/>
            <a:r>
              <a:rPr lang="en-US" dirty="0"/>
              <a:t>Imagine you created an application to monitor how many steps a person takes per day. </a:t>
            </a:r>
          </a:p>
          <a:p>
            <a:pPr algn="ctr"/>
            <a:r>
              <a:rPr lang="en-US" dirty="0"/>
              <a:t>You want people to get in shape. </a:t>
            </a:r>
          </a:p>
          <a:p>
            <a:pPr algn="ctr"/>
            <a:r>
              <a:rPr lang="en-US" dirty="0"/>
              <a:t>With the proper permission of your costumers, you want to collect big data that will allow you to guide your costumers and their nutritionists to make data-based smart decision regarding the progress of their exercise routines.  </a:t>
            </a:r>
          </a:p>
        </p:txBody>
      </p:sp>
      <p:sp>
        <p:nvSpPr>
          <p:cNvPr id="9" name="TextBox 8">
            <a:extLst>
              <a:ext uri="{FF2B5EF4-FFF2-40B4-BE49-F238E27FC236}">
                <a16:creationId xmlns:a16="http://schemas.microsoft.com/office/drawing/2014/main" id="{D3FBDB24-7A00-48CE-879A-280391CA0468}"/>
              </a:ext>
            </a:extLst>
          </p:cNvPr>
          <p:cNvSpPr txBox="1"/>
          <p:nvPr/>
        </p:nvSpPr>
        <p:spPr>
          <a:xfrm>
            <a:off x="539496" y="1906718"/>
            <a:ext cx="2340864" cy="584775"/>
          </a:xfrm>
          <a:prstGeom prst="rect">
            <a:avLst/>
          </a:prstGeom>
          <a:solidFill>
            <a:schemeClr val="accent2">
              <a:lumMod val="20000"/>
              <a:lumOff val="80000"/>
            </a:schemeClr>
          </a:solidFill>
          <a:ln>
            <a:solidFill>
              <a:schemeClr val="accent1"/>
            </a:solidFill>
          </a:ln>
        </p:spPr>
        <p:txBody>
          <a:bodyPr wrap="square" rtlCol="0">
            <a:spAutoFit/>
          </a:bodyPr>
          <a:lstStyle/>
          <a:p>
            <a:pPr algn="ctr"/>
            <a:r>
              <a:rPr lang="en-US" sz="1600" dirty="0">
                <a:solidFill>
                  <a:srgbClr val="002060"/>
                </a:solidFill>
              </a:rPr>
              <a:t>What is your target population?</a:t>
            </a:r>
          </a:p>
        </p:txBody>
      </p:sp>
      <p:sp>
        <p:nvSpPr>
          <p:cNvPr id="11" name="TextBox 10">
            <a:extLst>
              <a:ext uri="{FF2B5EF4-FFF2-40B4-BE49-F238E27FC236}">
                <a16:creationId xmlns:a16="http://schemas.microsoft.com/office/drawing/2014/main" id="{50C157AE-D024-4133-AD8D-0392879C7B3C}"/>
              </a:ext>
            </a:extLst>
          </p:cNvPr>
          <p:cNvSpPr txBox="1"/>
          <p:nvPr/>
        </p:nvSpPr>
        <p:spPr>
          <a:xfrm>
            <a:off x="3188208" y="1906717"/>
            <a:ext cx="2340864" cy="584775"/>
          </a:xfrm>
          <a:prstGeom prst="rect">
            <a:avLst/>
          </a:prstGeom>
          <a:solidFill>
            <a:schemeClr val="accent2">
              <a:lumMod val="20000"/>
              <a:lumOff val="80000"/>
            </a:schemeClr>
          </a:solidFill>
          <a:ln>
            <a:solidFill>
              <a:schemeClr val="accent1"/>
            </a:solidFill>
          </a:ln>
        </p:spPr>
        <p:txBody>
          <a:bodyPr wrap="square" rtlCol="0">
            <a:spAutoFit/>
          </a:bodyPr>
          <a:lstStyle/>
          <a:p>
            <a:pPr algn="ctr"/>
            <a:r>
              <a:rPr lang="en-US" sz="1600" dirty="0">
                <a:solidFill>
                  <a:srgbClr val="002060"/>
                </a:solidFill>
              </a:rPr>
              <a:t>What variables would you include?</a:t>
            </a:r>
          </a:p>
        </p:txBody>
      </p:sp>
      <p:sp>
        <p:nvSpPr>
          <p:cNvPr id="12" name="TextBox 11">
            <a:extLst>
              <a:ext uri="{FF2B5EF4-FFF2-40B4-BE49-F238E27FC236}">
                <a16:creationId xmlns:a16="http://schemas.microsoft.com/office/drawing/2014/main" id="{0524FE8D-1310-4E06-B50A-8C168815AAC2}"/>
              </a:ext>
            </a:extLst>
          </p:cNvPr>
          <p:cNvSpPr txBox="1"/>
          <p:nvPr/>
        </p:nvSpPr>
        <p:spPr>
          <a:xfrm>
            <a:off x="539496" y="2548093"/>
            <a:ext cx="2340864" cy="2834640"/>
          </a:xfrm>
          <a:prstGeom prst="rect">
            <a:avLst/>
          </a:prstGeom>
          <a:solidFill>
            <a:schemeClr val="accent6">
              <a:lumMod val="40000"/>
              <a:lumOff val="60000"/>
              <a:alpha val="12000"/>
            </a:schemeClr>
          </a:solidFill>
          <a:ln>
            <a:solidFill>
              <a:schemeClr val="accent1"/>
            </a:solidFill>
          </a:ln>
        </p:spPr>
        <p:txBody>
          <a:bodyPr wrap="square" rtlCol="0">
            <a:noAutofit/>
          </a:bodyPr>
          <a:lstStyle/>
          <a:p>
            <a:r>
              <a:rPr lang="en-US" sz="1600" dirty="0"/>
              <a:t>1. </a:t>
            </a:r>
          </a:p>
        </p:txBody>
      </p:sp>
      <p:sp>
        <p:nvSpPr>
          <p:cNvPr id="14" name="TextBox 13">
            <a:extLst>
              <a:ext uri="{FF2B5EF4-FFF2-40B4-BE49-F238E27FC236}">
                <a16:creationId xmlns:a16="http://schemas.microsoft.com/office/drawing/2014/main" id="{8410AE12-E350-444C-B7F3-B48A46012402}"/>
              </a:ext>
            </a:extLst>
          </p:cNvPr>
          <p:cNvSpPr txBox="1"/>
          <p:nvPr/>
        </p:nvSpPr>
        <p:spPr>
          <a:xfrm>
            <a:off x="3182112" y="2548093"/>
            <a:ext cx="2340864" cy="2834640"/>
          </a:xfrm>
          <a:prstGeom prst="rect">
            <a:avLst/>
          </a:prstGeom>
          <a:solidFill>
            <a:schemeClr val="accent6">
              <a:lumMod val="40000"/>
              <a:lumOff val="60000"/>
              <a:alpha val="12000"/>
            </a:schemeClr>
          </a:solidFill>
          <a:ln>
            <a:solidFill>
              <a:schemeClr val="accent1"/>
            </a:solidFill>
          </a:ln>
        </p:spPr>
        <p:txBody>
          <a:bodyPr wrap="square" rtlCol="0">
            <a:noAutofit/>
          </a:bodyPr>
          <a:lstStyle/>
          <a:p>
            <a:r>
              <a:rPr lang="en-US" sz="1600" dirty="0"/>
              <a:t>1. </a:t>
            </a:r>
          </a:p>
        </p:txBody>
      </p:sp>
      <p:sp>
        <p:nvSpPr>
          <p:cNvPr id="16" name="TextBox 15">
            <a:extLst>
              <a:ext uri="{FF2B5EF4-FFF2-40B4-BE49-F238E27FC236}">
                <a16:creationId xmlns:a16="http://schemas.microsoft.com/office/drawing/2014/main" id="{A7AFDD36-033F-42CE-A65F-10BBF288E16F}"/>
              </a:ext>
            </a:extLst>
          </p:cNvPr>
          <p:cNvSpPr txBox="1"/>
          <p:nvPr/>
        </p:nvSpPr>
        <p:spPr>
          <a:xfrm>
            <a:off x="100584" y="5742337"/>
            <a:ext cx="4736592" cy="646331"/>
          </a:xfrm>
          <a:prstGeom prst="rect">
            <a:avLst/>
          </a:prstGeom>
          <a:noFill/>
        </p:spPr>
        <p:txBody>
          <a:bodyPr wrap="square" rtlCol="0">
            <a:spAutoFit/>
          </a:bodyPr>
          <a:lstStyle/>
          <a:p>
            <a:r>
              <a:rPr lang="en-US" dirty="0"/>
              <a:t>Remember that big data will be collected live, every second, and it will accumulate really fast.</a:t>
            </a:r>
          </a:p>
        </p:txBody>
      </p:sp>
    </p:spTree>
    <p:extLst>
      <p:ext uri="{BB962C8B-B14F-4D97-AF65-F5344CB8AC3E}">
        <p14:creationId xmlns:p14="http://schemas.microsoft.com/office/powerpoint/2010/main" val="166488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3E74BA7-BBD0-4A3D-823E-A5AB5315EB46}"/>
              </a:ext>
            </a:extLst>
          </p:cNvPr>
          <p:cNvPicPr>
            <a:picLocks noChangeAspect="1"/>
          </p:cNvPicPr>
          <p:nvPr/>
        </p:nvPicPr>
        <p:blipFill>
          <a:blip r:embed="rId2"/>
          <a:stretch>
            <a:fillRect/>
          </a:stretch>
        </p:blipFill>
        <p:spPr>
          <a:xfrm>
            <a:off x="0" y="1200685"/>
            <a:ext cx="5255207" cy="5243014"/>
          </a:xfrm>
          <a:prstGeom prst="rect">
            <a:avLst/>
          </a:prstGeom>
        </p:spPr>
      </p:pic>
      <p:sp>
        <p:nvSpPr>
          <p:cNvPr id="5" name="TextBox 4">
            <a:extLst>
              <a:ext uri="{FF2B5EF4-FFF2-40B4-BE49-F238E27FC236}">
                <a16:creationId xmlns:a16="http://schemas.microsoft.com/office/drawing/2014/main" id="{7C6BDFDD-CCEC-4A2C-8326-7DD89D45DEF6}"/>
              </a:ext>
            </a:extLst>
          </p:cNvPr>
          <p:cNvSpPr txBox="1"/>
          <p:nvPr/>
        </p:nvSpPr>
        <p:spPr>
          <a:xfrm>
            <a:off x="347472" y="338253"/>
            <a:ext cx="10030968" cy="1200329"/>
          </a:xfrm>
          <a:prstGeom prst="rect">
            <a:avLst/>
          </a:prstGeom>
          <a:noFill/>
        </p:spPr>
        <p:txBody>
          <a:bodyPr wrap="square" rtlCol="0">
            <a:spAutoFit/>
          </a:bodyPr>
          <a:lstStyle/>
          <a:p>
            <a:pPr algn="ctr"/>
            <a:r>
              <a:rPr lang="en-US" dirty="0"/>
              <a:t>You work for a company that build and sell self-driving taxi cars. </a:t>
            </a:r>
          </a:p>
          <a:p>
            <a:pPr algn="ctr"/>
            <a:r>
              <a:rPr lang="en-US" dirty="0"/>
              <a:t>You oversee the activity of these cars during a 3 months test run in San Francisco. </a:t>
            </a:r>
          </a:p>
          <a:p>
            <a:pPr algn="ctr"/>
            <a:r>
              <a:rPr lang="en-US" dirty="0"/>
              <a:t>You want to collect big data that will allow your company to make decisions on proper traffic behavior and customer satisfaction. </a:t>
            </a:r>
          </a:p>
        </p:txBody>
      </p:sp>
      <p:sp>
        <p:nvSpPr>
          <p:cNvPr id="7" name="TextBox 6">
            <a:extLst>
              <a:ext uri="{FF2B5EF4-FFF2-40B4-BE49-F238E27FC236}">
                <a16:creationId xmlns:a16="http://schemas.microsoft.com/office/drawing/2014/main" id="{8ACBF20C-A892-46E6-824D-4F1A84D89B50}"/>
              </a:ext>
            </a:extLst>
          </p:cNvPr>
          <p:cNvSpPr txBox="1"/>
          <p:nvPr/>
        </p:nvSpPr>
        <p:spPr>
          <a:xfrm>
            <a:off x="6848856" y="1642794"/>
            <a:ext cx="1676400" cy="523220"/>
          </a:xfrm>
          <a:prstGeom prst="rect">
            <a:avLst/>
          </a:prstGeom>
          <a:solidFill>
            <a:schemeClr val="accent2">
              <a:lumMod val="20000"/>
              <a:lumOff val="80000"/>
            </a:schemeClr>
          </a:solidFill>
          <a:ln>
            <a:solidFill>
              <a:schemeClr val="accent1"/>
            </a:solidFill>
          </a:ln>
        </p:spPr>
        <p:txBody>
          <a:bodyPr wrap="square" rtlCol="0">
            <a:spAutoFit/>
          </a:bodyPr>
          <a:lstStyle/>
          <a:p>
            <a:pPr algn="ctr"/>
            <a:r>
              <a:rPr lang="en-US" sz="1400" dirty="0">
                <a:solidFill>
                  <a:srgbClr val="002060"/>
                </a:solidFill>
              </a:rPr>
              <a:t>How do you monitor the cars?</a:t>
            </a:r>
          </a:p>
        </p:txBody>
      </p:sp>
      <p:sp>
        <p:nvSpPr>
          <p:cNvPr id="11" name="TextBox 10">
            <a:extLst>
              <a:ext uri="{FF2B5EF4-FFF2-40B4-BE49-F238E27FC236}">
                <a16:creationId xmlns:a16="http://schemas.microsoft.com/office/drawing/2014/main" id="{9EAD3E8F-B5FF-460A-BE90-EE2CFDCDC073}"/>
              </a:ext>
            </a:extLst>
          </p:cNvPr>
          <p:cNvSpPr txBox="1"/>
          <p:nvPr/>
        </p:nvSpPr>
        <p:spPr>
          <a:xfrm>
            <a:off x="6848856" y="2256737"/>
            <a:ext cx="1676400" cy="2834640"/>
          </a:xfrm>
          <a:prstGeom prst="rect">
            <a:avLst/>
          </a:prstGeom>
          <a:solidFill>
            <a:schemeClr val="accent5">
              <a:lumMod val="60000"/>
              <a:lumOff val="40000"/>
              <a:alpha val="8000"/>
            </a:schemeClr>
          </a:solidFill>
          <a:ln>
            <a:solidFill>
              <a:schemeClr val="accent1"/>
            </a:solidFill>
          </a:ln>
        </p:spPr>
        <p:txBody>
          <a:bodyPr wrap="square" rtlCol="0">
            <a:noAutofit/>
          </a:bodyPr>
          <a:lstStyle/>
          <a:p>
            <a:r>
              <a:rPr lang="en-US" sz="1600" dirty="0"/>
              <a:t>1. </a:t>
            </a:r>
          </a:p>
        </p:txBody>
      </p:sp>
      <p:sp>
        <p:nvSpPr>
          <p:cNvPr id="15" name="TextBox 14">
            <a:extLst>
              <a:ext uri="{FF2B5EF4-FFF2-40B4-BE49-F238E27FC236}">
                <a16:creationId xmlns:a16="http://schemas.microsoft.com/office/drawing/2014/main" id="{F4918948-1FD6-4BC7-A003-7D6ADE58C622}"/>
              </a:ext>
            </a:extLst>
          </p:cNvPr>
          <p:cNvSpPr txBox="1"/>
          <p:nvPr/>
        </p:nvSpPr>
        <p:spPr>
          <a:xfrm>
            <a:off x="8627364" y="1642794"/>
            <a:ext cx="1888235" cy="523220"/>
          </a:xfrm>
          <a:prstGeom prst="rect">
            <a:avLst/>
          </a:prstGeom>
          <a:solidFill>
            <a:schemeClr val="accent2">
              <a:lumMod val="20000"/>
              <a:lumOff val="80000"/>
            </a:schemeClr>
          </a:solidFill>
          <a:ln>
            <a:solidFill>
              <a:schemeClr val="accent1"/>
            </a:solidFill>
          </a:ln>
        </p:spPr>
        <p:txBody>
          <a:bodyPr wrap="square" rtlCol="0">
            <a:spAutoFit/>
          </a:bodyPr>
          <a:lstStyle/>
          <a:p>
            <a:pPr algn="ctr"/>
            <a:r>
              <a:rPr lang="en-US" sz="1400" dirty="0">
                <a:solidFill>
                  <a:srgbClr val="002060"/>
                </a:solidFill>
              </a:rPr>
              <a:t>How do you monitor service &amp; satisfaction?</a:t>
            </a:r>
          </a:p>
        </p:txBody>
      </p:sp>
      <p:sp>
        <p:nvSpPr>
          <p:cNvPr id="17" name="TextBox 16">
            <a:extLst>
              <a:ext uri="{FF2B5EF4-FFF2-40B4-BE49-F238E27FC236}">
                <a16:creationId xmlns:a16="http://schemas.microsoft.com/office/drawing/2014/main" id="{EA0E1417-D398-4C13-838D-AD1D484A7E27}"/>
              </a:ext>
            </a:extLst>
          </p:cNvPr>
          <p:cNvSpPr txBox="1"/>
          <p:nvPr/>
        </p:nvSpPr>
        <p:spPr>
          <a:xfrm>
            <a:off x="8627364" y="2256737"/>
            <a:ext cx="1888235" cy="2834640"/>
          </a:xfrm>
          <a:prstGeom prst="rect">
            <a:avLst/>
          </a:prstGeom>
          <a:solidFill>
            <a:schemeClr val="accent5">
              <a:lumMod val="60000"/>
              <a:lumOff val="40000"/>
              <a:alpha val="8000"/>
            </a:schemeClr>
          </a:solidFill>
          <a:ln>
            <a:solidFill>
              <a:schemeClr val="accent1"/>
            </a:solidFill>
          </a:ln>
        </p:spPr>
        <p:txBody>
          <a:bodyPr wrap="square" rtlCol="0">
            <a:noAutofit/>
          </a:bodyPr>
          <a:lstStyle/>
          <a:p>
            <a:r>
              <a:rPr lang="en-US" sz="1600" dirty="0"/>
              <a:t>1. </a:t>
            </a:r>
          </a:p>
        </p:txBody>
      </p:sp>
      <p:sp>
        <p:nvSpPr>
          <p:cNvPr id="30" name="TextBox 29">
            <a:extLst>
              <a:ext uri="{FF2B5EF4-FFF2-40B4-BE49-F238E27FC236}">
                <a16:creationId xmlns:a16="http://schemas.microsoft.com/office/drawing/2014/main" id="{E92CA3A9-6DAB-4031-BB68-312001CC3D19}"/>
              </a:ext>
            </a:extLst>
          </p:cNvPr>
          <p:cNvSpPr txBox="1"/>
          <p:nvPr/>
        </p:nvSpPr>
        <p:spPr>
          <a:xfrm>
            <a:off x="6400800" y="5797368"/>
            <a:ext cx="4736592" cy="646331"/>
          </a:xfrm>
          <a:prstGeom prst="rect">
            <a:avLst/>
          </a:prstGeom>
          <a:noFill/>
        </p:spPr>
        <p:txBody>
          <a:bodyPr wrap="square" rtlCol="0">
            <a:spAutoFit/>
          </a:bodyPr>
          <a:lstStyle/>
          <a:p>
            <a:r>
              <a:rPr lang="en-US" dirty="0"/>
              <a:t>Remember that big data will be collected live, every second, and it will accumulate really fast.</a:t>
            </a:r>
          </a:p>
        </p:txBody>
      </p:sp>
    </p:spTree>
    <p:extLst>
      <p:ext uri="{BB962C8B-B14F-4D97-AF65-F5344CB8AC3E}">
        <p14:creationId xmlns:p14="http://schemas.microsoft.com/office/powerpoint/2010/main" val="224055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D3564-1BF2-4D5B-ABA8-E66693393744}"/>
              </a:ext>
            </a:extLst>
          </p:cNvPr>
          <p:cNvSpPr txBox="1"/>
          <p:nvPr/>
        </p:nvSpPr>
        <p:spPr>
          <a:xfrm>
            <a:off x="1240971" y="2191358"/>
            <a:ext cx="9710057" cy="1477328"/>
          </a:xfrm>
          <a:prstGeom prst="rect">
            <a:avLst/>
          </a:prstGeom>
          <a:noFill/>
        </p:spPr>
        <p:txBody>
          <a:bodyPr wrap="square" rtlCol="0">
            <a:spAutoFit/>
          </a:bodyPr>
          <a:lstStyle/>
          <a:p>
            <a:r>
              <a:rPr lang="en-US" b="1" dirty="0"/>
              <a:t>General recommendation:</a:t>
            </a:r>
          </a:p>
          <a:p>
            <a:endParaRPr lang="en-US" dirty="0"/>
          </a:p>
          <a:p>
            <a:r>
              <a:rPr lang="en-US" dirty="0"/>
              <a:t>	Review your reports very well before you submit them. Imagine submitting a report to your 	company with grammatical errors or misspelling the name of the CEO?</a:t>
            </a:r>
          </a:p>
          <a:p>
            <a:endParaRPr lang="en-US" dirty="0"/>
          </a:p>
        </p:txBody>
      </p:sp>
    </p:spTree>
    <p:extLst>
      <p:ext uri="{BB962C8B-B14F-4D97-AF65-F5344CB8AC3E}">
        <p14:creationId xmlns:p14="http://schemas.microsoft.com/office/powerpoint/2010/main" val="92163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286B6-2056-4EB0-B43E-2F4D813CFD55}"/>
              </a:ext>
            </a:extLst>
          </p:cNvPr>
          <p:cNvSpPr txBox="1"/>
          <p:nvPr/>
        </p:nvSpPr>
        <p:spPr>
          <a:xfrm>
            <a:off x="726440" y="1091515"/>
            <a:ext cx="9743440" cy="353943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Let’s start with your power point presentations.</a:t>
            </a:r>
          </a:p>
          <a:p>
            <a:pPr marL="285750" indent="-285750">
              <a:spcAft>
                <a:spcPts val="1200"/>
              </a:spcAft>
              <a:buFont typeface="Arial" panose="020B0604020202020204" pitchFamily="34" charset="0"/>
              <a:buChar char="•"/>
            </a:pPr>
            <a:r>
              <a:rPr lang="en-US" sz="2400" dirty="0"/>
              <a:t>I’ll create random break rooms of three students. </a:t>
            </a:r>
          </a:p>
          <a:p>
            <a:pPr marL="285750" indent="-285750">
              <a:spcAft>
                <a:spcPts val="1200"/>
              </a:spcAft>
              <a:buFont typeface="Arial" panose="020B0604020202020204" pitchFamily="34" charset="0"/>
              <a:buChar char="•"/>
            </a:pPr>
            <a:r>
              <a:rPr lang="en-US" sz="2400" dirty="0"/>
              <a:t>This time, you must take a minimum of </a:t>
            </a:r>
            <a:r>
              <a:rPr lang="en-US" sz="3200" b="1" dirty="0"/>
              <a:t>4</a:t>
            </a:r>
            <a:r>
              <a:rPr lang="en-US" sz="2400" dirty="0"/>
              <a:t> minutes for your presentation and </a:t>
            </a:r>
            <a:r>
              <a:rPr lang="en-US" sz="3200" b="1" dirty="0"/>
              <a:t>2</a:t>
            </a:r>
            <a:r>
              <a:rPr lang="en-US" sz="2400" dirty="0"/>
              <a:t> minutes for Q&amp;A. </a:t>
            </a:r>
          </a:p>
          <a:p>
            <a:pPr marL="285750" indent="-285750">
              <a:spcAft>
                <a:spcPts val="1200"/>
              </a:spcAft>
              <a:buFont typeface="Arial" panose="020B0604020202020204" pitchFamily="34" charset="0"/>
              <a:buChar char="•"/>
            </a:pPr>
            <a:r>
              <a:rPr lang="en-US" sz="2400" dirty="0"/>
              <a:t>Do not start the second or third presentations until I indicate it. </a:t>
            </a:r>
          </a:p>
          <a:p>
            <a:pPr marL="285750" indent="-285750">
              <a:spcAft>
                <a:spcPts val="1200"/>
              </a:spcAft>
              <a:buFont typeface="Arial" panose="020B0604020202020204" pitchFamily="34" charset="0"/>
              <a:buChar char="•"/>
            </a:pPr>
            <a:r>
              <a:rPr lang="en-US" sz="2400" dirty="0"/>
              <a:t>Present all relevant information about the role you choose, statistics and implications in the industry.</a:t>
            </a:r>
          </a:p>
        </p:txBody>
      </p:sp>
    </p:spTree>
    <p:extLst>
      <p:ext uri="{BB962C8B-B14F-4D97-AF65-F5344CB8AC3E}">
        <p14:creationId xmlns:p14="http://schemas.microsoft.com/office/powerpoint/2010/main" val="8042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2612AF-60FA-4A81-8336-A83B1FA4292F}"/>
              </a:ext>
            </a:extLst>
          </p:cNvPr>
          <p:cNvSpPr txBox="1"/>
          <p:nvPr/>
        </p:nvSpPr>
        <p:spPr>
          <a:xfrm>
            <a:off x="804673" y="3320859"/>
            <a:ext cx="452497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a:latin typeface="+mj-lt"/>
                <a:ea typeface="+mj-ea"/>
                <a:cs typeface="+mj-cs"/>
              </a:rPr>
              <a:t>What is big data?</a:t>
            </a:r>
          </a:p>
        </p:txBody>
      </p:sp>
      <p:sp>
        <p:nvSpPr>
          <p:cNvPr id="11" name="Freeform: Shape 1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animal, star, coral&#10;&#10;Description automatically generated">
            <a:extLst>
              <a:ext uri="{FF2B5EF4-FFF2-40B4-BE49-F238E27FC236}">
                <a16:creationId xmlns:a16="http://schemas.microsoft.com/office/drawing/2014/main" id="{39747C7F-5147-43EE-A2DF-9D34342A3D1F}"/>
              </a:ext>
            </a:extLst>
          </p:cNvPr>
          <p:cNvPicPr>
            <a:picLocks noChangeAspect="1"/>
          </p:cNvPicPr>
          <p:nvPr/>
        </p:nvPicPr>
        <p:blipFill rotWithShape="1">
          <a:blip r:embed="rId2">
            <a:extLst>
              <a:ext uri="{28A0092B-C50C-407E-A947-70E740481C1C}">
                <a14:useLocalDpi xmlns:a14="http://schemas.microsoft.com/office/drawing/2010/main" val="0"/>
              </a:ext>
            </a:extLst>
          </a:blip>
          <a:srcRect l="35723" r="5630"/>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28302218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88D37E9-C1BA-45F3-B290-F7A0DF8FDDBE}"/>
              </a:ext>
            </a:extLst>
          </p:cNvPr>
          <p:cNvPicPr>
            <a:picLocks noChangeAspect="1"/>
          </p:cNvPicPr>
          <p:nvPr/>
        </p:nvPicPr>
        <p:blipFill>
          <a:blip r:embed="rId2"/>
          <a:stretch>
            <a:fillRect/>
          </a:stretch>
        </p:blipFill>
        <p:spPr>
          <a:xfrm>
            <a:off x="0" y="4342867"/>
            <a:ext cx="12192000" cy="2515133"/>
          </a:xfrm>
          <a:prstGeom prst="rect">
            <a:avLst/>
          </a:prstGeom>
        </p:spPr>
      </p:pic>
      <p:sp>
        <p:nvSpPr>
          <p:cNvPr id="2" name="TextBox 1">
            <a:extLst>
              <a:ext uri="{FF2B5EF4-FFF2-40B4-BE49-F238E27FC236}">
                <a16:creationId xmlns:a16="http://schemas.microsoft.com/office/drawing/2014/main" id="{E631B50D-526D-497D-9AA0-1BA19B028F4F}"/>
              </a:ext>
            </a:extLst>
          </p:cNvPr>
          <p:cNvSpPr txBox="1"/>
          <p:nvPr/>
        </p:nvSpPr>
        <p:spPr>
          <a:xfrm>
            <a:off x="751840" y="690880"/>
            <a:ext cx="2337563" cy="461665"/>
          </a:xfrm>
          <a:prstGeom prst="rect">
            <a:avLst/>
          </a:prstGeom>
          <a:solidFill>
            <a:schemeClr val="accent6">
              <a:lumMod val="20000"/>
              <a:lumOff val="80000"/>
            </a:schemeClr>
          </a:solidFill>
        </p:spPr>
        <p:txBody>
          <a:bodyPr wrap="none" rtlCol="0">
            <a:spAutoFit/>
          </a:bodyPr>
          <a:lstStyle/>
          <a:p>
            <a:r>
              <a:rPr lang="en-US" sz="2400" dirty="0"/>
              <a:t>What is big data?</a:t>
            </a:r>
          </a:p>
        </p:txBody>
      </p:sp>
      <p:sp>
        <p:nvSpPr>
          <p:cNvPr id="3" name="TextBox 2">
            <a:extLst>
              <a:ext uri="{FF2B5EF4-FFF2-40B4-BE49-F238E27FC236}">
                <a16:creationId xmlns:a16="http://schemas.microsoft.com/office/drawing/2014/main" id="{1D451E76-B7F4-4102-BCB5-838304B7ED4C}"/>
              </a:ext>
            </a:extLst>
          </p:cNvPr>
          <p:cNvSpPr txBox="1"/>
          <p:nvPr/>
        </p:nvSpPr>
        <p:spPr>
          <a:xfrm>
            <a:off x="751840" y="1293707"/>
            <a:ext cx="9665547" cy="1200329"/>
          </a:xfrm>
          <a:prstGeom prst="rect">
            <a:avLst/>
          </a:prstGeom>
          <a:noFill/>
        </p:spPr>
        <p:txBody>
          <a:bodyPr wrap="square" rtlCol="0">
            <a:spAutoFit/>
          </a:bodyPr>
          <a:lstStyle/>
          <a:p>
            <a:r>
              <a:rPr lang="en-US" dirty="0"/>
              <a:t>Extremely large data sets.</a:t>
            </a:r>
          </a:p>
          <a:p>
            <a:r>
              <a:rPr lang="en-US" dirty="0"/>
              <a:t>Must be analyzed computationally.</a:t>
            </a:r>
          </a:p>
          <a:p>
            <a:r>
              <a:rPr lang="en-US" dirty="0"/>
              <a:t>Main purpose is to reveal/discover patterns, trends, and associations.</a:t>
            </a:r>
          </a:p>
          <a:p>
            <a:r>
              <a:rPr lang="en-US" dirty="0"/>
              <a:t>The data is important, but most important is what the institutions do with that data.</a:t>
            </a:r>
          </a:p>
        </p:txBody>
      </p:sp>
      <p:sp>
        <p:nvSpPr>
          <p:cNvPr id="4" name="Rectangle 3">
            <a:extLst>
              <a:ext uri="{FF2B5EF4-FFF2-40B4-BE49-F238E27FC236}">
                <a16:creationId xmlns:a16="http://schemas.microsoft.com/office/drawing/2014/main" id="{6FE6AECD-0DEE-43F2-BC13-2F8268AE7E2E}"/>
              </a:ext>
            </a:extLst>
          </p:cNvPr>
          <p:cNvSpPr/>
          <p:nvPr/>
        </p:nvSpPr>
        <p:spPr>
          <a:xfrm>
            <a:off x="9504180" y="1036320"/>
            <a:ext cx="1536354" cy="646331"/>
          </a:xfrm>
          <a:prstGeom prst="rect">
            <a:avLst/>
          </a:prstGeom>
          <a:solidFill>
            <a:schemeClr val="accent2">
              <a:lumMod val="20000"/>
              <a:lumOff val="80000"/>
            </a:schemeClr>
          </a:solidFill>
        </p:spPr>
        <p:txBody>
          <a:bodyPr wrap="square">
            <a:spAutoFit/>
          </a:bodyPr>
          <a:lstStyle/>
          <a:p>
            <a:pPr algn="ctr"/>
            <a:r>
              <a:rPr lang="en-US" dirty="0"/>
              <a:t>Large volume of data </a:t>
            </a:r>
          </a:p>
        </p:txBody>
      </p:sp>
      <p:sp>
        <p:nvSpPr>
          <p:cNvPr id="5" name="Rectangle 4">
            <a:extLst>
              <a:ext uri="{FF2B5EF4-FFF2-40B4-BE49-F238E27FC236}">
                <a16:creationId xmlns:a16="http://schemas.microsoft.com/office/drawing/2014/main" id="{936A956B-E5F6-42BA-B009-604FF6E53BE4}"/>
              </a:ext>
            </a:extLst>
          </p:cNvPr>
          <p:cNvSpPr/>
          <p:nvPr/>
        </p:nvSpPr>
        <p:spPr>
          <a:xfrm>
            <a:off x="9504180" y="2035033"/>
            <a:ext cx="1536354" cy="646331"/>
          </a:xfrm>
          <a:prstGeom prst="rect">
            <a:avLst/>
          </a:prstGeom>
          <a:solidFill>
            <a:schemeClr val="accent2">
              <a:lumMod val="20000"/>
              <a:lumOff val="80000"/>
            </a:schemeClr>
          </a:solidFill>
        </p:spPr>
        <p:txBody>
          <a:bodyPr wrap="square">
            <a:spAutoFit/>
          </a:bodyPr>
          <a:lstStyle/>
          <a:p>
            <a:pPr algn="ctr"/>
            <a:r>
              <a:rPr lang="en-US" dirty="0"/>
              <a:t>Grow everyday</a:t>
            </a:r>
          </a:p>
        </p:txBody>
      </p:sp>
      <p:sp>
        <p:nvSpPr>
          <p:cNvPr id="6" name="Rectangle 5">
            <a:extLst>
              <a:ext uri="{FF2B5EF4-FFF2-40B4-BE49-F238E27FC236}">
                <a16:creationId xmlns:a16="http://schemas.microsoft.com/office/drawing/2014/main" id="{9D593D5F-582F-47C3-A7A6-3F24A820DA90}"/>
              </a:ext>
            </a:extLst>
          </p:cNvPr>
          <p:cNvSpPr/>
          <p:nvPr/>
        </p:nvSpPr>
        <p:spPr>
          <a:xfrm>
            <a:off x="9504180" y="3033746"/>
            <a:ext cx="1536354" cy="646331"/>
          </a:xfrm>
          <a:prstGeom prst="rect">
            <a:avLst/>
          </a:prstGeom>
          <a:solidFill>
            <a:schemeClr val="accent2">
              <a:lumMod val="20000"/>
              <a:lumOff val="80000"/>
            </a:schemeClr>
          </a:solidFill>
        </p:spPr>
        <p:txBody>
          <a:bodyPr wrap="square">
            <a:spAutoFit/>
          </a:bodyPr>
          <a:lstStyle/>
          <a:p>
            <a:pPr algn="ctr"/>
            <a:r>
              <a:rPr lang="en-US" dirty="0"/>
              <a:t>Can be overwhelming </a:t>
            </a:r>
          </a:p>
        </p:txBody>
      </p:sp>
      <p:sp>
        <p:nvSpPr>
          <p:cNvPr id="7" name="Rectangle 6">
            <a:extLst>
              <a:ext uri="{FF2B5EF4-FFF2-40B4-BE49-F238E27FC236}">
                <a16:creationId xmlns:a16="http://schemas.microsoft.com/office/drawing/2014/main" id="{669CC8E3-7698-4E58-9ECD-516BA987E2ED}"/>
              </a:ext>
            </a:extLst>
          </p:cNvPr>
          <p:cNvSpPr/>
          <p:nvPr/>
        </p:nvSpPr>
        <p:spPr>
          <a:xfrm>
            <a:off x="1636953" y="3295227"/>
            <a:ext cx="1536354" cy="646331"/>
          </a:xfrm>
          <a:prstGeom prst="rect">
            <a:avLst/>
          </a:prstGeom>
          <a:solidFill>
            <a:schemeClr val="accent1">
              <a:lumMod val="60000"/>
              <a:lumOff val="40000"/>
            </a:schemeClr>
          </a:solidFill>
        </p:spPr>
        <p:txBody>
          <a:bodyPr wrap="square">
            <a:spAutoFit/>
          </a:bodyPr>
          <a:lstStyle/>
          <a:p>
            <a:pPr algn="ctr"/>
            <a:r>
              <a:rPr lang="en-US" dirty="0"/>
              <a:t>Facts-based decisions</a:t>
            </a:r>
          </a:p>
        </p:txBody>
      </p:sp>
      <p:sp>
        <p:nvSpPr>
          <p:cNvPr id="8" name="Rectangle 7">
            <a:extLst>
              <a:ext uri="{FF2B5EF4-FFF2-40B4-BE49-F238E27FC236}">
                <a16:creationId xmlns:a16="http://schemas.microsoft.com/office/drawing/2014/main" id="{1F073173-63D9-4BBE-81AE-ABBD30560B71}"/>
              </a:ext>
            </a:extLst>
          </p:cNvPr>
          <p:cNvSpPr/>
          <p:nvPr/>
        </p:nvSpPr>
        <p:spPr>
          <a:xfrm>
            <a:off x="5169245" y="3295226"/>
            <a:ext cx="1753101" cy="646331"/>
          </a:xfrm>
          <a:prstGeom prst="rect">
            <a:avLst/>
          </a:prstGeom>
          <a:solidFill>
            <a:schemeClr val="accent1">
              <a:lumMod val="60000"/>
              <a:lumOff val="40000"/>
            </a:schemeClr>
          </a:solidFill>
        </p:spPr>
        <p:txBody>
          <a:bodyPr wrap="square">
            <a:spAutoFit/>
          </a:bodyPr>
          <a:lstStyle/>
          <a:p>
            <a:pPr algn="ctr"/>
            <a:r>
              <a:rPr lang="en-US" dirty="0"/>
              <a:t>Strategic business moves</a:t>
            </a:r>
          </a:p>
        </p:txBody>
      </p:sp>
      <p:cxnSp>
        <p:nvCxnSpPr>
          <p:cNvPr id="10" name="Straight Arrow Connector 9">
            <a:extLst>
              <a:ext uri="{FF2B5EF4-FFF2-40B4-BE49-F238E27FC236}">
                <a16:creationId xmlns:a16="http://schemas.microsoft.com/office/drawing/2014/main" id="{D071C20A-C095-425E-8835-529FF1901C21}"/>
              </a:ext>
            </a:extLst>
          </p:cNvPr>
          <p:cNvCxnSpPr/>
          <p:nvPr/>
        </p:nvCxnSpPr>
        <p:spPr>
          <a:xfrm flipH="1">
            <a:off x="3237653" y="2494036"/>
            <a:ext cx="887307" cy="70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30D59E-96A0-45A9-A75F-819C3A8A1D1B}"/>
              </a:ext>
            </a:extLst>
          </p:cNvPr>
          <p:cNvCxnSpPr>
            <a:cxnSpLocks/>
          </p:cNvCxnSpPr>
          <p:nvPr/>
        </p:nvCxnSpPr>
        <p:spPr>
          <a:xfrm>
            <a:off x="4436534" y="2494035"/>
            <a:ext cx="799253" cy="709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FD699FD-E98C-49EE-B586-D5D9CC66C7A4}"/>
              </a:ext>
            </a:extLst>
          </p:cNvPr>
          <p:cNvSpPr txBox="1"/>
          <p:nvPr/>
        </p:nvSpPr>
        <p:spPr>
          <a:xfrm>
            <a:off x="3564637" y="4604347"/>
            <a:ext cx="4039952" cy="369332"/>
          </a:xfrm>
          <a:prstGeom prst="rect">
            <a:avLst/>
          </a:prstGeom>
          <a:noFill/>
        </p:spPr>
        <p:txBody>
          <a:bodyPr wrap="none" rtlCol="0">
            <a:spAutoFit/>
          </a:bodyPr>
          <a:lstStyle/>
          <a:p>
            <a:r>
              <a:rPr lang="en-US" dirty="0">
                <a:solidFill>
                  <a:schemeClr val="bg1"/>
                </a:solidFill>
              </a:rPr>
              <a:t>Also defined by Volume, Velocity, Variety</a:t>
            </a:r>
          </a:p>
        </p:txBody>
      </p:sp>
    </p:spTree>
    <p:extLst>
      <p:ext uri="{BB962C8B-B14F-4D97-AF65-F5344CB8AC3E}">
        <p14:creationId xmlns:p14="http://schemas.microsoft.com/office/powerpoint/2010/main" val="271642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87C6E-5161-4AA0-B521-F6CDBAB42EA0}"/>
              </a:ext>
            </a:extLst>
          </p:cNvPr>
          <p:cNvPicPr>
            <a:picLocks noChangeAspect="1"/>
          </p:cNvPicPr>
          <p:nvPr/>
        </p:nvPicPr>
        <p:blipFill>
          <a:blip r:embed="rId3"/>
          <a:stretch>
            <a:fillRect/>
          </a:stretch>
        </p:blipFill>
        <p:spPr>
          <a:xfrm>
            <a:off x="0" y="4342867"/>
            <a:ext cx="12192000" cy="2515133"/>
          </a:xfrm>
          <a:prstGeom prst="rect">
            <a:avLst/>
          </a:prstGeom>
        </p:spPr>
      </p:pic>
      <p:sp>
        <p:nvSpPr>
          <p:cNvPr id="2" name="TextBox 1">
            <a:extLst>
              <a:ext uri="{FF2B5EF4-FFF2-40B4-BE49-F238E27FC236}">
                <a16:creationId xmlns:a16="http://schemas.microsoft.com/office/drawing/2014/main" id="{CD0A960D-5BF5-478F-B86E-AC8EFBF21ADF}"/>
              </a:ext>
            </a:extLst>
          </p:cNvPr>
          <p:cNvSpPr txBox="1"/>
          <p:nvPr/>
        </p:nvSpPr>
        <p:spPr>
          <a:xfrm>
            <a:off x="1118977" y="818441"/>
            <a:ext cx="9679093" cy="3046988"/>
          </a:xfrm>
          <a:prstGeom prst="rect">
            <a:avLst/>
          </a:prstGeom>
          <a:noFill/>
        </p:spPr>
        <p:txBody>
          <a:bodyPr wrap="square" rtlCol="0">
            <a:spAutoFit/>
          </a:bodyPr>
          <a:lstStyle/>
          <a:p>
            <a:pPr>
              <a:spcAft>
                <a:spcPts val="600"/>
              </a:spcAft>
            </a:pPr>
            <a:r>
              <a:rPr lang="en-US" b="1" dirty="0">
                <a:solidFill>
                  <a:schemeClr val="accent2">
                    <a:lumMod val="75000"/>
                  </a:schemeClr>
                </a:solidFill>
                <a:latin typeface="Palatino Linotype" panose="02040502050505030304" pitchFamily="18" charset="0"/>
              </a:rPr>
              <a:t>Volume</a:t>
            </a:r>
            <a:r>
              <a:rPr lang="en-US" dirty="0">
                <a:latin typeface="Palatino Linotype" panose="02040502050505030304" pitchFamily="18" charset="0"/>
              </a:rPr>
              <a:t>: </a:t>
            </a:r>
          </a:p>
          <a:p>
            <a:pPr>
              <a:spcAft>
                <a:spcPts val="600"/>
              </a:spcAft>
            </a:pPr>
            <a:r>
              <a:rPr lang="en-US" dirty="0">
                <a:latin typeface="Palatino Linotype" panose="02040502050505030304" pitchFamily="18" charset="0"/>
              </a:rPr>
              <a:t>Data collected from multiple sources: business transactions, smart (IoT) devices, industrial equipment, videos, social media and more. Now, think about storing issues.</a:t>
            </a:r>
          </a:p>
          <a:p>
            <a:pPr>
              <a:spcAft>
                <a:spcPts val="600"/>
              </a:spcAft>
            </a:pPr>
            <a:r>
              <a:rPr lang="en-US" b="1" dirty="0">
                <a:solidFill>
                  <a:schemeClr val="accent2">
                    <a:lumMod val="75000"/>
                  </a:schemeClr>
                </a:solidFill>
                <a:latin typeface="Palatino Linotype" panose="02040502050505030304" pitchFamily="18" charset="0"/>
              </a:rPr>
              <a:t>Velocity</a:t>
            </a:r>
            <a:r>
              <a:rPr lang="en-US" dirty="0">
                <a:latin typeface="Palatino Linotype" panose="02040502050505030304" pitchFamily="18" charset="0"/>
              </a:rPr>
              <a:t>: </a:t>
            </a:r>
          </a:p>
          <a:p>
            <a:pPr>
              <a:spcAft>
                <a:spcPts val="600"/>
              </a:spcAft>
            </a:pPr>
            <a:r>
              <a:rPr lang="en-US" dirty="0">
                <a:latin typeface="Palatino Linotype" panose="02040502050505030304" pitchFamily="18" charset="0"/>
              </a:rPr>
              <a:t>Large volume of data can produce transfer issues. Now data streams at an unprecedented speed and must be handled in a timely manner. </a:t>
            </a:r>
          </a:p>
          <a:p>
            <a:pPr>
              <a:spcAft>
                <a:spcPts val="600"/>
              </a:spcAft>
            </a:pPr>
            <a:r>
              <a:rPr lang="en-US" b="1" dirty="0">
                <a:solidFill>
                  <a:schemeClr val="accent2">
                    <a:lumMod val="75000"/>
                  </a:schemeClr>
                </a:solidFill>
                <a:latin typeface="Palatino Linotype" panose="02040502050505030304" pitchFamily="18" charset="0"/>
              </a:rPr>
              <a:t>Variety</a:t>
            </a:r>
            <a:r>
              <a:rPr lang="en-US" dirty="0">
                <a:latin typeface="Palatino Linotype" panose="02040502050505030304" pitchFamily="18" charset="0"/>
              </a:rPr>
              <a:t>: </a:t>
            </a:r>
          </a:p>
          <a:p>
            <a:pPr>
              <a:spcAft>
                <a:spcPts val="600"/>
              </a:spcAft>
            </a:pPr>
            <a:r>
              <a:rPr lang="en-US" dirty="0">
                <a:latin typeface="Palatino Linotype" panose="02040502050505030304" pitchFamily="18" charset="0"/>
              </a:rPr>
              <a:t>Data comes in all types of formats. </a:t>
            </a:r>
            <a:r>
              <a:rPr lang="en-US" b="1" dirty="0">
                <a:latin typeface="Palatino Linotype" panose="02040502050505030304" pitchFamily="18" charset="0"/>
              </a:rPr>
              <a:t>Structured</a:t>
            </a:r>
            <a:r>
              <a:rPr lang="en-US" dirty="0">
                <a:latin typeface="Palatino Linotype" panose="02040502050505030304" pitchFamily="18" charset="0"/>
              </a:rPr>
              <a:t>: numeric data in traditional databases.</a:t>
            </a:r>
          </a:p>
          <a:p>
            <a:pPr>
              <a:spcAft>
                <a:spcPts val="600"/>
              </a:spcAft>
            </a:pPr>
            <a:r>
              <a:rPr lang="en-US" b="1" dirty="0">
                <a:latin typeface="Palatino Linotype" panose="02040502050505030304" pitchFamily="18" charset="0"/>
              </a:rPr>
              <a:t>Unstructured:</a:t>
            </a:r>
            <a:r>
              <a:rPr lang="en-US" dirty="0">
                <a:latin typeface="Palatino Linotype" panose="02040502050505030304" pitchFamily="18" charset="0"/>
              </a:rPr>
              <a:t> text documents, emails, videos, audios, stock data, financial transactions.</a:t>
            </a:r>
          </a:p>
        </p:txBody>
      </p:sp>
    </p:spTree>
    <p:extLst>
      <p:ext uri="{BB962C8B-B14F-4D97-AF65-F5344CB8AC3E}">
        <p14:creationId xmlns:p14="http://schemas.microsoft.com/office/powerpoint/2010/main" val="394371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787C6E-5161-4AA0-B521-F6CDBAB42EA0}"/>
              </a:ext>
            </a:extLst>
          </p:cNvPr>
          <p:cNvPicPr>
            <a:picLocks noChangeAspect="1"/>
          </p:cNvPicPr>
          <p:nvPr/>
        </p:nvPicPr>
        <p:blipFill>
          <a:blip r:embed="rId3"/>
          <a:stretch>
            <a:fillRect/>
          </a:stretch>
        </p:blipFill>
        <p:spPr>
          <a:xfrm>
            <a:off x="0" y="4342867"/>
            <a:ext cx="12192000" cy="2515133"/>
          </a:xfrm>
          <a:prstGeom prst="rect">
            <a:avLst/>
          </a:prstGeom>
        </p:spPr>
      </p:pic>
      <p:sp>
        <p:nvSpPr>
          <p:cNvPr id="2" name="TextBox 1">
            <a:extLst>
              <a:ext uri="{FF2B5EF4-FFF2-40B4-BE49-F238E27FC236}">
                <a16:creationId xmlns:a16="http://schemas.microsoft.com/office/drawing/2014/main" id="{CD0A960D-5BF5-478F-B86E-AC8EFBF21ADF}"/>
              </a:ext>
            </a:extLst>
          </p:cNvPr>
          <p:cNvSpPr txBox="1"/>
          <p:nvPr/>
        </p:nvSpPr>
        <p:spPr>
          <a:xfrm>
            <a:off x="391188" y="625608"/>
            <a:ext cx="11111963" cy="2800767"/>
          </a:xfrm>
          <a:prstGeom prst="rect">
            <a:avLst/>
          </a:prstGeom>
          <a:noFill/>
        </p:spPr>
        <p:txBody>
          <a:bodyPr wrap="square" rtlCol="0">
            <a:spAutoFit/>
          </a:bodyPr>
          <a:lstStyle/>
          <a:p>
            <a:pPr>
              <a:spcAft>
                <a:spcPts val="600"/>
              </a:spcAft>
            </a:pPr>
            <a:r>
              <a:rPr lang="en-US" dirty="0">
                <a:latin typeface="Palatino Linotype" panose="02040502050505030304" pitchFamily="18" charset="0"/>
              </a:rPr>
              <a:t>With the amount of data comes another important aspect:</a:t>
            </a:r>
          </a:p>
          <a:p>
            <a:pPr>
              <a:spcAft>
                <a:spcPts val="600"/>
              </a:spcAft>
            </a:pPr>
            <a:endParaRPr lang="en-US" b="1" dirty="0">
              <a:solidFill>
                <a:schemeClr val="accent2">
                  <a:lumMod val="75000"/>
                </a:schemeClr>
              </a:solidFill>
              <a:latin typeface="Palatino Linotype" panose="02040502050505030304" pitchFamily="18" charset="0"/>
            </a:endParaRPr>
          </a:p>
          <a:p>
            <a:pPr>
              <a:spcAft>
                <a:spcPts val="600"/>
              </a:spcAft>
            </a:pPr>
            <a:r>
              <a:rPr lang="en-US" sz="2000" b="1" dirty="0">
                <a:solidFill>
                  <a:schemeClr val="accent2">
                    <a:lumMod val="75000"/>
                  </a:schemeClr>
                </a:solidFill>
                <a:latin typeface="Palatino Linotype" panose="02040502050505030304" pitchFamily="18" charset="0"/>
              </a:rPr>
              <a:t>Veracity</a:t>
            </a:r>
            <a:endParaRPr lang="en-US" b="1" dirty="0">
              <a:solidFill>
                <a:schemeClr val="accent2">
                  <a:lumMod val="75000"/>
                </a:schemeClr>
              </a:solidFill>
              <a:latin typeface="Palatino Linotype" panose="02040502050505030304" pitchFamily="18" charset="0"/>
            </a:endParaRPr>
          </a:p>
          <a:p>
            <a:pPr>
              <a:spcAft>
                <a:spcPts val="600"/>
              </a:spcAft>
            </a:pPr>
            <a:endParaRPr lang="en-US" b="1" dirty="0">
              <a:solidFill>
                <a:schemeClr val="accent2">
                  <a:lumMod val="75000"/>
                </a:schemeClr>
              </a:solidFill>
              <a:latin typeface="Palatino Linotype" panose="02040502050505030304" pitchFamily="18" charset="0"/>
            </a:endParaRPr>
          </a:p>
          <a:p>
            <a:pPr>
              <a:spcAft>
                <a:spcPts val="600"/>
              </a:spcAft>
            </a:pPr>
            <a:r>
              <a:rPr lang="en-US" dirty="0"/>
              <a:t>It refers to the quality of data. </a:t>
            </a:r>
          </a:p>
          <a:p>
            <a:pPr>
              <a:spcAft>
                <a:spcPts val="600"/>
              </a:spcAft>
            </a:pPr>
            <a:r>
              <a:rPr lang="en-US" dirty="0"/>
              <a:t>With the volume, velocity and variety, it is very difficult to link, match, cleanse and transform data across systems. </a:t>
            </a:r>
          </a:p>
          <a:p>
            <a:pPr>
              <a:spcAft>
                <a:spcPts val="600"/>
              </a:spcAft>
            </a:pPr>
            <a:r>
              <a:rPr lang="en-US" dirty="0"/>
              <a:t>Businesses need to connect and correlate relationships, hierarchies and multiple data linkages. Otherwise, their data can quickly spiral out of control.</a:t>
            </a:r>
          </a:p>
        </p:txBody>
      </p:sp>
    </p:spTree>
    <p:extLst>
      <p:ext uri="{BB962C8B-B14F-4D97-AF65-F5344CB8AC3E}">
        <p14:creationId xmlns:p14="http://schemas.microsoft.com/office/powerpoint/2010/main" val="11611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5FC7CE2-1272-4E88-97F6-B4BF631D3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970" y="45305"/>
            <a:ext cx="8035030" cy="6858000"/>
          </a:xfrm>
          <a:prstGeom prst="rect">
            <a:avLst/>
          </a:prstGeom>
        </p:spPr>
      </p:pic>
      <p:sp>
        <p:nvSpPr>
          <p:cNvPr id="13" name="Freeform: Shape 7">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9799380-DDBC-4FA0-9723-6C9EF0F61AFE}"/>
              </a:ext>
            </a:extLst>
          </p:cNvPr>
          <p:cNvSpPr/>
          <p:nvPr/>
        </p:nvSpPr>
        <p:spPr>
          <a:xfrm>
            <a:off x="1280077" y="180228"/>
            <a:ext cx="4815923" cy="1200329"/>
          </a:xfrm>
          <a:prstGeom prst="rect">
            <a:avLst/>
          </a:prstGeom>
          <a:solidFill>
            <a:schemeClr val="accent1">
              <a:lumMod val="60000"/>
              <a:lumOff val="40000"/>
            </a:schemeClr>
          </a:solidFill>
        </p:spPr>
        <p:txBody>
          <a:bodyPr wrap="square">
            <a:spAutoFit/>
          </a:bodyPr>
          <a:lstStyle/>
          <a:p>
            <a:pPr algn="ctr"/>
            <a:r>
              <a:rPr lang="en-US" sz="2400" b="1" dirty="0">
                <a:latin typeface="Palatino Linotype" panose="02040502050505030304" pitchFamily="18" charset="0"/>
              </a:rPr>
              <a:t>     </a:t>
            </a:r>
          </a:p>
          <a:p>
            <a:pPr algn="ctr"/>
            <a:r>
              <a:rPr lang="en-US" sz="2400" b="1" dirty="0">
                <a:latin typeface="Palatino Linotype" panose="02040502050505030304" pitchFamily="18" charset="0"/>
              </a:rPr>
              <a:t>Why Is Big Data Important?</a:t>
            </a:r>
          </a:p>
          <a:p>
            <a:pPr algn="ctr"/>
            <a:endParaRPr lang="en-US" sz="2400" b="1" dirty="0">
              <a:latin typeface="Palatino Linotype" panose="02040502050505030304" pitchFamily="18" charset="0"/>
            </a:endParaRPr>
          </a:p>
        </p:txBody>
      </p:sp>
    </p:spTree>
    <p:extLst>
      <p:ext uri="{BB962C8B-B14F-4D97-AF65-F5344CB8AC3E}">
        <p14:creationId xmlns:p14="http://schemas.microsoft.com/office/powerpoint/2010/main" val="293151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1C141-1A2C-41E3-9A86-E8E07EF924CE}"/>
              </a:ext>
            </a:extLst>
          </p:cNvPr>
          <p:cNvSpPr txBox="1"/>
          <p:nvPr/>
        </p:nvSpPr>
        <p:spPr>
          <a:xfrm>
            <a:off x="809897" y="318610"/>
            <a:ext cx="9355494" cy="3785652"/>
          </a:xfrm>
          <a:prstGeom prst="rect">
            <a:avLst/>
          </a:prstGeom>
          <a:noFill/>
        </p:spPr>
        <p:txBody>
          <a:bodyPr wrap="square" rtlCol="0">
            <a:spAutoFit/>
          </a:bodyPr>
          <a:lstStyle/>
          <a:p>
            <a:r>
              <a:rPr lang="en-US" sz="1600" dirty="0"/>
              <a:t>Remember: It is not only about how much data you have, but what you do with it. </a:t>
            </a:r>
          </a:p>
          <a:p>
            <a:endParaRPr lang="en-US" sz="1600" dirty="0"/>
          </a:p>
          <a:p>
            <a:r>
              <a:rPr lang="en-US" sz="1600" dirty="0"/>
              <a:t>You can use it for: </a:t>
            </a:r>
          </a:p>
          <a:p>
            <a:pPr marL="342900" indent="-342900">
              <a:buFont typeface="+mj-lt"/>
              <a:buAutoNum type="arabicPeriod"/>
            </a:pPr>
            <a:r>
              <a:rPr lang="en-US" sz="1600" dirty="0"/>
              <a:t>Cost reductions </a:t>
            </a:r>
          </a:p>
          <a:p>
            <a:pPr marL="342900" indent="-342900">
              <a:buFont typeface="+mj-lt"/>
              <a:buAutoNum type="arabicPeriod"/>
            </a:pPr>
            <a:r>
              <a:rPr lang="en-US" sz="1600" dirty="0"/>
              <a:t>Time reductions</a:t>
            </a:r>
          </a:p>
          <a:p>
            <a:pPr marL="342900" indent="-342900">
              <a:buFont typeface="+mj-lt"/>
              <a:buAutoNum type="arabicPeriod"/>
            </a:pPr>
            <a:r>
              <a:rPr lang="en-US" sz="1600" dirty="0"/>
              <a:t>New product development</a:t>
            </a:r>
          </a:p>
          <a:p>
            <a:pPr marL="342900" indent="-342900">
              <a:buFont typeface="+mj-lt"/>
              <a:buAutoNum type="arabicPeriod"/>
            </a:pPr>
            <a:r>
              <a:rPr lang="en-US" sz="1600" dirty="0"/>
              <a:t>Optimize your offer</a:t>
            </a:r>
          </a:p>
          <a:p>
            <a:pPr marL="342900" indent="-342900">
              <a:buFont typeface="+mj-lt"/>
              <a:buAutoNum type="arabicPeriod"/>
            </a:pPr>
            <a:r>
              <a:rPr lang="en-US" sz="1600" dirty="0"/>
              <a:t>Smart data-based (facts-based) decision making. </a:t>
            </a:r>
          </a:p>
          <a:p>
            <a:pPr marL="342900" indent="-342900">
              <a:buAutoNum type="arabicParenR"/>
            </a:pPr>
            <a:endParaRPr lang="en-US" sz="1600" dirty="0"/>
          </a:p>
          <a:p>
            <a:r>
              <a:rPr lang="en-US" sz="1600" dirty="0"/>
              <a:t>Combining big data with analytics, you can accomplish business-related tasks such as:</a:t>
            </a:r>
          </a:p>
          <a:p>
            <a:endParaRPr lang="en-US" sz="1600" dirty="0"/>
          </a:p>
          <a:p>
            <a:pPr marL="342900" indent="-342900">
              <a:buFont typeface="+mj-lt"/>
              <a:buAutoNum type="arabicPeriod"/>
            </a:pPr>
            <a:r>
              <a:rPr lang="en-US" sz="1600" dirty="0"/>
              <a:t>Determine root causes of failures, issues and defects in near-real time.</a:t>
            </a:r>
          </a:p>
          <a:p>
            <a:pPr marL="342900" indent="-342900">
              <a:buFont typeface="+mj-lt"/>
              <a:buAutoNum type="arabicPeriod"/>
            </a:pPr>
            <a:r>
              <a:rPr lang="en-US" sz="1600" dirty="0"/>
              <a:t>Generate patterns on customer’s buying habits.</a:t>
            </a:r>
          </a:p>
          <a:p>
            <a:pPr marL="342900" indent="-342900">
              <a:buFont typeface="+mj-lt"/>
              <a:buAutoNum type="arabicPeriod"/>
            </a:pPr>
            <a:r>
              <a:rPr lang="en-US" sz="1600" dirty="0"/>
              <a:t>Recalculate entire risk portfolios in minutes or seconds.</a:t>
            </a:r>
          </a:p>
          <a:p>
            <a:pPr marL="342900" indent="-342900">
              <a:buFont typeface="+mj-lt"/>
              <a:buAutoNum type="arabicPeriod"/>
            </a:pPr>
            <a:r>
              <a:rPr lang="en-US" sz="1600" dirty="0"/>
              <a:t>Detect fraudulent behavior before it affects your organization.</a:t>
            </a:r>
          </a:p>
        </p:txBody>
      </p:sp>
      <p:pic>
        <p:nvPicPr>
          <p:cNvPr id="3" name="Picture 2">
            <a:extLst>
              <a:ext uri="{FF2B5EF4-FFF2-40B4-BE49-F238E27FC236}">
                <a16:creationId xmlns:a16="http://schemas.microsoft.com/office/drawing/2014/main" id="{6A5FAB5D-76FF-4615-8E9B-672661B4AA0A}"/>
              </a:ext>
            </a:extLst>
          </p:cNvPr>
          <p:cNvPicPr>
            <a:picLocks noChangeAspect="1"/>
          </p:cNvPicPr>
          <p:nvPr/>
        </p:nvPicPr>
        <p:blipFill>
          <a:blip r:embed="rId2"/>
          <a:stretch>
            <a:fillRect/>
          </a:stretch>
        </p:blipFill>
        <p:spPr>
          <a:xfrm>
            <a:off x="0" y="4342867"/>
            <a:ext cx="12192000" cy="2515133"/>
          </a:xfrm>
          <a:prstGeom prst="rect">
            <a:avLst/>
          </a:prstGeom>
        </p:spPr>
      </p:pic>
      <p:sp>
        <p:nvSpPr>
          <p:cNvPr id="4" name="Rectangle 3">
            <a:extLst>
              <a:ext uri="{FF2B5EF4-FFF2-40B4-BE49-F238E27FC236}">
                <a16:creationId xmlns:a16="http://schemas.microsoft.com/office/drawing/2014/main" id="{C1F38278-73AE-4674-AAF7-AFFB6024FAA8}"/>
              </a:ext>
            </a:extLst>
          </p:cNvPr>
          <p:cNvSpPr/>
          <p:nvPr/>
        </p:nvSpPr>
        <p:spPr>
          <a:xfrm>
            <a:off x="8953657" y="1327361"/>
            <a:ext cx="2423469" cy="1200329"/>
          </a:xfrm>
          <a:prstGeom prst="rect">
            <a:avLst/>
          </a:prstGeom>
          <a:solidFill>
            <a:srgbClr val="002060"/>
          </a:solidFill>
        </p:spPr>
        <p:txBody>
          <a:bodyPr wrap="square">
            <a:spAutoFit/>
          </a:bodyPr>
          <a:lstStyle/>
          <a:p>
            <a:endParaRPr lang="en-US" dirty="0">
              <a:solidFill>
                <a:schemeClr val="bg1">
                  <a:lumMod val="95000"/>
                </a:schemeClr>
              </a:solidFill>
            </a:endParaRPr>
          </a:p>
          <a:p>
            <a:r>
              <a:rPr lang="en-US" dirty="0">
                <a:solidFill>
                  <a:schemeClr val="bg1">
                    <a:lumMod val="95000"/>
                  </a:schemeClr>
                </a:solidFill>
              </a:rPr>
              <a:t>“Data will talk to you if you’re willing to listen”</a:t>
            </a:r>
          </a:p>
          <a:p>
            <a:endParaRPr lang="en-US" dirty="0">
              <a:solidFill>
                <a:schemeClr val="bg1">
                  <a:lumMod val="95000"/>
                </a:schemeClr>
              </a:solidFill>
            </a:endParaRPr>
          </a:p>
        </p:txBody>
      </p:sp>
    </p:spTree>
    <p:extLst>
      <p:ext uri="{BB962C8B-B14F-4D97-AF65-F5344CB8AC3E}">
        <p14:creationId xmlns:p14="http://schemas.microsoft.com/office/powerpoint/2010/main" val="1462907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904</Words>
  <Application>Microsoft Office PowerPoint</Application>
  <PresentationFormat>Widescreen</PresentationFormat>
  <Paragraphs>97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 Chiluiza</dc:creator>
  <cp:lastModifiedBy>Chiluiza Reyes, Dee</cp:lastModifiedBy>
  <cp:revision>21</cp:revision>
  <dcterms:created xsi:type="dcterms:W3CDTF">2020-05-06T20:07:28Z</dcterms:created>
  <dcterms:modified xsi:type="dcterms:W3CDTF">2020-10-20T03:37:42Z</dcterms:modified>
</cp:coreProperties>
</file>