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3" r:id="rId4"/>
    <p:sldId id="270" r:id="rId5"/>
    <p:sldId id="271" r:id="rId6"/>
    <p:sldId id="272" r:id="rId7"/>
    <p:sldId id="274" r:id="rId8"/>
    <p:sldId id="273" r:id="rId9"/>
    <p:sldId id="275" r:id="rId10"/>
    <p:sldId id="269" r:id="rId11"/>
    <p:sldId id="264" r:id="rId12"/>
    <p:sldId id="276" r:id="rId13"/>
    <p:sldId id="265" r:id="rId14"/>
    <p:sldId id="258" r:id="rId15"/>
    <p:sldId id="259" r:id="rId16"/>
    <p:sldId id="260" r:id="rId17"/>
    <p:sldId id="261" r:id="rId18"/>
    <p:sldId id="262" r:id="rId19"/>
    <p:sldId id="266" r:id="rId20"/>
    <p:sldId id="267" r:id="rId21"/>
    <p:sldId id="268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040EC-7DBF-4A5C-AFE0-A3A32177E795}" v="57" dt="2019-06-20T17:22:4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074-8FD9-4E4E-9DE1-F70B6CA1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A645B-78CB-4B36-94C3-223B87F06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9984-BD77-4665-8D2B-84AB1AA7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8354-0F55-44BF-8573-3FFDEC78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55D6-9CFB-45FA-AC7E-0D8D857F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3A5A-0B7F-4E39-9D2F-6EE21D87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A48A-3CEB-4ABD-BB1E-11DED774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FD4-1447-49E9-9DA0-E4AD411C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32A1-42AA-4903-9567-28F0F654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1355-E60F-4556-B26B-3B242DAE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D4C83-286E-4AED-821E-F1468FFD8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678B3-BB31-4164-98E9-4034EAE1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9642-591E-4C95-BA86-90D5EB9F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DB07-40D7-43EC-8CE5-2E71E04C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44E5-0A72-41A9-86A6-13CCC166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FA9A-F93C-45F5-B323-C8018A06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7942-2B31-46FA-9B30-DCEAD68A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FCEC-4EAA-403C-B166-AA201CA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3ED3-931C-4026-88D0-884CD57C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03D0-0B82-4583-A985-5556069F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D4A3-E727-4D0C-B896-B1DF0C08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A9DA-354F-4ACB-8FBF-FD42B768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D42E-6D4B-416B-AAB9-F647C955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F6C1-D8BA-40E7-90FE-CA07C116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2647-9727-4221-AEFE-D838FAD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C680-636B-4154-A429-8D38E36D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091D-B479-40EA-A4FA-CE810C98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B8A9-FAA6-42DA-949D-10A6BE2F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34D6-5714-4F95-A8E8-AAC56F3B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D4A6-589D-45A1-BB10-5E0A0602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68D93-595E-43C0-8426-C5070B40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B1F1-1354-48E8-8251-0101D2C8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BEE2-3A42-4D72-8BE3-E61A55C6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E19E4-8D0E-4B25-AAB7-F186831C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8AA0A-19F9-4BEE-8C99-A5517136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FDEF3-DB80-42DE-A0A8-FB8B12334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1D864-B969-4325-AE3E-62C8F8EE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7F3A2-FA03-476E-80CD-12E704F3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DE2D6-2279-4694-AEDA-D839056F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41C1-CEEC-4E10-9D44-54335DC2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9E112-3192-4F03-8AB9-FEC24839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4E4E4-9B8A-4A11-87AB-FF95528E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E8DA-BC59-4194-AC10-1F1DA595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7CDC3-422C-4C52-8105-8E79F91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0197-8A8B-4A59-AE18-E97EB19B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F197-672F-4210-8EEE-7275DD0A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D365-B46B-421C-8310-65EB6BDA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E9AB-6C9C-4817-8D42-4A1A441D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2565-9F23-480D-913E-4719B942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344D-150C-4E50-8982-6DC7938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D8918-384E-4684-9777-6502738A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D455-C3BA-4BEF-90F5-B89FB96D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5C3F-454C-4321-9EDA-194016DF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07FBE-0A14-41B8-99CF-2662462E4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F0CE-AEC3-4BCE-B869-87AF335E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CD10-04EE-4D4A-B356-ABA381D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14B6-5738-4D51-8F01-F954905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C5DA-68EB-4D05-80AF-091929C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CCD56-F30A-4E4C-A66E-455EA51C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E901B-2656-4048-BA1B-8C656E7D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A392-C419-44C0-9112-7C8969E83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98CB-CCB4-45A8-B229-7BEAF3CE2C4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F58E-384C-46CF-B129-7A67D389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1A5B-918D-4963-8395-C186BDE6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E5F8-0739-41F0-95A7-B7F5DF14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importing-data-r-part-two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Training: Day 1</a:t>
            </a:r>
          </a:p>
        </p:txBody>
      </p:sp>
      <p:pic>
        <p:nvPicPr>
          <p:cNvPr id="8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C79DD6D8-E275-4035-B3E3-B2EAE106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89" y="101307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Our Life Much, Much Easier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Simplistic Functions That Have Been Created, So You Can Do Your Job Faster &amp; Easier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Ggplot2 - Visualization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 Can Be Tricky To Set Up, But Follow This 2 Step Process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place_package_here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 and hit enter.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that installs, call library(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place_package_here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hit enter.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 To Use</a:t>
            </a:r>
          </a:p>
        </p:txBody>
      </p:sp>
    </p:spTree>
    <p:extLst>
      <p:ext uri="{BB962C8B-B14F-4D97-AF65-F5344CB8AC3E}">
        <p14:creationId xmlns:p14="http://schemas.microsoft.com/office/powerpoint/2010/main" val="35406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Most Commonly Used Package In R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This To Easily Do The Following 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Also we can use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data.table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for data manipulation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All Of Our Data Cleansing Tasks</a:t>
            </a:r>
          </a:p>
          <a:p>
            <a:b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Sheet: </a:t>
            </a:r>
            <a:r>
              <a:rPr lang="en-US" dirty="0">
                <a:hlinkClick r:id="rId2"/>
              </a:rPr>
              <a:t>https://www.rstudio.com/wp-content/uploads/2015/02/data-wrangling-cheatsheet.pdf</a:t>
            </a:r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4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Into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-&gt; Import 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read. Function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-&gt; Import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Mostly Use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To Data Sets (Text, Excel, SAS, Stata 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read.function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Can Do All Of The Following And…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https://www.datacamp.com/community/tutorials/importing-data-r-part-two</a:t>
            </a:r>
            <a:endParaRPr lang="en-US" dirty="0">
              <a:solidFill>
                <a:srgbClr val="5D83A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In Today’s Data Set 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Mass_Mutual_Day_1 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R.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Mass_Mutual_Day_1 to something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6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Functions We Can Use To Review Our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glimpse()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-&gt; Tells Us Our 6 Key Statistics: Min, Median, Mode, Max, Quartile Range.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Tells Us How Much Of The Data Is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Glimpse -&gt; Tells Us All The Values &amp; Type Of Variable (number, string,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Purposes But Gives Us Initial Insights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Summary &amp; Glimpse to the data set and be ready to talk about initial observations.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Crucial Step In Any Data Problem!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In Means Garbage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Best Methods To Handling Bad Data, Especially For These 3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</a:t>
            </a:r>
          </a:p>
        </p:txBody>
      </p:sp>
    </p:spTree>
    <p:extLst>
      <p:ext uri="{BB962C8B-B14F-4D97-AF65-F5344CB8AC3E}">
        <p14:creationId xmlns:p14="http://schemas.microsoft.com/office/powerpoint/2010/main" val="157901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Cleansing: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Always Easy To Correctly Identify How Data Should Be Classified</a:t>
            </a:r>
          </a:p>
          <a:p>
            <a:endParaRPr lang="en-US" dirty="0">
              <a:solidFill>
                <a:srgbClr val="5D83A6"/>
              </a:solidFill>
            </a:endParaRPr>
          </a:p>
          <a:p>
            <a:r>
              <a:rPr lang="en-US" dirty="0">
                <a:solidFill>
                  <a:srgbClr val="5D83A6"/>
                </a:solidFill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</a:rPr>
              <a:t>5 - How Could The Number Be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</a:rPr>
              <a:t>2018-01-05 – How Could This Be Classified</a:t>
            </a:r>
          </a:p>
          <a:p>
            <a:endParaRPr lang="en-US" dirty="0">
              <a:solidFill>
                <a:srgbClr val="5D83A6"/>
              </a:solidFill>
            </a:endParaRPr>
          </a:p>
          <a:p>
            <a:r>
              <a:rPr lang="en-US" dirty="0">
                <a:solidFill>
                  <a:srgbClr val="5D83A6"/>
                </a:solidFill>
              </a:rPr>
              <a:t>Why Is This Important??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</a:rPr>
              <a:t>Need To Know If There Is Supposed To Be A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</a:rPr>
              <a:t>Is It The Actual Value Or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</a:rPr>
              <a:t>Models Need Correct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</a:endParaRPr>
          </a:p>
          <a:p>
            <a:r>
              <a:rPr lang="en-US" dirty="0">
                <a:solidFill>
                  <a:srgbClr val="5D83A6"/>
                </a:solidFill>
              </a:rPr>
              <a:t>We Can Use These Three Functions To Help With This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solidFill>
                  <a:srgbClr val="5D83A6"/>
                </a:solidFill>
              </a:rPr>
              <a:t>As.character</a:t>
            </a:r>
            <a:r>
              <a:rPr lang="en-US" i="1" dirty="0">
                <a:solidFill>
                  <a:srgbClr val="5D83A6"/>
                </a:solidFill>
              </a:rPr>
              <a:t> -&gt; df$Var1&lt;-</a:t>
            </a:r>
            <a:r>
              <a:rPr lang="en-US" i="1" dirty="0" err="1">
                <a:solidFill>
                  <a:srgbClr val="5D83A6"/>
                </a:solidFill>
              </a:rPr>
              <a:t>as.character</a:t>
            </a:r>
            <a:r>
              <a:rPr lang="en-US" i="1" dirty="0">
                <a:solidFill>
                  <a:srgbClr val="5D83A6"/>
                </a:solidFill>
              </a:rPr>
              <a:t>(df$var1)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solidFill>
                  <a:srgbClr val="5D83A6"/>
                </a:solidFill>
              </a:rPr>
              <a:t>As.Number</a:t>
            </a:r>
            <a:endParaRPr lang="en-US" i="1" dirty="0">
              <a:solidFill>
                <a:srgbClr val="5D83A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solidFill>
                  <a:srgbClr val="5D83A6"/>
                </a:solidFill>
              </a:rPr>
              <a:t>As.Date</a:t>
            </a:r>
            <a:endParaRPr lang="en-US" i="1" dirty="0">
              <a:solidFill>
                <a:srgbClr val="5D83A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i="1" dirty="0">
              <a:solidFill>
                <a:srgbClr val="5D83A6"/>
              </a:solidFill>
            </a:endParaRPr>
          </a:p>
          <a:p>
            <a:r>
              <a:rPr lang="en-US" dirty="0">
                <a:solidFill>
                  <a:srgbClr val="5D83A6"/>
                </a:solidFill>
              </a:rPr>
              <a:t>This Will Create The Updated Variable, We Will Learn Later How To Put In Into The Data Frame</a:t>
            </a:r>
          </a:p>
          <a:p>
            <a:endParaRPr lang="en-US" dirty="0">
              <a:solidFill>
                <a:srgbClr val="5D83A6"/>
              </a:solidFill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Insurance_Type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A String</a:t>
            </a:r>
          </a:p>
          <a:p>
            <a:endParaRPr lang="en-US" dirty="0">
              <a:solidFill>
                <a:srgbClr val="5D83A6"/>
              </a:solidFill>
            </a:endParaRPr>
          </a:p>
          <a:p>
            <a:endParaRPr lang="en-US" dirty="0">
              <a:solidFill>
                <a:srgbClr val="5D8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Cleansing: 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One Of The Harder Data Cleanup Elements To Handle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Supposed To Be…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Other Value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Do With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Rid of The Data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A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The Mean/Median Value of The Column</a:t>
            </a:r>
          </a:p>
          <a:p>
            <a:pPr lvl="1"/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Even Tougher If It Is A String.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Columns Do We Need To Fix Due To The Above Issue &amp; How Would You Approach It?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0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Cleansing: 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With &lt;=10% of Data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Situations: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Values – If So Little Is Missing Then We Don’t Need To Clutter With Bad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With Mean/Median – Fills In Missing Values &amp; Keeps Distribution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&gt;=10% and &lt;=45%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Situations:</a:t>
            </a:r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With Mean/Median – Fills In Missing Values &amp; Keeps Distribution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With Value – Could Be 0 or Some Business Value That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&gt;45% of Data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Situations: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With Value – Could Be 0 or Some Business Value That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Column From Analysis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How Would You Clean Up Each Variable? We Will Actually Clean Them Up Later.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Cleansing: Anomalies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Known As Outliers, But We Need To Be On The Look Out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Overthink Your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 Two Standard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Is Slightly Above Or Below, Use Data Visualization To See How Non Normal Value 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Improve This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Data Together &amp; Look For Outliers Within Groups, Not Just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At Deposits From 1000 Banks That Range From Credit Unions To MNC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Different Sizes Of Banks To Spot Outliers In Deposits, Not Just The Total Spectrum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Research, Easy Work, Better Results.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Look For Outliers In The Column, Savings, Later On Today. What Should Our Outlier Values Be? 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Mean &amp;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(standard deviation) functions will help</a:t>
            </a: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9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Data: Business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Looked At Best Data Cleansing Practices, We Can Apply Them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The Data That We Want To Work With, You May Want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Data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Can Do All Of These Tasks Using The Following Calls: </a:t>
            </a: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To Create A New Object For Each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– This Will Allow Us To Choose Which Columns We Want Or Don’t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Certain Columns: select(df,column1,column2)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All Columns: select(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df,everything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Columns: select(df,-column4,-column5)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– This Will Allow You To….Rename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Rename(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df,new_name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old_name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– This Will Allow You To ….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Filter(df,column1&gt;7)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Filter(df, is.na(column1))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– Distinct(row)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575847"/>
            <a:ext cx="1120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277D3-5532-4F58-8DA9-441898BADABB}"/>
              </a:ext>
            </a:extLst>
          </p:cNvPr>
          <p:cNvSpPr txBox="1"/>
          <p:nvPr/>
        </p:nvSpPr>
        <p:spPr>
          <a:xfrm>
            <a:off x="3094236" y="2450451"/>
            <a:ext cx="753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D83A6"/>
                </a:solidFill>
              </a:rPr>
              <a:t>Instructor: Kasun </a:t>
            </a:r>
            <a:r>
              <a:rPr lang="en-US" dirty="0" err="1">
                <a:solidFill>
                  <a:srgbClr val="5D83A6"/>
                </a:solidFill>
              </a:rPr>
              <a:t>Samarsinghe</a:t>
            </a:r>
            <a:endParaRPr lang="en-US" dirty="0">
              <a:solidFill>
                <a:srgbClr val="5D83A6"/>
              </a:solidFill>
            </a:endParaRPr>
          </a:p>
          <a:p>
            <a:r>
              <a:rPr lang="en-US" dirty="0">
                <a:solidFill>
                  <a:srgbClr val="5D83A6"/>
                </a:solidFill>
              </a:rPr>
              <a:t>Sr. Data Scientist, Device Authentication and Identification, American Express</a:t>
            </a:r>
          </a:p>
          <a:p>
            <a:r>
              <a:rPr lang="en-US" dirty="0">
                <a:solidFill>
                  <a:srgbClr val="5D83A6"/>
                </a:solidFill>
              </a:rPr>
              <a:t>Background: Security in Fintech and e-Commerce </a:t>
            </a:r>
          </a:p>
          <a:p>
            <a:r>
              <a:rPr lang="en-US" dirty="0">
                <a:solidFill>
                  <a:srgbClr val="5D83A6"/>
                </a:solidFill>
              </a:rPr>
              <a:t>Hobbies: Biking and Hiking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650EB-F9AB-5048-A6B9-592CCC5E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4" y="1575847"/>
            <a:ext cx="1998151" cy="33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Data: Business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Practice– Part 1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Object Called, Results, That Includes All Columns Except Date &amp;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Previous_Plan</a:t>
            </a: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Object, Results, Rename The Column,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Insurance_Type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Results In The Column, Savings, That Are Higher Than Mean + 2 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Separate Objects For Columns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Data: Business Rules – 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Know What We Want To Clean Or Update, How Do We Do That??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 Formulas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Formulas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Formulas: Use The Call “mutate”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Mutate(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df,new_var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=var1+var2)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&amp; Replace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Replace Nulls With A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Missing Values To The New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Back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Union(df1,df2)</a:t>
            </a: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Not Use Mutate, But Just A Simple If Else With &amp;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df$new_var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ifelse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(condition1&amp;condition2,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yes,no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Joins</a:t>
            </a: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Similar To SQL (Inner, Full, Right &amp; 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Object&lt;-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left_join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(object1,object2, by= “var1”</a:t>
            </a:r>
          </a:p>
        </p:txBody>
      </p:sp>
    </p:spTree>
    <p:extLst>
      <p:ext uri="{BB962C8B-B14F-4D97-AF65-F5344CB8AC3E}">
        <p14:creationId xmlns:p14="http://schemas.microsoft.com/office/powerpoint/2010/main" val="8702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Data: Business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Practice– Part 2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The Old &amp; New Objects So That We Have A Data Set With No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Variable Called,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Savings_Per_Year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Savings/Age, In The Object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Variable For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Auto_Accept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When Savings &gt; 500000 &amp; Married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0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Data: Summarize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On The Fly - 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Pivot Tables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Easily: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1 Column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Columns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1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df,avg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=mean(column)) -&gt; Remember No Nulls Since This Is For The Average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Summarise_each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df,list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(mean))-&gt; Remember No Nulls Since This Finds The Average Of All Columns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(df,var1,var2)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Object_new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(df,var1,var2)</a:t>
            </a:r>
          </a:p>
          <a:p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Object_new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new_var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=mean(var), count=n())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9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In R (Or At Least The Easiest Way To)</a:t>
            </a: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Going To Replace Tableau For You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It Then??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Discovery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&amp; Convenient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637BFBC-5328-413F-AA22-2B15E124F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47" y="1705736"/>
            <a:ext cx="4611609" cy="46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879663"/>
            <a:ext cx="11206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Trending Information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Line Of Code:</a:t>
            </a:r>
          </a:p>
          <a:p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()+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geom_line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(data=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df,aes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(y=var1,x=var2))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Time On The X-Axis &amp; Risk Score On The Y-Axis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2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5D10D-1ABC-42B2-8BDC-0F2E399B8751}"/>
              </a:ext>
            </a:extLst>
          </p:cNvPr>
          <p:cNvSpPr txBox="1"/>
          <p:nvPr/>
        </p:nvSpPr>
        <p:spPr>
          <a:xfrm>
            <a:off x="149380" y="879663"/>
            <a:ext cx="11206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Distributions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Line Of Code:</a:t>
            </a:r>
          </a:p>
          <a:p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(data=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df,aes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(y=var1,x=var2))+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geom_bar</a:t>
            </a:r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Gender On The X-Axis &amp; Savings On The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Credit, Look At Avg Savings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492512" y="1059595"/>
            <a:ext cx="11206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Most Effective Ways To Find Outliers: 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Basic 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X-Axis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Y-Axis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Code: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(data=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df,aes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(x=var1,y=var2)) + </a:t>
            </a:r>
            <a:r>
              <a:rPr lang="en-US" i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Practice:</a:t>
            </a: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Age Vs. Savings &amp; See If There Is A Relationship There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We Expect A Correlation?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See Any Correlation?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Arghhh</a:t>
            </a: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Or R Or Whatever 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Coding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Powered By Packages (Which We Will Get Into Shortly)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 I Use R??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Joins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(See Below)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 Else?? (Cases Where You Can Use R, But There Are Probably Better Tools)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Design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Creation (R Shiny)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For Executives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AA5E8-4F54-4FE1-8C61-E2686CB8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60" y="1467846"/>
            <a:ext cx="2371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Afraid Of Coding, Why Should I Trust You That This Will Be Easy?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Operations Are Familiar (+,-,*,/)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“Calls” Are 1 Line Of Code, Especially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 Are Named Intuitively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Structured In Data Frames, Which Are Similar To Your Experience To Excel</a:t>
            </a:r>
          </a:p>
          <a:p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Almost Convinced, But What Is A Data Frame?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data frame is a type of object that is suitable for holding a dataset that is composed of vectors of the same length displayed side by side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6FA03E-CF44-4BAF-A186-6280FBDF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4" y="2944887"/>
            <a:ext cx="4931307" cy="31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351398" y="1272146"/>
            <a:ext cx="1120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3 Main Vocab Words That Will Be New To You For R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Studio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Frames (Which We Just Covered)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0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Studio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Will Be Doing Our Work</a:t>
            </a:r>
          </a:p>
          <a:p>
            <a:r>
              <a:rPr lang="en-US" b="1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Don’t Need To Use R Studio, You Can Use R But This Gives A Nice Clean Interface To Work With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D7A4DAB-16FD-455D-867B-EA91DBA5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0" y="2744834"/>
            <a:ext cx="4557290" cy="37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slices of data that we have given a name and stored in memory.</a:t>
            </a:r>
          </a:p>
          <a:p>
            <a:endParaRPr lang="en-US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Initial 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Subset Of Data That You Filtered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You To Easily Subset Data. You Build An Object By Doing The Following:</a:t>
            </a:r>
          </a:p>
          <a:p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New_Object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Var1+Var2</a:t>
            </a:r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0981935F-1924-40C8-8E74-50C7ABF604A3}"/>
              </a:ext>
            </a:extLst>
          </p:cNvPr>
          <p:cNvSpPr/>
          <p:nvPr/>
        </p:nvSpPr>
        <p:spPr>
          <a:xfrm rot="10800000">
            <a:off x="11151" y="-2331"/>
            <a:ext cx="12192000" cy="749739"/>
          </a:xfrm>
          <a:prstGeom prst="flowChartOnlineStorage">
            <a:avLst/>
          </a:prstGeom>
          <a:solidFill>
            <a:srgbClr val="5D83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83A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71968-2CC1-4DFA-8404-8891B03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761" y="129922"/>
            <a:ext cx="5958468" cy="4904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7FD1A-90B9-44E2-ABF3-49A1A38B87FA}"/>
              </a:ext>
            </a:extLst>
          </p:cNvPr>
          <p:cNvSpPr txBox="1"/>
          <p:nvPr/>
        </p:nvSpPr>
        <p:spPr>
          <a:xfrm>
            <a:off x="149380" y="1176453"/>
            <a:ext cx="11206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Variables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Exception Because For Most Packages, This Does Not Apply But If You Want To…</a:t>
            </a:r>
          </a:p>
          <a:p>
            <a:endParaRPr lang="en-US" b="1" i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 Do A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Average Of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 Exact Value In A Column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To Call A Variable By Doing The Following:</a:t>
            </a:r>
          </a:p>
          <a:p>
            <a:r>
              <a:rPr lang="en-US" b="1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Object$Variable</a:t>
            </a:r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 Want To Find The Mean Of The Variable, 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Dollars_Spent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Object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</a:t>
            </a:r>
            <a:r>
              <a:rPr lang="en-US" dirty="0" err="1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Bank$Dollars_Spent</a:t>
            </a:r>
            <a:r>
              <a:rPr lang="en-US" dirty="0">
                <a:solidFill>
                  <a:srgbClr val="5D83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b="1" dirty="0">
              <a:solidFill>
                <a:srgbClr val="5D83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9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2049</Words>
  <Application>Microsoft Macintosh PowerPoint</Application>
  <PresentationFormat>Widescreen</PresentationFormat>
  <Paragraphs>366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Grosz</dc:creator>
  <cp:lastModifiedBy>Samarasinghe, Kasun</cp:lastModifiedBy>
  <cp:revision>33</cp:revision>
  <dcterms:created xsi:type="dcterms:W3CDTF">2019-06-12T18:46:20Z</dcterms:created>
  <dcterms:modified xsi:type="dcterms:W3CDTF">2020-02-11T00:06:46Z</dcterms:modified>
</cp:coreProperties>
</file>