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71" r:id="rId6"/>
    <p:sldId id="272" r:id="rId7"/>
    <p:sldId id="282" r:id="rId8"/>
    <p:sldId id="263" r:id="rId9"/>
    <p:sldId id="262" r:id="rId10"/>
    <p:sldId id="275" r:id="rId11"/>
    <p:sldId id="264" r:id="rId12"/>
    <p:sldId id="276" r:id="rId13"/>
    <p:sldId id="265" r:id="rId14"/>
    <p:sldId id="280" r:id="rId15"/>
    <p:sldId id="281" r:id="rId16"/>
    <p:sldId id="274" r:id="rId17"/>
    <p:sldId id="278" r:id="rId18"/>
    <p:sldId id="261" r:id="rId19"/>
    <p:sldId id="268" r:id="rId20"/>
    <p:sldId id="270"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6"/>
    <p:restoredTop sz="95588"/>
  </p:normalViewPr>
  <p:slideViewPr>
    <p:cSldViewPr snapToGrid="0" snapToObjects="1">
      <p:cViewPr varScale="1">
        <p:scale>
          <a:sx n="105" d="100"/>
          <a:sy n="105" d="100"/>
        </p:scale>
        <p:origin x="4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E41F-6CB8-3B42-99B1-A47DAFA5C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8A3145-0963-D044-9AFF-CB1B8A1445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4C08E-C175-7D4D-B55B-D6CF40909456}"/>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5" name="Footer Placeholder 4">
            <a:extLst>
              <a:ext uri="{FF2B5EF4-FFF2-40B4-BE49-F238E27FC236}">
                <a16:creationId xmlns:a16="http://schemas.microsoft.com/office/drawing/2014/main" id="{9104BD15-8E25-DA4E-92C1-72C65C468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B1DD0-BB79-8348-BC4D-F296CD426D91}"/>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397722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692A-BA45-1443-AAD8-DFF23D6753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C7722-EE66-854D-A503-9BD955D84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48275-823A-6A46-A81A-06E8B20273E6}"/>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5" name="Footer Placeholder 4">
            <a:extLst>
              <a:ext uri="{FF2B5EF4-FFF2-40B4-BE49-F238E27FC236}">
                <a16:creationId xmlns:a16="http://schemas.microsoft.com/office/drawing/2014/main" id="{C2F337AB-88C5-7840-9470-C38390798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BA1EC-460B-2341-9FCE-23AC56F573EE}"/>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225047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039C3-450D-D247-BD3E-95B9512A2C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1333BF-200F-734B-B736-D319C39DC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2C7D-F52F-EE43-BDA6-304010AC827B}"/>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5" name="Footer Placeholder 4">
            <a:extLst>
              <a:ext uri="{FF2B5EF4-FFF2-40B4-BE49-F238E27FC236}">
                <a16:creationId xmlns:a16="http://schemas.microsoft.com/office/drawing/2014/main" id="{92C0533D-AB91-0C4A-8A86-3D7681EEB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ECBAC-54F3-7945-93E2-51B6BD112E4E}"/>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53442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3773-CABF-264A-ADFD-7A97F02AF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48001-A650-8F43-9CE5-CBD2273627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9E19A-8FD0-9745-B1AD-BA6233F7AD95}"/>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5" name="Footer Placeholder 4">
            <a:extLst>
              <a:ext uri="{FF2B5EF4-FFF2-40B4-BE49-F238E27FC236}">
                <a16:creationId xmlns:a16="http://schemas.microsoft.com/office/drawing/2014/main" id="{2621C0D7-B6FF-3F43-A288-8280D04D5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68DDF-26C5-CE40-891E-632A7A3CB605}"/>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30185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A3D4-F8E6-BE46-B80C-6E652B99E1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92BCFD-7CD0-134F-9C2C-7807F1A6C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84BFAA-0DFA-DC41-A0D9-D788358D4848}"/>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5" name="Footer Placeholder 4">
            <a:extLst>
              <a:ext uri="{FF2B5EF4-FFF2-40B4-BE49-F238E27FC236}">
                <a16:creationId xmlns:a16="http://schemas.microsoft.com/office/drawing/2014/main" id="{75E51481-5F4B-6A48-9019-D74F1AF13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E76EE-9333-8A4B-BA1A-3A777A8767DB}"/>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302742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B594-E3C5-3743-BA52-C03D6E443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69AC0-ED93-F34C-B280-D6720CBFD5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7A2424-19B1-DA4F-AC5C-8EF1723096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E3E666-A762-AE46-8A77-657C3190136C}"/>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6" name="Footer Placeholder 5">
            <a:extLst>
              <a:ext uri="{FF2B5EF4-FFF2-40B4-BE49-F238E27FC236}">
                <a16:creationId xmlns:a16="http://schemas.microsoft.com/office/drawing/2014/main" id="{A35AED54-A199-644F-95F2-A05F48ADB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94530-FA24-6540-8901-D56BCD52DBB1}"/>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363400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8F11-6E74-A14C-A2B1-D69912B66E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78B236-09B8-0B44-BBF7-B277C4029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824E46-630F-FB48-8B67-722505766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439F5-47E5-554A-9EF8-E42FDE4AC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574D4-66E8-924B-9D8C-111F9B574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85B787-3AB3-D04E-BBDE-A556ABC5B114}"/>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8" name="Footer Placeholder 7">
            <a:extLst>
              <a:ext uri="{FF2B5EF4-FFF2-40B4-BE49-F238E27FC236}">
                <a16:creationId xmlns:a16="http://schemas.microsoft.com/office/drawing/2014/main" id="{A6201BEC-4CCE-D44F-8E0E-42C282CAA8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EE303-27B6-5840-ABC4-CF43C3CC5D63}"/>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384251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2E46-3517-C045-A75D-EE2771C40F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CF51C6-5077-6F4B-945E-95A82FFE0444}"/>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4" name="Footer Placeholder 3">
            <a:extLst>
              <a:ext uri="{FF2B5EF4-FFF2-40B4-BE49-F238E27FC236}">
                <a16:creationId xmlns:a16="http://schemas.microsoft.com/office/drawing/2014/main" id="{050F12E6-C561-EE4E-8CE5-15F479F2E0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740E6-0F45-3041-8160-57295EF029B4}"/>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35431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BB1CA4-7BCC-D14A-BA98-F45204768E01}"/>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3" name="Footer Placeholder 2">
            <a:extLst>
              <a:ext uri="{FF2B5EF4-FFF2-40B4-BE49-F238E27FC236}">
                <a16:creationId xmlns:a16="http://schemas.microsoft.com/office/drawing/2014/main" id="{89AE950D-ECBE-6949-B6F1-B0AAF51B93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CFBAC5-5531-AB41-AF00-685A838451DC}"/>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346682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2402-3072-D940-9643-B321639FB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5A2BBD-D1DD-8F4B-B680-11151CD787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761988-4741-594F-9D87-ABA283AC9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D0E22-E44E-E142-B722-F0CDBBEF8F67}"/>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6" name="Footer Placeholder 5">
            <a:extLst>
              <a:ext uri="{FF2B5EF4-FFF2-40B4-BE49-F238E27FC236}">
                <a16:creationId xmlns:a16="http://schemas.microsoft.com/office/drawing/2014/main" id="{33E9ED81-B3E4-3D4C-8408-10D83EC9F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0FADE-B79E-704F-9453-B33D750E71C2}"/>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242711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0B4B-C64D-524B-BFD8-7BC3DF932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071401-E977-3646-9DD9-216926475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5C55D-B110-3645-8900-8A413EA0B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AA25C-B17F-6E40-8469-CBB6A8080026}"/>
              </a:ext>
            </a:extLst>
          </p:cNvPr>
          <p:cNvSpPr>
            <a:spLocks noGrp="1"/>
          </p:cNvSpPr>
          <p:nvPr>
            <p:ph type="dt" sz="half" idx="10"/>
          </p:nvPr>
        </p:nvSpPr>
        <p:spPr/>
        <p:txBody>
          <a:bodyPr/>
          <a:lstStyle/>
          <a:p>
            <a:fld id="{0AFBF5DB-4038-434C-9F2C-4308AAB014C7}" type="datetimeFigureOut">
              <a:rPr lang="en-US" smtClean="0"/>
              <a:t>11/2/20</a:t>
            </a:fld>
            <a:endParaRPr lang="en-US"/>
          </a:p>
        </p:txBody>
      </p:sp>
      <p:sp>
        <p:nvSpPr>
          <p:cNvPr id="6" name="Footer Placeholder 5">
            <a:extLst>
              <a:ext uri="{FF2B5EF4-FFF2-40B4-BE49-F238E27FC236}">
                <a16:creationId xmlns:a16="http://schemas.microsoft.com/office/drawing/2014/main" id="{BAEA00B1-1588-ED42-9700-CF51D9ABD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82CF1-7FE0-D64E-9B52-18D9C6846705}"/>
              </a:ext>
            </a:extLst>
          </p:cNvPr>
          <p:cNvSpPr>
            <a:spLocks noGrp="1"/>
          </p:cNvSpPr>
          <p:nvPr>
            <p:ph type="sldNum" sz="quarter" idx="12"/>
          </p:nvPr>
        </p:nvSpPr>
        <p:spPr/>
        <p:txBody>
          <a:bodyPr/>
          <a:lstStyle/>
          <a:p>
            <a:fld id="{0A036E16-94FF-2D43-BF8E-A93F199A8081}" type="slidenum">
              <a:rPr lang="en-US" smtClean="0"/>
              <a:t>‹#›</a:t>
            </a:fld>
            <a:endParaRPr lang="en-US"/>
          </a:p>
        </p:txBody>
      </p:sp>
    </p:spTree>
    <p:extLst>
      <p:ext uri="{BB962C8B-B14F-4D97-AF65-F5344CB8AC3E}">
        <p14:creationId xmlns:p14="http://schemas.microsoft.com/office/powerpoint/2010/main" val="78113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728CA-5732-6145-AE69-BC05D3D372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AAB9BC-1F3B-6847-B4E0-B64C6C86C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0A3DB-DC3F-C44C-8D27-01F5404AA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BF5DB-4038-434C-9F2C-4308AAB014C7}" type="datetimeFigureOut">
              <a:rPr lang="en-US" smtClean="0"/>
              <a:t>11/2/20</a:t>
            </a:fld>
            <a:endParaRPr lang="en-US"/>
          </a:p>
        </p:txBody>
      </p:sp>
      <p:sp>
        <p:nvSpPr>
          <p:cNvPr id="5" name="Footer Placeholder 4">
            <a:extLst>
              <a:ext uri="{FF2B5EF4-FFF2-40B4-BE49-F238E27FC236}">
                <a16:creationId xmlns:a16="http://schemas.microsoft.com/office/drawing/2014/main" id="{1E286BAE-4393-A040-8B67-0A4AD4269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482C5-1CBE-7645-A257-7A03B7F7E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36E16-94FF-2D43-BF8E-A93F199A8081}" type="slidenum">
              <a:rPr lang="en-US" smtClean="0"/>
              <a:t>‹#›</a:t>
            </a:fld>
            <a:endParaRPr lang="en-US"/>
          </a:p>
        </p:txBody>
      </p:sp>
    </p:spTree>
    <p:extLst>
      <p:ext uri="{BB962C8B-B14F-4D97-AF65-F5344CB8AC3E}">
        <p14:creationId xmlns:p14="http://schemas.microsoft.com/office/powerpoint/2010/main" val="478693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akevdp.github.io/PythonDataScienceHandbook/05.07-support-vector-machin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minitab.com/blog/adventures-in-statistics-2/regression-analysis-how-do-i-interpret-r-squared-and-assess-the-goodness-of-fit" TargetMode="External"/><Relationship Id="rId2" Type="http://schemas.openxmlformats.org/officeDocument/2006/relationships/hyperlink" Target="https://towardsai.net/p/data-science/how-when-and-why-should-you-normalize-standardize-rescale-your-data-3f083def38ff#:~:text=Normalization%3A,in%20the%20ranges%20of%20values.&amp;text=So%20we%20normalize%20the%20data,variables%20to%20the%20same%20range." TargetMode="External"/><Relationship Id="rId1" Type="http://schemas.openxmlformats.org/officeDocument/2006/relationships/slideLayout" Target="../slideLayouts/slideLayout2.xml"/><Relationship Id="rId4" Type="http://schemas.openxmlformats.org/officeDocument/2006/relationships/hyperlink" Target="https://blog.minitab.com/blog/adventures-in-statistics-2/why-you-need-to-check-your-residual-plots-for-regression-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3DB7-98A7-4C3F-924F-F73D6546591B}"/>
              </a:ext>
            </a:extLst>
          </p:cNvPr>
          <p:cNvSpPr>
            <a:spLocks noGrp="1"/>
          </p:cNvSpPr>
          <p:nvPr>
            <p:ph type="ctrTitle"/>
          </p:nvPr>
        </p:nvSpPr>
        <p:spPr/>
        <p:txBody>
          <a:bodyPr/>
          <a:lstStyle/>
          <a:p>
            <a:r>
              <a:rPr lang="en-US" dirty="0"/>
              <a:t>Modeling Data</a:t>
            </a:r>
          </a:p>
        </p:txBody>
      </p:sp>
      <p:sp>
        <p:nvSpPr>
          <p:cNvPr id="3" name="Subtitle 2">
            <a:extLst>
              <a:ext uri="{FF2B5EF4-FFF2-40B4-BE49-F238E27FC236}">
                <a16:creationId xmlns:a16="http://schemas.microsoft.com/office/drawing/2014/main" id="{5226414F-4173-4A02-B552-3E5DD30CE9A7}"/>
              </a:ext>
            </a:extLst>
          </p:cNvPr>
          <p:cNvSpPr>
            <a:spLocks noGrp="1"/>
          </p:cNvSpPr>
          <p:nvPr>
            <p:ph type="subTitle" idx="1"/>
          </p:nvPr>
        </p:nvSpPr>
        <p:spPr/>
        <p:txBody>
          <a:bodyPr/>
          <a:lstStyle/>
          <a:p>
            <a:r>
              <a:rPr lang="en-US" dirty="0"/>
              <a:t>Week 2</a:t>
            </a:r>
          </a:p>
        </p:txBody>
      </p:sp>
    </p:spTree>
    <p:extLst>
      <p:ext uri="{BB962C8B-B14F-4D97-AF65-F5344CB8AC3E}">
        <p14:creationId xmlns:p14="http://schemas.microsoft.com/office/powerpoint/2010/main" val="344458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6898-4DAF-4195-8CEC-3C7366AEC90F}"/>
              </a:ext>
            </a:extLst>
          </p:cNvPr>
          <p:cNvSpPr>
            <a:spLocks noGrp="1"/>
          </p:cNvSpPr>
          <p:nvPr>
            <p:ph type="title"/>
          </p:nvPr>
        </p:nvSpPr>
        <p:spPr/>
        <p:txBody>
          <a:bodyPr/>
          <a:lstStyle/>
          <a:p>
            <a:r>
              <a:rPr lang="en-US" dirty="0"/>
              <a:t>Selection Optimization</a:t>
            </a:r>
          </a:p>
        </p:txBody>
      </p:sp>
      <p:sp>
        <p:nvSpPr>
          <p:cNvPr id="3" name="Content Placeholder 2">
            <a:extLst>
              <a:ext uri="{FF2B5EF4-FFF2-40B4-BE49-F238E27FC236}">
                <a16:creationId xmlns:a16="http://schemas.microsoft.com/office/drawing/2014/main" id="{7C89AD46-D3B6-4DB5-B730-C1CF8D94224F}"/>
              </a:ext>
            </a:extLst>
          </p:cNvPr>
          <p:cNvSpPr>
            <a:spLocks noGrp="1"/>
          </p:cNvSpPr>
          <p:nvPr>
            <p:ph idx="1"/>
          </p:nvPr>
        </p:nvSpPr>
        <p:spPr>
          <a:xfrm>
            <a:off x="838200" y="1497027"/>
            <a:ext cx="10515600" cy="4679936"/>
          </a:xfrm>
        </p:spPr>
        <p:txBody>
          <a:bodyPr vert="horz" lIns="91440" tIns="45720" rIns="91440" bIns="45720" rtlCol="0" anchor="t">
            <a:normAutofit fontScale="92500" lnSpcReduction="20000"/>
          </a:bodyPr>
          <a:lstStyle/>
          <a:p>
            <a:r>
              <a:rPr lang="en-US" dirty="0"/>
              <a:t>AIC (or BIC) – lower the better; penalizes if model is too complex (too many variables), rewards if better model fit</a:t>
            </a:r>
          </a:p>
          <a:p>
            <a:r>
              <a:rPr lang="en-US" dirty="0"/>
              <a:t>Three Main Methods</a:t>
            </a:r>
          </a:p>
          <a:p>
            <a:pPr lvl="1"/>
            <a:r>
              <a:rPr lang="en-US" b="1" dirty="0"/>
              <a:t>Forward </a:t>
            </a:r>
            <a:r>
              <a:rPr lang="en-US" dirty="0"/>
              <a:t>- </a:t>
            </a:r>
            <a:r>
              <a:rPr lang="en-US" dirty="0">
                <a:ea typeface="+mn-lt"/>
                <a:cs typeface="+mn-lt"/>
              </a:rPr>
              <a:t>which starts with no predictors in the model, iteratively adds the most contributive predictors, and stops when the improvement is no longer statistically significant</a:t>
            </a:r>
          </a:p>
          <a:p>
            <a:pPr lvl="1"/>
            <a:r>
              <a:rPr lang="en-US" b="1" dirty="0"/>
              <a:t>Backwards </a:t>
            </a:r>
            <a:r>
              <a:rPr lang="en-US" dirty="0"/>
              <a:t>- </a:t>
            </a:r>
            <a:r>
              <a:rPr lang="en-US" dirty="0">
                <a:ea typeface="+mn-lt"/>
                <a:cs typeface="+mn-lt"/>
              </a:rPr>
              <a:t>which starts with all predictors in the model (full model), iteratively removes the least contributive predictors, and stops when you have a model where all predictors are statistically significant.</a:t>
            </a:r>
          </a:p>
          <a:p>
            <a:pPr lvl="1"/>
            <a:r>
              <a:rPr lang="en-US" b="1" dirty="0"/>
              <a:t>Stepwise / (</a:t>
            </a:r>
            <a:r>
              <a:rPr lang="en-US" b="1" dirty="0">
                <a:ea typeface="+mn-lt"/>
                <a:cs typeface="+mn-lt"/>
              </a:rPr>
              <a:t>or sequential replacement)</a:t>
            </a:r>
            <a:r>
              <a:rPr lang="en-US" dirty="0">
                <a:ea typeface="+mn-lt"/>
                <a:cs typeface="+mn-lt"/>
              </a:rPr>
              <a:t> - which is a combination of forward and backward selections. You start with no predictors, then sequentially add the most contributive predictors (like forward selection). After adding each new variable, remove any variables that no longer provide an improvement in the model fit (like backward selection).</a:t>
            </a:r>
            <a:endParaRPr lang="en-US" dirty="0"/>
          </a:p>
          <a:p>
            <a:r>
              <a:rPr lang="en-US" dirty="0"/>
              <a:t>Essential For Variable Reduction</a:t>
            </a:r>
          </a:p>
        </p:txBody>
      </p:sp>
    </p:spTree>
    <p:extLst>
      <p:ext uri="{BB962C8B-B14F-4D97-AF65-F5344CB8AC3E}">
        <p14:creationId xmlns:p14="http://schemas.microsoft.com/office/powerpoint/2010/main" val="57464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646-DEAB-4528-A825-40C6109AB702}"/>
              </a:ext>
            </a:extLst>
          </p:cNvPr>
          <p:cNvSpPr>
            <a:spLocks noGrp="1"/>
          </p:cNvSpPr>
          <p:nvPr>
            <p:ph type="title"/>
          </p:nvPr>
        </p:nvSpPr>
        <p:spPr/>
        <p:txBody>
          <a:bodyPr/>
          <a:lstStyle/>
          <a:p>
            <a:r>
              <a:rPr lang="en-US" dirty="0"/>
              <a:t>Forward Selection</a:t>
            </a:r>
          </a:p>
        </p:txBody>
      </p:sp>
      <p:sp>
        <p:nvSpPr>
          <p:cNvPr id="3" name="Content Placeholder 2">
            <a:extLst>
              <a:ext uri="{FF2B5EF4-FFF2-40B4-BE49-F238E27FC236}">
                <a16:creationId xmlns:a16="http://schemas.microsoft.com/office/drawing/2014/main" id="{ADE74815-FC77-47EE-BE75-EB7776D59301}"/>
              </a:ext>
            </a:extLst>
          </p:cNvPr>
          <p:cNvSpPr>
            <a:spLocks noGrp="1"/>
          </p:cNvSpPr>
          <p:nvPr>
            <p:ph idx="1"/>
          </p:nvPr>
        </p:nvSpPr>
        <p:spPr>
          <a:xfrm>
            <a:off x="1069848" y="2121408"/>
            <a:ext cx="10058400" cy="4050792"/>
          </a:xfrm>
        </p:spPr>
        <p:txBody>
          <a:bodyPr vert="horz" lIns="91440" tIns="45720" rIns="91440" bIns="45720" rtlCol="0" anchor="t">
            <a:normAutofit fontScale="92500" lnSpcReduction="10000"/>
          </a:bodyPr>
          <a:lstStyle/>
          <a:p>
            <a:r>
              <a:rPr lang="en-US" dirty="0"/>
              <a:t>You Also May See This Called Forward Stepwise</a:t>
            </a:r>
          </a:p>
          <a:p>
            <a:r>
              <a:rPr lang="en-US" dirty="0"/>
              <a:t>Optimizes Your Model By Starting With 0 Variables</a:t>
            </a:r>
          </a:p>
          <a:p>
            <a:pPr lvl="1"/>
            <a:r>
              <a:rPr lang="en-US" dirty="0"/>
              <a:t>Looks For The Strongest Variable (Lowest P Value)</a:t>
            </a:r>
          </a:p>
          <a:p>
            <a:pPr lvl="1"/>
            <a:r>
              <a:rPr lang="en-US" dirty="0"/>
              <a:t>Keeps Adding Variables Until Optimization Score Falls Off</a:t>
            </a:r>
          </a:p>
          <a:p>
            <a:pPr lvl="2"/>
            <a:r>
              <a:rPr lang="en-US" dirty="0"/>
              <a:t>Multiple Linear: R2</a:t>
            </a:r>
          </a:p>
          <a:p>
            <a:pPr lvl="2"/>
            <a:r>
              <a:rPr lang="en-US"/>
              <a:t>Multiple Logistic: Logloss, AUC or Gini Coefficient</a:t>
            </a:r>
          </a:p>
          <a:p>
            <a:r>
              <a:rPr lang="en-US" dirty="0"/>
              <a:t>Example</a:t>
            </a:r>
          </a:p>
          <a:p>
            <a:pPr lvl="1"/>
            <a:r>
              <a:rPr lang="en-US" dirty="0"/>
              <a:t>Model Has 30 Variables</a:t>
            </a:r>
          </a:p>
          <a:p>
            <a:pPr lvl="1"/>
            <a:r>
              <a:rPr lang="en-US" dirty="0"/>
              <a:t>Model Hits 12</a:t>
            </a:r>
            <a:r>
              <a:rPr lang="en-US" baseline="30000" dirty="0"/>
              <a:t>th</a:t>
            </a:r>
            <a:r>
              <a:rPr lang="en-US" dirty="0"/>
              <a:t> Variable &amp; R2 Drops</a:t>
            </a:r>
          </a:p>
          <a:p>
            <a:pPr lvl="1"/>
            <a:r>
              <a:rPr lang="en-US" dirty="0"/>
              <a:t>Process Stops At 12 Variables</a:t>
            </a:r>
          </a:p>
          <a:p>
            <a:pPr lvl="1"/>
            <a:r>
              <a:rPr lang="en-US" err="1"/>
              <a:t>StepModel</a:t>
            </a:r>
            <a:r>
              <a:rPr lang="en-US" dirty="0"/>
              <a:t>&lt;-step(</a:t>
            </a:r>
            <a:r>
              <a:rPr lang="en-US" err="1"/>
              <a:t>model,direction</a:t>
            </a:r>
            <a:r>
              <a:rPr lang="en-US" dirty="0"/>
              <a:t>=“forward”)</a:t>
            </a:r>
          </a:p>
          <a:p>
            <a:pPr lvl="1"/>
            <a:endParaRPr lang="en-US" dirty="0"/>
          </a:p>
          <a:p>
            <a:pPr lvl="1"/>
            <a:endParaRPr lang="en-US" dirty="0"/>
          </a:p>
        </p:txBody>
      </p:sp>
    </p:spTree>
    <p:extLst>
      <p:ext uri="{BB962C8B-B14F-4D97-AF65-F5344CB8AC3E}">
        <p14:creationId xmlns:p14="http://schemas.microsoft.com/office/powerpoint/2010/main" val="346279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646-DEAB-4528-A825-40C6109AB702}"/>
              </a:ext>
            </a:extLst>
          </p:cNvPr>
          <p:cNvSpPr>
            <a:spLocks noGrp="1"/>
          </p:cNvSpPr>
          <p:nvPr>
            <p:ph type="title"/>
          </p:nvPr>
        </p:nvSpPr>
        <p:spPr/>
        <p:txBody>
          <a:bodyPr/>
          <a:lstStyle/>
          <a:p>
            <a:r>
              <a:rPr lang="en-US" dirty="0"/>
              <a:t>Backward Selection</a:t>
            </a:r>
          </a:p>
        </p:txBody>
      </p:sp>
      <p:sp>
        <p:nvSpPr>
          <p:cNvPr id="3" name="Content Placeholder 2">
            <a:extLst>
              <a:ext uri="{FF2B5EF4-FFF2-40B4-BE49-F238E27FC236}">
                <a16:creationId xmlns:a16="http://schemas.microsoft.com/office/drawing/2014/main" id="{ADE74815-FC77-47EE-BE75-EB7776D59301}"/>
              </a:ext>
            </a:extLst>
          </p:cNvPr>
          <p:cNvSpPr>
            <a:spLocks noGrp="1"/>
          </p:cNvSpPr>
          <p:nvPr>
            <p:ph idx="1"/>
          </p:nvPr>
        </p:nvSpPr>
        <p:spPr/>
        <p:txBody>
          <a:bodyPr vert="horz" lIns="91440" tIns="45720" rIns="91440" bIns="45720" rtlCol="0" anchor="t">
            <a:normAutofit/>
          </a:bodyPr>
          <a:lstStyle/>
          <a:p>
            <a:r>
              <a:rPr lang="en-US" dirty="0"/>
              <a:t>You Also May See This Called Backward Stepwise</a:t>
            </a:r>
          </a:p>
          <a:p>
            <a:r>
              <a:rPr lang="en-US" dirty="0"/>
              <a:t>Optimizes Your Model By Starting With All Variables</a:t>
            </a:r>
          </a:p>
          <a:p>
            <a:pPr lvl="1"/>
            <a:r>
              <a:rPr lang="en-US"/>
              <a:t>Looks For The Weakest Variable (Highest P Value)</a:t>
            </a:r>
          </a:p>
          <a:p>
            <a:pPr lvl="1"/>
            <a:r>
              <a:rPr lang="en-US" dirty="0"/>
              <a:t>Keeps Deducting Variables Until Optimization Score Falls Off</a:t>
            </a:r>
          </a:p>
          <a:p>
            <a:pPr lvl="2"/>
            <a:r>
              <a:rPr lang="en-US" dirty="0"/>
              <a:t>Multiple Linear: R2</a:t>
            </a:r>
          </a:p>
          <a:p>
            <a:pPr lvl="2"/>
            <a:r>
              <a:rPr lang="en-US"/>
              <a:t>Multiple Logistic: Logloss, AUC, Gini, AIC</a:t>
            </a:r>
          </a:p>
          <a:p>
            <a:r>
              <a:rPr lang="en-US" dirty="0"/>
              <a:t>Example: Model With 30 Variables</a:t>
            </a:r>
          </a:p>
          <a:p>
            <a:pPr lvl="1"/>
            <a:r>
              <a:rPr lang="en-US" dirty="0"/>
              <a:t>Has Dropped 7 Variables and Score Drops Off</a:t>
            </a:r>
          </a:p>
          <a:p>
            <a:pPr lvl="1"/>
            <a:r>
              <a:rPr lang="en-US" dirty="0"/>
              <a:t>Model Has 23 Variables</a:t>
            </a:r>
          </a:p>
          <a:p>
            <a:pPr lvl="1"/>
            <a:r>
              <a:rPr lang="en-US" err="1"/>
              <a:t>StepModel</a:t>
            </a:r>
            <a:r>
              <a:rPr lang="en-US" dirty="0"/>
              <a:t>&lt;-step(</a:t>
            </a:r>
            <a:r>
              <a:rPr lang="en-US" err="1"/>
              <a:t>model,direction</a:t>
            </a:r>
            <a:r>
              <a:rPr lang="en-US" dirty="0"/>
              <a:t>=“backward”)</a:t>
            </a:r>
          </a:p>
          <a:p>
            <a:pPr lvl="1"/>
            <a:endParaRPr lang="en-US" dirty="0"/>
          </a:p>
          <a:p>
            <a:pPr marL="274320" lvl="1" indent="0">
              <a:buNone/>
            </a:pPr>
            <a:endParaRPr lang="en-US" dirty="0"/>
          </a:p>
        </p:txBody>
      </p:sp>
    </p:spTree>
    <p:extLst>
      <p:ext uri="{BB962C8B-B14F-4D97-AF65-F5344CB8AC3E}">
        <p14:creationId xmlns:p14="http://schemas.microsoft.com/office/powerpoint/2010/main" val="114376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6353-7719-4415-9F2A-468FC617614B}"/>
              </a:ext>
            </a:extLst>
          </p:cNvPr>
          <p:cNvSpPr>
            <a:spLocks noGrp="1"/>
          </p:cNvSpPr>
          <p:nvPr>
            <p:ph type="title"/>
          </p:nvPr>
        </p:nvSpPr>
        <p:spPr>
          <a:xfrm>
            <a:off x="1069848" y="74731"/>
            <a:ext cx="10058400" cy="1609344"/>
          </a:xfrm>
        </p:spPr>
        <p:txBody>
          <a:bodyPr/>
          <a:lstStyle/>
          <a:p>
            <a:r>
              <a:rPr lang="en-US" dirty="0"/>
              <a:t>Logistic Regression</a:t>
            </a:r>
          </a:p>
        </p:txBody>
      </p:sp>
      <p:sp>
        <p:nvSpPr>
          <p:cNvPr id="3" name="Content Placeholder 2">
            <a:extLst>
              <a:ext uri="{FF2B5EF4-FFF2-40B4-BE49-F238E27FC236}">
                <a16:creationId xmlns:a16="http://schemas.microsoft.com/office/drawing/2014/main" id="{5846F244-2A35-4739-B4B1-374960AAFBCA}"/>
              </a:ext>
            </a:extLst>
          </p:cNvPr>
          <p:cNvSpPr>
            <a:spLocks noGrp="1"/>
          </p:cNvSpPr>
          <p:nvPr>
            <p:ph idx="1"/>
          </p:nvPr>
        </p:nvSpPr>
        <p:spPr>
          <a:xfrm>
            <a:off x="1069848" y="1438236"/>
            <a:ext cx="10550652" cy="4962563"/>
          </a:xfrm>
        </p:spPr>
        <p:txBody>
          <a:bodyPr>
            <a:normAutofit fontScale="85000" lnSpcReduction="20000"/>
          </a:bodyPr>
          <a:lstStyle/>
          <a:p>
            <a:r>
              <a:rPr lang="en-US" dirty="0"/>
              <a:t>Great For Answering Question With A Binary Output</a:t>
            </a:r>
          </a:p>
          <a:p>
            <a:pPr lvl="1"/>
            <a:r>
              <a:rPr lang="en-US" dirty="0"/>
              <a:t>(0,1)</a:t>
            </a:r>
          </a:p>
          <a:p>
            <a:pPr lvl="1"/>
            <a:r>
              <a:rPr lang="en-US" dirty="0"/>
              <a:t>What Other Questions Could We Answer With This Type of Modeling?</a:t>
            </a:r>
          </a:p>
          <a:p>
            <a:pPr lvl="1"/>
            <a:r>
              <a:rPr lang="en-US" dirty="0"/>
              <a:t>Classification problem</a:t>
            </a:r>
          </a:p>
          <a:p>
            <a:pPr lvl="1"/>
            <a:r>
              <a:rPr lang="en-US" dirty="0"/>
              <a:t>Can we solve Non-linear relationships using LR?</a:t>
            </a:r>
          </a:p>
          <a:p>
            <a:r>
              <a:rPr lang="en-US" dirty="0"/>
              <a:t>Popular But Often Overlooked For Predictive Modeling</a:t>
            </a:r>
          </a:p>
          <a:p>
            <a:pPr lvl="1"/>
            <a:r>
              <a:rPr lang="en-US" dirty="0"/>
              <a:t>Chance of A Storm?</a:t>
            </a:r>
          </a:p>
          <a:p>
            <a:pPr lvl="1"/>
            <a:r>
              <a:rPr lang="en-US" dirty="0"/>
              <a:t>Will I Make A Profit?</a:t>
            </a:r>
          </a:p>
          <a:p>
            <a:pPr lvl="1"/>
            <a:r>
              <a:rPr lang="en-US" dirty="0"/>
              <a:t>Spam/ No Spam? </a:t>
            </a:r>
          </a:p>
          <a:p>
            <a:pPr lvl="1"/>
            <a:r>
              <a:rPr lang="en-US" dirty="0"/>
              <a:t>Genetic Disease?</a:t>
            </a:r>
          </a:p>
          <a:p>
            <a:r>
              <a:rPr lang="en-US" dirty="0"/>
              <a:t>Starter Code</a:t>
            </a:r>
          </a:p>
          <a:p>
            <a:pPr lvl="1"/>
            <a:r>
              <a:rPr lang="en-US" dirty="0"/>
              <a:t>Model&lt;-</a:t>
            </a:r>
            <a:r>
              <a:rPr lang="en-US" dirty="0" err="1"/>
              <a:t>glm</a:t>
            </a:r>
            <a:r>
              <a:rPr lang="en-US" dirty="0"/>
              <a:t>(formula=y~x1+x2,family=</a:t>
            </a:r>
            <a:r>
              <a:rPr lang="en-US" dirty="0" err="1"/>
              <a:t>binomial”logit</a:t>
            </a:r>
            <a:r>
              <a:rPr lang="en-US" dirty="0"/>
              <a:t>”, data=df)</a:t>
            </a:r>
          </a:p>
          <a:p>
            <a:pPr lvl="1"/>
            <a:r>
              <a:rPr lang="en-US" dirty="0" err="1"/>
              <a:t>glm</a:t>
            </a:r>
            <a:r>
              <a:rPr lang="en-US" dirty="0"/>
              <a:t> = </a:t>
            </a:r>
            <a:r>
              <a:rPr lang="en-US" dirty="0" err="1"/>
              <a:t>Gernalized</a:t>
            </a:r>
            <a:r>
              <a:rPr lang="en-US" dirty="0"/>
              <a:t> Linear Model</a:t>
            </a:r>
          </a:p>
          <a:p>
            <a:pPr lvl="1"/>
            <a:r>
              <a:rPr lang="en-US" dirty="0"/>
              <a:t>Y = Dependent </a:t>
            </a:r>
            <a:r>
              <a:rPr lang="en-US" dirty="0" err="1"/>
              <a:t>Variable,while</a:t>
            </a:r>
            <a:r>
              <a:rPr lang="en-US" dirty="0"/>
              <a:t> x1, x2 = Independent Variables</a:t>
            </a:r>
          </a:p>
          <a:p>
            <a:pPr lvl="1"/>
            <a:r>
              <a:rPr lang="en-US" dirty="0"/>
              <a:t>data=df is the data frame</a:t>
            </a:r>
          </a:p>
          <a:p>
            <a:pPr lvl="1"/>
            <a:r>
              <a:rPr lang="en-US" dirty="0"/>
              <a:t>Log-odds as a coefficient</a:t>
            </a:r>
          </a:p>
          <a:p>
            <a:endParaRPr lang="en-US" dirty="0"/>
          </a:p>
        </p:txBody>
      </p:sp>
    </p:spTree>
    <p:extLst>
      <p:ext uri="{BB962C8B-B14F-4D97-AF65-F5344CB8AC3E}">
        <p14:creationId xmlns:p14="http://schemas.microsoft.com/office/powerpoint/2010/main" val="227331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4620-CA83-584D-9D53-356F87E1D32A}"/>
              </a:ext>
            </a:extLst>
          </p:cNvPr>
          <p:cNvSpPr>
            <a:spLocks noGrp="1"/>
          </p:cNvSpPr>
          <p:nvPr>
            <p:ph type="title"/>
          </p:nvPr>
        </p:nvSpPr>
        <p:spPr/>
        <p:txBody>
          <a:bodyPr/>
          <a:lstStyle/>
          <a:p>
            <a:r>
              <a:rPr lang="en-US" dirty="0"/>
              <a:t>Support Vector Machines - SVM</a:t>
            </a:r>
          </a:p>
        </p:txBody>
      </p:sp>
      <p:pic>
        <p:nvPicPr>
          <p:cNvPr id="5" name="Content Placeholder 4">
            <a:extLst>
              <a:ext uri="{FF2B5EF4-FFF2-40B4-BE49-F238E27FC236}">
                <a16:creationId xmlns:a16="http://schemas.microsoft.com/office/drawing/2014/main" id="{61D3B2D2-D98B-A041-ABCD-4F9266ED814E}"/>
              </a:ext>
            </a:extLst>
          </p:cNvPr>
          <p:cNvPicPr>
            <a:picLocks noGrp="1" noChangeAspect="1"/>
          </p:cNvPicPr>
          <p:nvPr>
            <p:ph idx="1"/>
          </p:nvPr>
        </p:nvPicPr>
        <p:blipFill>
          <a:blip r:embed="rId2"/>
          <a:stretch>
            <a:fillRect/>
          </a:stretch>
        </p:blipFill>
        <p:spPr>
          <a:xfrm>
            <a:off x="7266432" y="1825624"/>
            <a:ext cx="4657344" cy="3929634"/>
          </a:xfrm>
        </p:spPr>
      </p:pic>
      <p:sp>
        <p:nvSpPr>
          <p:cNvPr id="7" name="Content Placeholder 2">
            <a:extLst>
              <a:ext uri="{FF2B5EF4-FFF2-40B4-BE49-F238E27FC236}">
                <a16:creationId xmlns:a16="http://schemas.microsoft.com/office/drawing/2014/main" id="{795CB326-7EA7-1349-B3FD-E491C5A0B5C8}"/>
              </a:ext>
            </a:extLst>
          </p:cNvPr>
          <p:cNvSpPr txBox="1">
            <a:spLocks/>
          </p:cNvSpPr>
          <p:nvPr/>
        </p:nvSpPr>
        <p:spPr>
          <a:xfrm>
            <a:off x="838200" y="1597152"/>
            <a:ext cx="5989320" cy="4998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6D8DB8CB-1CCB-A646-A629-68C5BE50EFCC}"/>
              </a:ext>
            </a:extLst>
          </p:cNvPr>
          <p:cNvSpPr txBox="1">
            <a:spLocks/>
          </p:cNvSpPr>
          <p:nvPr/>
        </p:nvSpPr>
        <p:spPr>
          <a:xfrm>
            <a:off x="838200" y="1825624"/>
            <a:ext cx="6306312" cy="486778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define </a:t>
            </a:r>
            <a:r>
              <a:rPr lang="en-US" b="1" dirty="0"/>
              <a:t>soft margin classifiers</a:t>
            </a:r>
            <a:r>
              <a:rPr lang="en-US" dirty="0"/>
              <a:t> – allows for misclassifications</a:t>
            </a:r>
          </a:p>
          <a:p>
            <a:r>
              <a:rPr lang="en-US" dirty="0"/>
              <a:t>Uses cross validation</a:t>
            </a:r>
          </a:p>
          <a:p>
            <a:r>
              <a:rPr lang="en-US" dirty="0"/>
              <a:t>Points in and within the soft margin is called support vectors</a:t>
            </a:r>
          </a:p>
          <a:p>
            <a:r>
              <a:rPr lang="en-US" dirty="0"/>
              <a:t>Penalty for misclassifications can be controlled using the parameter C</a:t>
            </a:r>
          </a:p>
          <a:p>
            <a:r>
              <a:rPr lang="en-US" dirty="0"/>
              <a:t>Uses Kernel functions to convert linear problems in to non-linear domains</a:t>
            </a:r>
          </a:p>
          <a:p>
            <a:pPr lvl="1"/>
            <a:r>
              <a:rPr lang="en-US" dirty="0"/>
              <a:t>Polynomial</a:t>
            </a:r>
          </a:p>
          <a:p>
            <a:pPr lvl="1"/>
            <a:r>
              <a:rPr lang="en-US" dirty="0"/>
              <a:t>Radial Basis Function</a:t>
            </a:r>
          </a:p>
          <a:p>
            <a:r>
              <a:rPr lang="en-US" dirty="0"/>
              <a:t>Uses Kernel trick which is memory efficient </a:t>
            </a:r>
          </a:p>
        </p:txBody>
      </p:sp>
    </p:spTree>
    <p:extLst>
      <p:ext uri="{BB962C8B-B14F-4D97-AF65-F5344CB8AC3E}">
        <p14:creationId xmlns:p14="http://schemas.microsoft.com/office/powerpoint/2010/main" val="165769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9C15-76A1-094C-B2B6-0164B468FCAC}"/>
              </a:ext>
            </a:extLst>
          </p:cNvPr>
          <p:cNvSpPr>
            <a:spLocks noGrp="1"/>
          </p:cNvSpPr>
          <p:nvPr>
            <p:ph type="title"/>
          </p:nvPr>
        </p:nvSpPr>
        <p:spPr/>
        <p:txBody>
          <a:bodyPr/>
          <a:lstStyle/>
          <a:p>
            <a:r>
              <a:rPr lang="en-US" dirty="0"/>
              <a:t>SVM – Pros and Cons</a:t>
            </a:r>
          </a:p>
        </p:txBody>
      </p:sp>
      <p:sp>
        <p:nvSpPr>
          <p:cNvPr id="3" name="Content Placeholder 2">
            <a:extLst>
              <a:ext uri="{FF2B5EF4-FFF2-40B4-BE49-F238E27FC236}">
                <a16:creationId xmlns:a16="http://schemas.microsoft.com/office/drawing/2014/main" id="{E18B0118-6536-C24E-97BD-C59981F6F6A4}"/>
              </a:ext>
            </a:extLst>
          </p:cNvPr>
          <p:cNvSpPr>
            <a:spLocks noGrp="1"/>
          </p:cNvSpPr>
          <p:nvPr>
            <p:ph idx="1"/>
          </p:nvPr>
        </p:nvSpPr>
        <p:spPr>
          <a:xfrm>
            <a:off x="838200" y="1304544"/>
            <a:ext cx="10515600" cy="5291327"/>
          </a:xfrm>
        </p:spPr>
        <p:txBody>
          <a:bodyPr>
            <a:normAutofit fontScale="92500"/>
          </a:bodyPr>
          <a:lstStyle/>
          <a:p>
            <a:r>
              <a:rPr lang="en-US" dirty="0"/>
              <a:t>Pros</a:t>
            </a:r>
          </a:p>
          <a:p>
            <a:pPr lvl="1"/>
            <a:r>
              <a:rPr lang="en-US" dirty="0"/>
              <a:t>Great for classification problems – generates a high-dimensional hyper-plane for discrimination between classes</a:t>
            </a:r>
          </a:p>
          <a:p>
            <a:pPr lvl="1"/>
            <a:r>
              <a:rPr lang="en-US" dirty="0"/>
              <a:t>Works with non-linear relationships</a:t>
            </a:r>
          </a:p>
          <a:p>
            <a:pPr lvl="1"/>
            <a:r>
              <a:rPr lang="en-US" dirty="0"/>
              <a:t>Uses subset of training points (support vectors) for classification, therefore it’s less memory consuming</a:t>
            </a:r>
          </a:p>
          <a:p>
            <a:r>
              <a:rPr lang="en-US" dirty="0"/>
              <a:t>Cons</a:t>
            </a:r>
          </a:p>
          <a:p>
            <a:pPr lvl="1"/>
            <a:r>
              <a:rPr lang="en-US" dirty="0"/>
              <a:t>Doesn’t work great with larger datasets</a:t>
            </a:r>
          </a:p>
          <a:p>
            <a:pPr lvl="1"/>
            <a:r>
              <a:rPr lang="en-US" dirty="0"/>
              <a:t>Doesn’t work well with noisy data – </a:t>
            </a:r>
            <a:r>
              <a:rPr lang="en-US" dirty="0" err="1"/>
              <a:t>i.e</a:t>
            </a:r>
            <a:r>
              <a:rPr lang="en-US" dirty="0"/>
              <a:t> when classes are overlapping with each other</a:t>
            </a:r>
          </a:p>
          <a:p>
            <a:pPr lvl="1"/>
            <a:r>
              <a:rPr lang="en-US" dirty="0"/>
              <a:t>Don’t get a probability value as an output</a:t>
            </a:r>
          </a:p>
          <a:p>
            <a:r>
              <a:rPr lang="en-US" dirty="0"/>
              <a:t>Reading: </a:t>
            </a:r>
          </a:p>
          <a:p>
            <a:pPr lvl="1"/>
            <a:r>
              <a:rPr lang="en-US" dirty="0">
                <a:hlinkClick r:id="rId2"/>
              </a:rPr>
              <a:t>https://jakevdp.github.io/PythonDataScienceHandbook/05.07-support-vector-machines.html</a:t>
            </a:r>
            <a:endParaRPr lang="en-US" dirty="0"/>
          </a:p>
          <a:p>
            <a:pPr lvl="1"/>
            <a:r>
              <a:rPr lang="en-US" dirty="0"/>
              <a:t>https://</a:t>
            </a:r>
            <a:r>
              <a:rPr lang="en-US" dirty="0" err="1"/>
              <a:t>towardsdatascience.com</a:t>
            </a:r>
            <a:r>
              <a:rPr lang="en-US" dirty="0"/>
              <a:t>/a-guide-to-svm-parameter-tuning-8bfe6b8a452c</a:t>
            </a:r>
          </a:p>
        </p:txBody>
      </p:sp>
    </p:spTree>
    <p:extLst>
      <p:ext uri="{BB962C8B-B14F-4D97-AF65-F5344CB8AC3E}">
        <p14:creationId xmlns:p14="http://schemas.microsoft.com/office/powerpoint/2010/main" val="214308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057A-AEBF-A94C-B1F6-61FBB38F90E8}"/>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FFC52D04-57F8-7D46-8EC3-05C99C0D7A27}"/>
              </a:ext>
            </a:extLst>
          </p:cNvPr>
          <p:cNvSpPr>
            <a:spLocks noGrp="1"/>
          </p:cNvSpPr>
          <p:nvPr>
            <p:ph idx="1"/>
          </p:nvPr>
        </p:nvSpPr>
        <p:spPr/>
        <p:txBody>
          <a:bodyPr/>
          <a:lstStyle/>
          <a:p>
            <a:r>
              <a:rPr lang="en-US" dirty="0"/>
              <a:t>What is overfitting? What is Bias-Variance problem?</a:t>
            </a:r>
          </a:p>
          <a:p>
            <a:r>
              <a:rPr lang="en-US" dirty="0"/>
              <a:t>Ridge regression? Pushes features towards zero but not zero.</a:t>
            </a:r>
          </a:p>
          <a:p>
            <a:r>
              <a:rPr lang="en-US" dirty="0"/>
              <a:t>Lasso regression? Pushes features towards zero, can be zero; one features goes up, other goes down.</a:t>
            </a:r>
          </a:p>
          <a:p>
            <a:r>
              <a:rPr lang="en-US" dirty="0"/>
              <a:t>L0 regression? Pushes features towards zero, can be zero; one features goes up exponentially, other goes down exponentially.</a:t>
            </a:r>
          </a:p>
          <a:p>
            <a:endParaRPr lang="en-US" dirty="0"/>
          </a:p>
          <a:p>
            <a:endParaRPr lang="en-US" dirty="0"/>
          </a:p>
        </p:txBody>
      </p:sp>
    </p:spTree>
    <p:extLst>
      <p:ext uri="{BB962C8B-B14F-4D97-AF65-F5344CB8AC3E}">
        <p14:creationId xmlns:p14="http://schemas.microsoft.com/office/powerpoint/2010/main" val="352873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880E-69CC-42EE-B81D-9E40DF6137EC}"/>
              </a:ext>
            </a:extLst>
          </p:cNvPr>
          <p:cNvSpPr>
            <a:spLocks noGrp="1"/>
          </p:cNvSpPr>
          <p:nvPr>
            <p:ph type="title"/>
          </p:nvPr>
        </p:nvSpPr>
        <p:spPr/>
        <p:txBody>
          <a:bodyPr/>
          <a:lstStyle/>
          <a:p>
            <a:r>
              <a:rPr lang="en-US" dirty="0"/>
              <a:t>Pre Model Steps</a:t>
            </a:r>
          </a:p>
        </p:txBody>
      </p:sp>
      <p:sp>
        <p:nvSpPr>
          <p:cNvPr id="3" name="Content Placeholder 2">
            <a:extLst>
              <a:ext uri="{FF2B5EF4-FFF2-40B4-BE49-F238E27FC236}">
                <a16:creationId xmlns:a16="http://schemas.microsoft.com/office/drawing/2014/main" id="{9E2788A3-7570-4F08-A518-8439A0E0F235}"/>
              </a:ext>
            </a:extLst>
          </p:cNvPr>
          <p:cNvSpPr>
            <a:spLocks noGrp="1"/>
          </p:cNvSpPr>
          <p:nvPr>
            <p:ph idx="1"/>
          </p:nvPr>
        </p:nvSpPr>
        <p:spPr>
          <a:xfrm>
            <a:off x="1069847" y="1409700"/>
            <a:ext cx="10291835" cy="4963668"/>
          </a:xfrm>
        </p:spPr>
        <p:txBody>
          <a:bodyPr>
            <a:normAutofit fontScale="70000" lnSpcReduction="20000"/>
          </a:bodyPr>
          <a:lstStyle/>
          <a:p>
            <a:r>
              <a:rPr lang="en-US" dirty="0"/>
              <a:t>Make Sure Your Data is CLEAN!</a:t>
            </a:r>
          </a:p>
          <a:p>
            <a:r>
              <a:rPr lang="en-US" dirty="0"/>
              <a:t>Run Correlation &amp; Heat Matrices</a:t>
            </a:r>
          </a:p>
          <a:p>
            <a:pPr lvl="1"/>
            <a:r>
              <a:rPr lang="en-US" dirty="0"/>
              <a:t>See Which Data Points Are Related To Each Other</a:t>
            </a:r>
          </a:p>
          <a:p>
            <a:pPr lvl="1"/>
            <a:r>
              <a:rPr lang="en-US" dirty="0"/>
              <a:t>Could Potentially Find VIF – Variance Inflation Factor is used to find multicollinearity between &gt;2 variables</a:t>
            </a:r>
          </a:p>
          <a:p>
            <a:pPr lvl="2"/>
            <a:r>
              <a:rPr lang="en-US" dirty="0"/>
              <a:t>Multiple Fields Are Overly Correlated </a:t>
            </a:r>
            <a:r>
              <a:rPr lang="en-US" dirty="0" err="1"/>
              <a:t>Eg</a:t>
            </a:r>
            <a:r>
              <a:rPr lang="en-US" dirty="0"/>
              <a:t>: Sales, Advertising &amp; Margin</a:t>
            </a:r>
          </a:p>
          <a:p>
            <a:pPr lvl="1"/>
            <a:r>
              <a:rPr lang="en-US" dirty="0"/>
              <a:t>VIF explains the linear relationship (R2) of each dep. variable against other dep. variable/s</a:t>
            </a:r>
          </a:p>
          <a:p>
            <a:pPr lvl="1"/>
            <a:r>
              <a:rPr lang="en-US" dirty="0"/>
              <a:t>VIF between 5-10 should be addressed, &gt;10 should be removed</a:t>
            </a:r>
          </a:p>
          <a:p>
            <a:r>
              <a:rPr lang="en-US" dirty="0"/>
              <a:t>Training &amp; Test Data Sets</a:t>
            </a:r>
          </a:p>
          <a:p>
            <a:pPr lvl="1"/>
            <a:r>
              <a:rPr lang="en-US" dirty="0"/>
              <a:t>Training = Data Set To Build Our Model Off Of</a:t>
            </a:r>
          </a:p>
          <a:p>
            <a:pPr lvl="1"/>
            <a:r>
              <a:rPr lang="en-US" dirty="0"/>
              <a:t>Validation </a:t>
            </a:r>
            <a:r>
              <a:rPr lang="en-US"/>
              <a:t>set = </a:t>
            </a:r>
            <a:r>
              <a:rPr lang="en-US" dirty="0"/>
              <a:t>used to find the best hyper-parameters within a given model</a:t>
            </a:r>
          </a:p>
          <a:p>
            <a:pPr lvl="1"/>
            <a:r>
              <a:rPr lang="en-US" dirty="0"/>
              <a:t>Test = Simulation of Live Data (New Data)</a:t>
            </a:r>
          </a:p>
          <a:p>
            <a:r>
              <a:rPr lang="en-US" dirty="0"/>
              <a:t>How Do I Get Those</a:t>
            </a:r>
          </a:p>
          <a:p>
            <a:pPr lvl="1"/>
            <a:r>
              <a:rPr lang="en-US" dirty="0"/>
              <a:t>Training = 60% of total Dataset for classical ML and 90% for Deep Neural Networks with large amount of data</a:t>
            </a:r>
          </a:p>
          <a:p>
            <a:pPr lvl="1"/>
            <a:r>
              <a:rPr lang="en-US" dirty="0"/>
              <a:t>Validation = 20% of total Dataset for classical ML and 5% for Deep Neural Networks with large amount of data</a:t>
            </a:r>
          </a:p>
          <a:p>
            <a:pPr lvl="1"/>
            <a:r>
              <a:rPr lang="en-US" dirty="0"/>
              <a:t>Test = 20% of total Dataset for classical ML and 5% for Deep Neural Networks with large amount of data</a:t>
            </a:r>
          </a:p>
          <a:p>
            <a:pPr lvl="1"/>
            <a:r>
              <a:rPr lang="en-US" dirty="0"/>
              <a:t>Need to Test Models For Randomization!</a:t>
            </a:r>
          </a:p>
        </p:txBody>
      </p:sp>
    </p:spTree>
    <p:extLst>
      <p:ext uri="{BB962C8B-B14F-4D97-AF65-F5344CB8AC3E}">
        <p14:creationId xmlns:p14="http://schemas.microsoft.com/office/powerpoint/2010/main" val="714005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9630-AA29-45E8-85D5-5DAA10BE1BF2}"/>
              </a:ext>
            </a:extLst>
          </p:cNvPr>
          <p:cNvSpPr>
            <a:spLocks noGrp="1"/>
          </p:cNvSpPr>
          <p:nvPr>
            <p:ph type="title"/>
          </p:nvPr>
        </p:nvSpPr>
        <p:spPr/>
        <p:txBody>
          <a:bodyPr/>
          <a:lstStyle/>
          <a:p>
            <a:r>
              <a:rPr lang="en-US" dirty="0"/>
              <a:t>Understanding Output</a:t>
            </a:r>
          </a:p>
        </p:txBody>
      </p:sp>
      <p:sp>
        <p:nvSpPr>
          <p:cNvPr id="3" name="Content Placeholder 2">
            <a:extLst>
              <a:ext uri="{FF2B5EF4-FFF2-40B4-BE49-F238E27FC236}">
                <a16:creationId xmlns:a16="http://schemas.microsoft.com/office/drawing/2014/main" id="{538A90FB-0DB2-4947-9AB3-08A76D4DA0BE}"/>
              </a:ext>
            </a:extLst>
          </p:cNvPr>
          <p:cNvSpPr>
            <a:spLocks noGrp="1"/>
          </p:cNvSpPr>
          <p:nvPr>
            <p:ph idx="1"/>
          </p:nvPr>
        </p:nvSpPr>
        <p:spPr/>
        <p:txBody>
          <a:bodyPr/>
          <a:lstStyle/>
          <a:p>
            <a:r>
              <a:rPr lang="en-US" dirty="0"/>
              <a:t>Key Outputs</a:t>
            </a:r>
          </a:p>
          <a:p>
            <a:pPr lvl="1"/>
            <a:r>
              <a:rPr lang="en-US" dirty="0"/>
              <a:t>Coefficients</a:t>
            </a:r>
          </a:p>
          <a:p>
            <a:pPr lvl="1"/>
            <a:r>
              <a:rPr lang="en-US" dirty="0"/>
              <a:t>P Value</a:t>
            </a:r>
          </a:p>
          <a:p>
            <a:pPr lvl="1"/>
            <a:r>
              <a:rPr lang="en-US" dirty="0"/>
              <a:t>R2 </a:t>
            </a:r>
          </a:p>
          <a:p>
            <a:pPr lvl="1"/>
            <a:r>
              <a:rPr lang="en-US" dirty="0"/>
              <a:t>MSE/ RMSE/ MAPE (mean absolute % error)</a:t>
            </a:r>
          </a:p>
          <a:p>
            <a:pPr lvl="1"/>
            <a:r>
              <a:rPr lang="en-US" dirty="0"/>
              <a:t>ROC Curve</a:t>
            </a:r>
          </a:p>
          <a:p>
            <a:pPr lvl="1"/>
            <a:r>
              <a:rPr lang="en-US" dirty="0"/>
              <a:t>QQ Plot</a:t>
            </a:r>
          </a:p>
          <a:p>
            <a:pPr lvl="1"/>
            <a:r>
              <a:rPr lang="en-US" dirty="0"/>
              <a:t>F1 statistic</a:t>
            </a:r>
          </a:p>
        </p:txBody>
      </p:sp>
    </p:spTree>
    <p:extLst>
      <p:ext uri="{BB962C8B-B14F-4D97-AF65-F5344CB8AC3E}">
        <p14:creationId xmlns:p14="http://schemas.microsoft.com/office/powerpoint/2010/main" val="147369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C920-D59A-48B0-A8C6-62068F97F8EB}"/>
              </a:ext>
            </a:extLst>
          </p:cNvPr>
          <p:cNvSpPr>
            <a:spLocks noGrp="1"/>
          </p:cNvSpPr>
          <p:nvPr>
            <p:ph type="title"/>
          </p:nvPr>
        </p:nvSpPr>
        <p:spPr/>
        <p:txBody>
          <a:bodyPr/>
          <a:lstStyle/>
          <a:p>
            <a:r>
              <a:rPr lang="en-US" dirty="0"/>
              <a:t>Field Of Measure (Confusion Matrix)</a:t>
            </a:r>
          </a:p>
        </p:txBody>
      </p:sp>
      <p:sp>
        <p:nvSpPr>
          <p:cNvPr id="3" name="Content Placeholder 2">
            <a:extLst>
              <a:ext uri="{FF2B5EF4-FFF2-40B4-BE49-F238E27FC236}">
                <a16:creationId xmlns:a16="http://schemas.microsoft.com/office/drawing/2014/main" id="{40621779-B755-4F6F-9C28-8CEEC9FE38EB}"/>
              </a:ext>
            </a:extLst>
          </p:cNvPr>
          <p:cNvSpPr>
            <a:spLocks noGrp="1"/>
          </p:cNvSpPr>
          <p:nvPr>
            <p:ph idx="1"/>
          </p:nvPr>
        </p:nvSpPr>
        <p:spPr>
          <a:xfrm>
            <a:off x="838200" y="1549400"/>
            <a:ext cx="10515600" cy="4826000"/>
          </a:xfrm>
        </p:spPr>
        <p:txBody>
          <a:bodyPr>
            <a:normAutofit fontScale="77500" lnSpcReduction="20000"/>
          </a:bodyPr>
          <a:lstStyle/>
          <a:p>
            <a:r>
              <a:rPr lang="en-US" dirty="0"/>
              <a:t>No Accepted Measure of Success</a:t>
            </a:r>
          </a:p>
          <a:p>
            <a:pPr lvl="1"/>
            <a:r>
              <a:rPr lang="en-US" dirty="0"/>
              <a:t>MSE</a:t>
            </a:r>
          </a:p>
          <a:p>
            <a:pPr lvl="1"/>
            <a:r>
              <a:rPr lang="en-US" dirty="0"/>
              <a:t>AIC</a:t>
            </a:r>
          </a:p>
          <a:p>
            <a:pPr lvl="1"/>
            <a:r>
              <a:rPr lang="en-US" dirty="0"/>
              <a:t>BIC</a:t>
            </a:r>
          </a:p>
          <a:p>
            <a:r>
              <a:rPr lang="en-US" dirty="0"/>
              <a:t>Confusion Matrix Allows Us To…</a:t>
            </a:r>
          </a:p>
          <a:p>
            <a:pPr lvl="1"/>
            <a:r>
              <a:rPr lang="en-US" dirty="0"/>
              <a:t>Accuracy Of Model In Ways Of…</a:t>
            </a:r>
          </a:p>
          <a:p>
            <a:pPr lvl="1"/>
            <a:r>
              <a:rPr lang="en-US" dirty="0"/>
              <a:t>True Positives </a:t>
            </a:r>
          </a:p>
          <a:p>
            <a:pPr lvl="1"/>
            <a:r>
              <a:rPr lang="en-US" dirty="0"/>
              <a:t>False Positives</a:t>
            </a:r>
          </a:p>
          <a:p>
            <a:pPr lvl="1"/>
            <a:r>
              <a:rPr lang="en-US" dirty="0"/>
              <a:t>Importance of Those Vary By Business</a:t>
            </a:r>
          </a:p>
          <a:p>
            <a:r>
              <a:rPr lang="en-US" dirty="0" err="1"/>
              <a:t>Install.packages</a:t>
            </a:r>
            <a:r>
              <a:rPr lang="en-US" dirty="0"/>
              <a:t>(“caret”)</a:t>
            </a:r>
          </a:p>
          <a:p>
            <a:r>
              <a:rPr lang="en-US" dirty="0"/>
              <a:t>Library(caret)</a:t>
            </a:r>
          </a:p>
          <a:p>
            <a:r>
              <a:rPr lang="en-US" dirty="0" err="1"/>
              <a:t>Fitted.results</a:t>
            </a:r>
            <a:r>
              <a:rPr lang="en-US" dirty="0"/>
              <a:t> &lt;- </a:t>
            </a:r>
            <a:r>
              <a:rPr lang="en-US" dirty="0" err="1"/>
              <a:t>predict.glm</a:t>
            </a:r>
            <a:r>
              <a:rPr lang="en-US" dirty="0"/>
              <a:t>(</a:t>
            </a:r>
            <a:r>
              <a:rPr lang="en-US" dirty="0" err="1"/>
              <a:t>Model,newdata</a:t>
            </a:r>
            <a:r>
              <a:rPr lang="en-US" dirty="0"/>
              <a:t>=</a:t>
            </a:r>
            <a:r>
              <a:rPr lang="en-US" dirty="0" err="1"/>
              <a:t>data,type</a:t>
            </a:r>
            <a:r>
              <a:rPr lang="en-US" dirty="0"/>
              <a:t>=“response”)</a:t>
            </a:r>
          </a:p>
          <a:p>
            <a:r>
              <a:rPr lang="en-US" dirty="0" err="1"/>
              <a:t>Fitted.results</a:t>
            </a:r>
            <a:r>
              <a:rPr lang="en-US" dirty="0"/>
              <a:t>&lt;-</a:t>
            </a:r>
            <a:r>
              <a:rPr lang="en-US" dirty="0" err="1"/>
              <a:t>ifelse</a:t>
            </a:r>
            <a:r>
              <a:rPr lang="en-US" dirty="0"/>
              <a:t>(</a:t>
            </a:r>
            <a:r>
              <a:rPr lang="en-US" dirty="0" err="1"/>
              <a:t>Fitted.results</a:t>
            </a:r>
            <a:r>
              <a:rPr lang="en-US" dirty="0"/>
              <a:t>&gt;.5,1,0)</a:t>
            </a:r>
          </a:p>
          <a:p>
            <a:r>
              <a:rPr lang="en-US" dirty="0"/>
              <a:t>Classify &lt;- mean(</a:t>
            </a:r>
            <a:r>
              <a:rPr lang="en-US" dirty="0" err="1"/>
              <a:t>Fitted.results</a:t>
            </a:r>
            <a:r>
              <a:rPr lang="en-US" dirty="0"/>
              <a:t>!=</a:t>
            </a:r>
            <a:r>
              <a:rPr lang="en-US" dirty="0" err="1"/>
              <a:t>df$predict_var</a:t>
            </a:r>
            <a:r>
              <a:rPr lang="en-US" dirty="0"/>
              <a:t>)</a:t>
            </a:r>
          </a:p>
          <a:p>
            <a:r>
              <a:rPr lang="en-US" dirty="0"/>
              <a:t>print(paste(‘Accuracy’,1-Classify)) -&gt; Will tell us Accuracy of Model</a:t>
            </a:r>
          </a:p>
          <a:p>
            <a:endParaRPr lang="en-US" dirty="0"/>
          </a:p>
        </p:txBody>
      </p:sp>
    </p:spTree>
    <p:extLst>
      <p:ext uri="{BB962C8B-B14F-4D97-AF65-F5344CB8AC3E}">
        <p14:creationId xmlns:p14="http://schemas.microsoft.com/office/powerpoint/2010/main" val="157076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2358-FF96-4541-89E2-C0D494B0197F}"/>
              </a:ext>
            </a:extLst>
          </p:cNvPr>
          <p:cNvSpPr>
            <a:spLocks noGrp="1"/>
          </p:cNvSpPr>
          <p:nvPr>
            <p:ph type="title"/>
          </p:nvPr>
        </p:nvSpPr>
        <p:spPr/>
        <p:txBody>
          <a:bodyPr/>
          <a:lstStyle/>
          <a:p>
            <a:r>
              <a:rPr lang="en-US" dirty="0"/>
              <a:t>Time For The Fun Stuff</a:t>
            </a:r>
          </a:p>
        </p:txBody>
      </p:sp>
      <p:sp>
        <p:nvSpPr>
          <p:cNvPr id="3" name="Content Placeholder 2">
            <a:extLst>
              <a:ext uri="{FF2B5EF4-FFF2-40B4-BE49-F238E27FC236}">
                <a16:creationId xmlns:a16="http://schemas.microsoft.com/office/drawing/2014/main" id="{C3AF6A56-2092-4918-AFEF-97F2D12F5B72}"/>
              </a:ext>
            </a:extLst>
          </p:cNvPr>
          <p:cNvSpPr>
            <a:spLocks noGrp="1"/>
          </p:cNvSpPr>
          <p:nvPr>
            <p:ph idx="1"/>
          </p:nvPr>
        </p:nvSpPr>
        <p:spPr/>
        <p:txBody>
          <a:bodyPr/>
          <a:lstStyle/>
          <a:p>
            <a:r>
              <a:rPr lang="en-US" dirty="0"/>
              <a:t>Spent Last Week Cleaning Our Data</a:t>
            </a:r>
          </a:p>
          <a:p>
            <a:r>
              <a:rPr lang="en-US" dirty="0"/>
              <a:t>Now Time To Model It</a:t>
            </a:r>
          </a:p>
          <a:p>
            <a:pPr lvl="1"/>
            <a:r>
              <a:rPr lang="en-US" dirty="0"/>
              <a:t>What Models Do We Use? Classification vs. Regression</a:t>
            </a:r>
          </a:p>
          <a:p>
            <a:pPr lvl="1"/>
            <a:r>
              <a:rPr lang="en-US" dirty="0"/>
              <a:t>Is The Model Good Enough? Performance</a:t>
            </a:r>
          </a:p>
          <a:p>
            <a:pPr lvl="1"/>
            <a:r>
              <a:rPr lang="en-US" dirty="0"/>
              <a:t>What Is The Model Telling Me? Coefficients and R2</a:t>
            </a:r>
          </a:p>
        </p:txBody>
      </p:sp>
    </p:spTree>
    <p:extLst>
      <p:ext uri="{BB962C8B-B14F-4D97-AF65-F5344CB8AC3E}">
        <p14:creationId xmlns:p14="http://schemas.microsoft.com/office/powerpoint/2010/main" val="2172955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366-5E18-4A97-98AC-A2D7CED35E44}"/>
              </a:ext>
            </a:extLst>
          </p:cNvPr>
          <p:cNvSpPr>
            <a:spLocks noGrp="1"/>
          </p:cNvSpPr>
          <p:nvPr>
            <p:ph type="title"/>
          </p:nvPr>
        </p:nvSpPr>
        <p:spPr/>
        <p:txBody>
          <a:bodyPr/>
          <a:lstStyle/>
          <a:p>
            <a:r>
              <a:rPr lang="en-US" dirty="0"/>
              <a:t>Class Project</a:t>
            </a:r>
          </a:p>
        </p:txBody>
      </p:sp>
      <p:sp>
        <p:nvSpPr>
          <p:cNvPr id="3" name="Content Placeholder 2">
            <a:extLst>
              <a:ext uri="{FF2B5EF4-FFF2-40B4-BE49-F238E27FC236}">
                <a16:creationId xmlns:a16="http://schemas.microsoft.com/office/drawing/2014/main" id="{A150CD0A-F890-45E1-9AF1-B383677E7411}"/>
              </a:ext>
            </a:extLst>
          </p:cNvPr>
          <p:cNvSpPr>
            <a:spLocks noGrp="1"/>
          </p:cNvSpPr>
          <p:nvPr>
            <p:ph idx="1"/>
          </p:nvPr>
        </p:nvSpPr>
        <p:spPr/>
        <p:txBody>
          <a:bodyPr>
            <a:normAutofit fontScale="92500" lnSpcReduction="10000"/>
          </a:bodyPr>
          <a:lstStyle/>
          <a:p>
            <a:r>
              <a:rPr lang="en-US" dirty="0"/>
              <a:t>Pick A Problem From “</a:t>
            </a:r>
            <a:r>
              <a:rPr lang="en-US" dirty="0" err="1"/>
              <a:t>Heart.csv</a:t>
            </a:r>
            <a:r>
              <a:rPr lang="en-US" dirty="0"/>
              <a:t>” Data Set</a:t>
            </a:r>
          </a:p>
          <a:p>
            <a:pPr lvl="1"/>
            <a:r>
              <a:rPr lang="en-US" dirty="0"/>
              <a:t>Linear</a:t>
            </a:r>
          </a:p>
          <a:p>
            <a:pPr lvl="1"/>
            <a:r>
              <a:rPr lang="en-US" dirty="0"/>
              <a:t>Logistic</a:t>
            </a:r>
          </a:p>
          <a:p>
            <a:r>
              <a:rPr lang="en-US" dirty="0"/>
              <a:t>Use p-values to describe a statistically significant in the results (use Netflix data)</a:t>
            </a:r>
          </a:p>
          <a:p>
            <a:r>
              <a:rPr lang="en-US" dirty="0"/>
              <a:t>Define What You Want To Predict</a:t>
            </a:r>
          </a:p>
          <a:p>
            <a:r>
              <a:rPr lang="en-US" dirty="0"/>
              <a:t>Run The Code In R For Variables of Your Choice (Use At Least 7 Variables)</a:t>
            </a:r>
          </a:p>
          <a:p>
            <a:r>
              <a:rPr lang="en-US" dirty="0"/>
              <a:t>What Are The Outputs??</a:t>
            </a:r>
          </a:p>
          <a:p>
            <a:pPr lvl="1"/>
            <a:r>
              <a:rPr lang="en-US" dirty="0"/>
              <a:t>Coefficient Interpretations</a:t>
            </a:r>
          </a:p>
          <a:p>
            <a:pPr lvl="1"/>
            <a:r>
              <a:rPr lang="en-US" dirty="0"/>
              <a:t>Important Variables</a:t>
            </a:r>
          </a:p>
          <a:p>
            <a:pPr lvl="1"/>
            <a:r>
              <a:rPr lang="en-US" dirty="0"/>
              <a:t>Is The Model Any Good?</a:t>
            </a:r>
          </a:p>
        </p:txBody>
      </p:sp>
    </p:spTree>
    <p:extLst>
      <p:ext uri="{BB962C8B-B14F-4D97-AF65-F5344CB8AC3E}">
        <p14:creationId xmlns:p14="http://schemas.microsoft.com/office/powerpoint/2010/main" val="414778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366-5E18-4A97-98AC-A2D7CED35E4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150CD0A-F890-45E1-9AF1-B383677E7411}"/>
              </a:ext>
            </a:extLst>
          </p:cNvPr>
          <p:cNvSpPr>
            <a:spLocks noGrp="1"/>
          </p:cNvSpPr>
          <p:nvPr>
            <p:ph idx="1"/>
          </p:nvPr>
        </p:nvSpPr>
        <p:spPr/>
        <p:txBody>
          <a:bodyPr>
            <a:normAutofit fontScale="92500" lnSpcReduction="20000"/>
          </a:bodyPr>
          <a:lstStyle/>
          <a:p>
            <a:r>
              <a:rPr lang="en-US" u="sng" dirty="0">
                <a:hlinkClick r:id="rId2"/>
              </a:rPr>
              <a:t>https://towardsai.net/p/data-science/how-when-and-why-should-you-normalize-standardize-rescale-your-data-3f083def38ff#:~:text=Normalization%3A,in%20the%20ranges%20of%20values.&amp;text=So%20we%20normalize%20the%20data,variables%20to%20the%20same%20range.</a:t>
            </a:r>
            <a:endParaRPr lang="en-US" dirty="0"/>
          </a:p>
          <a:p>
            <a:br>
              <a:rPr lang="en-US" dirty="0"/>
            </a:br>
            <a:endParaRPr lang="en-US" dirty="0"/>
          </a:p>
          <a:p>
            <a:r>
              <a:rPr lang="en-US" u="sng" dirty="0">
                <a:hlinkClick r:id="rId3"/>
              </a:rPr>
              <a:t>https://blog.minitab.com/blog/adventures-in-statistics-2/regression-analysis-how-do-i-interpret-r-squared-and-assess-the-goodness-of-fit</a:t>
            </a:r>
            <a:endParaRPr lang="en-US" dirty="0"/>
          </a:p>
          <a:p>
            <a:br>
              <a:rPr lang="en-US" dirty="0"/>
            </a:br>
            <a:endParaRPr lang="en-US" dirty="0"/>
          </a:p>
          <a:p>
            <a:r>
              <a:rPr lang="en-US" u="sng" dirty="0">
                <a:hlinkClick r:id="rId4"/>
              </a:rPr>
              <a:t>https://blog.minitab.com/blog/adventures-in-statistics-2/why-you-need-to-check-your-residual-plots-for-regression-analysis</a:t>
            </a:r>
            <a:endParaRPr lang="en-US" dirty="0"/>
          </a:p>
        </p:txBody>
      </p:sp>
    </p:spTree>
    <p:extLst>
      <p:ext uri="{BB962C8B-B14F-4D97-AF65-F5344CB8AC3E}">
        <p14:creationId xmlns:p14="http://schemas.microsoft.com/office/powerpoint/2010/main" val="144089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6684-786F-4B4D-BDE6-03A697D55F02}"/>
              </a:ext>
            </a:extLst>
          </p:cNvPr>
          <p:cNvSpPr>
            <a:spLocks noGrp="1"/>
          </p:cNvSpPr>
          <p:nvPr>
            <p:ph type="title"/>
          </p:nvPr>
        </p:nvSpPr>
        <p:spPr/>
        <p:txBody>
          <a:bodyPr/>
          <a:lstStyle/>
          <a:p>
            <a:r>
              <a:rPr lang="en-US" dirty="0"/>
              <a:t>What Model Technique do I Use?</a:t>
            </a:r>
          </a:p>
        </p:txBody>
      </p:sp>
      <p:sp>
        <p:nvSpPr>
          <p:cNvPr id="3" name="Content Placeholder 2">
            <a:extLst>
              <a:ext uri="{FF2B5EF4-FFF2-40B4-BE49-F238E27FC236}">
                <a16:creationId xmlns:a16="http://schemas.microsoft.com/office/drawing/2014/main" id="{666E67CD-5E3B-479E-8C79-A49847444D0F}"/>
              </a:ext>
            </a:extLst>
          </p:cNvPr>
          <p:cNvSpPr>
            <a:spLocks noGrp="1"/>
          </p:cNvSpPr>
          <p:nvPr>
            <p:ph idx="1"/>
          </p:nvPr>
        </p:nvSpPr>
        <p:spPr/>
        <p:txBody>
          <a:bodyPr/>
          <a:lstStyle/>
          <a:p>
            <a:r>
              <a:rPr lang="en-US" dirty="0"/>
              <a:t>What Are You Trying To Solve For?</a:t>
            </a:r>
          </a:p>
          <a:p>
            <a:pPr lvl="1"/>
            <a:r>
              <a:rPr lang="en-US" dirty="0"/>
              <a:t>Risk of A Bank Crashing?</a:t>
            </a:r>
          </a:p>
          <a:p>
            <a:pPr lvl="1"/>
            <a:r>
              <a:rPr lang="en-US" dirty="0"/>
              <a:t>How Many Episodes of Netflix Will You Watch Today</a:t>
            </a:r>
          </a:p>
          <a:p>
            <a:pPr lvl="1"/>
            <a:r>
              <a:rPr lang="en-US" dirty="0"/>
              <a:t>Amount of Time It Will Take For A Deliver To Get To You</a:t>
            </a:r>
          </a:p>
          <a:p>
            <a:pPr lvl="1"/>
            <a:endParaRPr lang="en-US" dirty="0"/>
          </a:p>
          <a:p>
            <a:r>
              <a:rPr lang="en-US" dirty="0"/>
              <a:t>Generalized </a:t>
            </a:r>
            <a:r>
              <a:rPr lang="en-US"/>
              <a:t>Linear Modeling (GLM)</a:t>
            </a:r>
            <a:endParaRPr lang="en-US" dirty="0"/>
          </a:p>
          <a:p>
            <a:pPr lvl="1"/>
            <a:r>
              <a:rPr lang="en-US" dirty="0"/>
              <a:t>Linear</a:t>
            </a:r>
          </a:p>
          <a:p>
            <a:pPr lvl="1"/>
            <a:r>
              <a:rPr lang="en-US" dirty="0"/>
              <a:t>Logistic</a:t>
            </a:r>
          </a:p>
        </p:txBody>
      </p:sp>
    </p:spTree>
    <p:extLst>
      <p:ext uri="{BB962C8B-B14F-4D97-AF65-F5344CB8AC3E}">
        <p14:creationId xmlns:p14="http://schemas.microsoft.com/office/powerpoint/2010/main" val="194854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6353-7719-4415-9F2A-468FC617614B}"/>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5846F244-2A35-4739-B4B1-374960AAFBCA}"/>
              </a:ext>
            </a:extLst>
          </p:cNvPr>
          <p:cNvSpPr>
            <a:spLocks noGrp="1"/>
          </p:cNvSpPr>
          <p:nvPr>
            <p:ph idx="1"/>
          </p:nvPr>
        </p:nvSpPr>
        <p:spPr/>
        <p:txBody>
          <a:bodyPr>
            <a:normAutofit fontScale="85000" lnSpcReduction="20000"/>
          </a:bodyPr>
          <a:lstStyle/>
          <a:p>
            <a:r>
              <a:rPr lang="en-US" dirty="0"/>
              <a:t>Great For Answering Question With A Continuous Output</a:t>
            </a:r>
          </a:p>
          <a:p>
            <a:pPr lvl="1"/>
            <a:r>
              <a:rPr lang="en-US" dirty="0"/>
              <a:t>(-∞,∞)</a:t>
            </a:r>
          </a:p>
          <a:p>
            <a:pPr lvl="1"/>
            <a:r>
              <a:rPr lang="en-US" dirty="0"/>
              <a:t>What Other Questions Could We Answer With This Type of Modeling?</a:t>
            </a:r>
          </a:p>
          <a:p>
            <a:r>
              <a:rPr lang="en-US" dirty="0"/>
              <a:t>Most Popular For of Predictive Modeling</a:t>
            </a:r>
          </a:p>
          <a:p>
            <a:pPr lvl="1"/>
            <a:r>
              <a:rPr lang="en-US" dirty="0"/>
              <a:t>Marketing effectiveness – funding a project, consumer behavior</a:t>
            </a:r>
          </a:p>
          <a:p>
            <a:pPr lvl="1"/>
            <a:r>
              <a:rPr lang="en-US" dirty="0"/>
              <a:t>Medical diagnosis – does smoking causes lung cancer? Obesity and heart disease?</a:t>
            </a:r>
          </a:p>
          <a:p>
            <a:pPr lvl="1"/>
            <a:r>
              <a:rPr lang="en-US" dirty="0"/>
              <a:t>Forecasting Sales</a:t>
            </a:r>
          </a:p>
          <a:p>
            <a:pPr lvl="1"/>
            <a:r>
              <a:rPr lang="en-US" dirty="0"/>
              <a:t>Coronavirus: age vs. death rate, age vs. cases, race vs. cases</a:t>
            </a:r>
          </a:p>
          <a:p>
            <a:pPr lvl="1"/>
            <a:r>
              <a:rPr lang="en-US" dirty="0"/>
              <a:t>Traffic Accidents: population density vs violations</a:t>
            </a:r>
          </a:p>
          <a:p>
            <a:r>
              <a:rPr lang="en-US" dirty="0"/>
              <a:t>Starter Code</a:t>
            </a:r>
          </a:p>
          <a:p>
            <a:pPr lvl="1"/>
            <a:r>
              <a:rPr lang="en-US" dirty="0"/>
              <a:t>Model&lt;- </a:t>
            </a:r>
            <a:r>
              <a:rPr lang="en-US" dirty="0" err="1"/>
              <a:t>lm</a:t>
            </a:r>
            <a:r>
              <a:rPr lang="en-US" dirty="0"/>
              <a:t>(formula=y~x1+x2, data=df) then summary (model)</a:t>
            </a:r>
          </a:p>
          <a:p>
            <a:pPr lvl="1"/>
            <a:r>
              <a:rPr lang="en-US" dirty="0" err="1"/>
              <a:t>Lm</a:t>
            </a:r>
            <a:r>
              <a:rPr lang="en-US" dirty="0"/>
              <a:t> = Linear Model</a:t>
            </a:r>
          </a:p>
          <a:p>
            <a:pPr lvl="1"/>
            <a:r>
              <a:rPr lang="en-US" dirty="0"/>
              <a:t>Y = Dependent </a:t>
            </a:r>
            <a:r>
              <a:rPr lang="en-US" dirty="0" err="1"/>
              <a:t>Variable,while</a:t>
            </a:r>
            <a:r>
              <a:rPr lang="en-US" dirty="0"/>
              <a:t> x1, x2 = Independent Variables</a:t>
            </a:r>
          </a:p>
          <a:p>
            <a:pPr lvl="1"/>
            <a:r>
              <a:rPr lang="en-US" dirty="0"/>
              <a:t>data=df is the data frame</a:t>
            </a:r>
          </a:p>
          <a:p>
            <a:endParaRPr lang="en-US" dirty="0"/>
          </a:p>
        </p:txBody>
      </p:sp>
    </p:spTree>
    <p:extLst>
      <p:ext uri="{BB962C8B-B14F-4D97-AF65-F5344CB8AC3E}">
        <p14:creationId xmlns:p14="http://schemas.microsoft.com/office/powerpoint/2010/main" val="274801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61CA-8926-304F-A686-AD8CFAE6C042}"/>
              </a:ext>
            </a:extLst>
          </p:cNvPr>
          <p:cNvSpPr>
            <a:spLocks noGrp="1"/>
          </p:cNvSpPr>
          <p:nvPr>
            <p:ph type="title"/>
          </p:nvPr>
        </p:nvSpPr>
        <p:spPr/>
        <p:txBody>
          <a:bodyPr/>
          <a:lstStyle/>
          <a:p>
            <a:r>
              <a:rPr lang="en-US" u="sng" dirty="0"/>
              <a:t>Linear Regression</a:t>
            </a:r>
          </a:p>
        </p:txBody>
      </p:sp>
      <p:sp>
        <p:nvSpPr>
          <p:cNvPr id="3" name="Content Placeholder 2">
            <a:extLst>
              <a:ext uri="{FF2B5EF4-FFF2-40B4-BE49-F238E27FC236}">
                <a16:creationId xmlns:a16="http://schemas.microsoft.com/office/drawing/2014/main" id="{29CE8F8E-32FA-2949-BABC-FFFF1AB74E4B}"/>
              </a:ext>
            </a:extLst>
          </p:cNvPr>
          <p:cNvSpPr>
            <a:spLocks noGrp="1"/>
          </p:cNvSpPr>
          <p:nvPr>
            <p:ph idx="1"/>
          </p:nvPr>
        </p:nvSpPr>
        <p:spPr/>
        <p:txBody>
          <a:bodyPr>
            <a:normAutofit/>
          </a:bodyPr>
          <a:lstStyle/>
          <a:p>
            <a:r>
              <a:rPr lang="en-US" dirty="0"/>
              <a:t>What is a linear relationship? Simple vs. Multiple Linear Regression?</a:t>
            </a:r>
          </a:p>
          <a:p>
            <a:r>
              <a:rPr lang="en-US" dirty="0"/>
              <a:t>What is a closed form solution – why do we need to address multicollinearity?</a:t>
            </a:r>
          </a:p>
          <a:p>
            <a:r>
              <a:rPr lang="en-US" dirty="0"/>
              <a:t>Importance of Coefficient of Determination = R2</a:t>
            </a:r>
          </a:p>
          <a:p>
            <a:r>
              <a:rPr lang="en-US" dirty="0"/>
              <a:t>Assumes the data is normally distributed, features are not collinear </a:t>
            </a:r>
          </a:p>
          <a:p>
            <a:r>
              <a:rPr lang="en-US" dirty="0"/>
              <a:t>Residual Normal Q-Q plot should be a good fit</a:t>
            </a:r>
          </a:p>
          <a:p>
            <a:r>
              <a:rPr lang="en-US" dirty="0"/>
              <a:t>What is a p-value? Importance of p-value?</a:t>
            </a:r>
          </a:p>
          <a:p>
            <a:endParaRPr lang="en-US" dirty="0"/>
          </a:p>
        </p:txBody>
      </p:sp>
    </p:spTree>
    <p:extLst>
      <p:ext uri="{BB962C8B-B14F-4D97-AF65-F5344CB8AC3E}">
        <p14:creationId xmlns:p14="http://schemas.microsoft.com/office/powerpoint/2010/main" val="394884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61CA-8926-304F-A686-AD8CFAE6C042}"/>
              </a:ext>
            </a:extLst>
          </p:cNvPr>
          <p:cNvSpPr>
            <a:spLocks noGrp="1"/>
          </p:cNvSpPr>
          <p:nvPr>
            <p:ph type="title"/>
          </p:nvPr>
        </p:nvSpPr>
        <p:spPr/>
        <p:txBody>
          <a:bodyPr/>
          <a:lstStyle/>
          <a:p>
            <a:r>
              <a:rPr lang="en-US" u="sng" dirty="0"/>
              <a:t>Linear Regression Assumptions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CE8F8E-32FA-2949-BABC-FFFF1AB74E4B}"/>
                  </a:ext>
                </a:extLst>
              </p:cNvPr>
              <p:cNvSpPr>
                <a:spLocks noGrp="1"/>
              </p:cNvSpPr>
              <p:nvPr>
                <p:ph idx="1"/>
              </p:nvPr>
            </p:nvSpPr>
            <p:spPr>
              <a:xfrm>
                <a:off x="838200" y="1597152"/>
                <a:ext cx="10515600" cy="5260848"/>
              </a:xfrm>
            </p:spPr>
            <p:txBody>
              <a:bodyPr>
                <a:normAutofit fontScale="92500" lnSpcReduction="10000"/>
              </a:bodyPr>
              <a:lstStyle/>
              <a:p>
                <a:r>
                  <a:rPr lang="en-US" dirty="0"/>
                  <a:t>Assumption of a linearity between output and input Variables</a:t>
                </a:r>
              </a:p>
              <a:p>
                <a:r>
                  <a:rPr lang="en-US" dirty="0"/>
                  <a:t>Noiseless data – outliers in the output variable should be removed</a:t>
                </a:r>
              </a:p>
              <a:p>
                <a:r>
                  <a:rPr lang="en-US" dirty="0"/>
                  <a:t>Residuals/ error </a:t>
                </a:r>
                <a14:m>
                  <m:oMath xmlns:m="http://schemas.openxmlformats.org/officeDocument/2006/math">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𝜖</m:t>
                        </m:r>
                        <m:r>
                          <a:rPr lang="en-US" b="0"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e>
                      <m:sub>
                        <m:r>
                          <a:rPr lang="en-US" b="0" i="1" dirty="0" smtClean="0">
                            <a:latin typeface="Cambria Math" panose="02040503050406030204" pitchFamily="18" charset="0"/>
                          </a:rPr>
                          <m:t>𝑎𝑐𝑡𝑢𝑎𝑙</m:t>
                        </m:r>
                      </m:sub>
                    </m:sSub>
                    <m:r>
                      <a:rPr lang="en-US" i="1" dirty="0">
                        <a:latin typeface="Cambria Math" panose="02040503050406030204" pitchFamily="18" charset="0"/>
                      </a:rPr>
                      <m:t> </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𝑒𝑠𝑡𝑖𝑚𝑎𝑡𝑒𝑑</m:t>
                        </m:r>
                      </m:sub>
                    </m:sSub>
                    <m:r>
                      <a:rPr lang="en-US" i="1" dirty="0">
                        <a:latin typeface="Cambria Math" panose="02040503050406030204" pitchFamily="18" charset="0"/>
                      </a:rPr>
                      <m:t>)</m:t>
                    </m:r>
                  </m:oMath>
                </a14:m>
                <a:endParaRPr lang="en-US" dirty="0"/>
              </a:p>
              <a:p>
                <a:pPr lvl="1"/>
                <a:r>
                  <a:rPr lang="en-US" dirty="0"/>
                  <a:t>Normally distributed</a:t>
                </a:r>
              </a:p>
              <a:p>
                <a:pPr lvl="1"/>
                <a:r>
                  <a:rPr lang="en-US" dirty="0"/>
                  <a:t>Homoscedastic (same variance at as </a:t>
                </a:r>
                <a14:m>
                  <m:oMath xmlns:m="http://schemas.openxmlformats.org/officeDocument/2006/math">
                    <m:r>
                      <a:rPr lang="en-US" i="1" dirty="0" smtClean="0">
                        <a:latin typeface="Cambria Math" panose="02040503050406030204" pitchFamily="18" charset="0"/>
                      </a:rPr>
                      <m:t>𝑋</m:t>
                    </m:r>
                  </m:oMath>
                </a14:m>
                <a:r>
                  <a:rPr lang="en-US" dirty="0"/>
                  <a:t>)</a:t>
                </a:r>
              </a:p>
              <a:p>
                <a:pPr lvl="1"/>
                <a:r>
                  <a:rPr lang="en-US" dirty="0"/>
                  <a:t>Independent</a:t>
                </a:r>
              </a:p>
              <a:p>
                <a:r>
                  <a:rPr lang="en-US" dirty="0"/>
                  <a:t>Multi-collinearity removed – PCA, VIF, Regularization, Correlation can be used</a:t>
                </a:r>
              </a:p>
              <a:p>
                <a:r>
                  <a:rPr lang="en-US" dirty="0"/>
                  <a:t>Residuals follow a normal distribution</a:t>
                </a:r>
              </a:p>
              <a:p>
                <a:r>
                  <a:rPr lang="en-US" dirty="0"/>
                  <a:t>Using </a:t>
                </a:r>
                <a:r>
                  <a:rPr lang="en-US" u="sng" dirty="0"/>
                  <a:t>QQ plot or Residual plot </a:t>
                </a:r>
                <a:r>
                  <a:rPr lang="en-US" dirty="0"/>
                  <a:t>we can measure if the error follows a normal distribution, otherwise, data doesn’t follow linear regression assumptions</a:t>
                </a:r>
              </a:p>
              <a:p>
                <a:r>
                  <a:rPr lang="en-US" dirty="0"/>
                  <a:t>Scaled inputs – using standardization or normalization</a:t>
                </a:r>
              </a:p>
              <a:p>
                <a:endParaRPr lang="en-US" dirty="0"/>
              </a:p>
              <a:p>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29CE8F8E-32FA-2949-BABC-FFFF1AB74E4B}"/>
                  </a:ext>
                </a:extLst>
              </p:cNvPr>
              <p:cNvSpPr>
                <a:spLocks noGrp="1" noRot="1" noChangeAspect="1" noMove="1" noResize="1" noEditPoints="1" noAdjustHandles="1" noChangeArrowheads="1" noChangeShapeType="1" noTextEdit="1"/>
              </p:cNvSpPr>
              <p:nvPr>
                <p:ph idx="1"/>
              </p:nvPr>
            </p:nvSpPr>
            <p:spPr>
              <a:xfrm>
                <a:off x="838200" y="1597152"/>
                <a:ext cx="10515600" cy="5260848"/>
              </a:xfrm>
              <a:blipFill>
                <a:blip r:embed="rId2"/>
                <a:stretch>
                  <a:fillRect l="-844" t="-2169"/>
                </a:stretch>
              </a:blipFill>
            </p:spPr>
            <p:txBody>
              <a:bodyPr/>
              <a:lstStyle/>
              <a:p>
                <a:r>
                  <a:rPr lang="en-US">
                    <a:noFill/>
                  </a:rPr>
                  <a:t> </a:t>
                </a:r>
              </a:p>
            </p:txBody>
          </p:sp>
        </mc:Fallback>
      </mc:AlternateContent>
    </p:spTree>
    <p:extLst>
      <p:ext uri="{BB962C8B-B14F-4D97-AF65-F5344CB8AC3E}">
        <p14:creationId xmlns:p14="http://schemas.microsoft.com/office/powerpoint/2010/main" val="66368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241E-4AE1-9640-B230-B868CB30DE61}"/>
              </a:ext>
            </a:extLst>
          </p:cNvPr>
          <p:cNvSpPr>
            <a:spLocks noGrp="1"/>
          </p:cNvSpPr>
          <p:nvPr>
            <p:ph type="title"/>
          </p:nvPr>
        </p:nvSpPr>
        <p:spPr/>
        <p:txBody>
          <a:bodyPr/>
          <a:lstStyle/>
          <a:p>
            <a:r>
              <a:rPr lang="en-US" dirty="0"/>
              <a:t>Pre-processing before Regression </a:t>
            </a:r>
          </a:p>
        </p:txBody>
      </p:sp>
      <p:sp>
        <p:nvSpPr>
          <p:cNvPr id="3" name="Content Placeholder 2">
            <a:extLst>
              <a:ext uri="{FF2B5EF4-FFF2-40B4-BE49-F238E27FC236}">
                <a16:creationId xmlns:a16="http://schemas.microsoft.com/office/drawing/2014/main" id="{240A5D1D-B36E-AB49-8D02-4C4C12452F8B}"/>
              </a:ext>
            </a:extLst>
          </p:cNvPr>
          <p:cNvSpPr>
            <a:spLocks noGrp="1"/>
          </p:cNvSpPr>
          <p:nvPr>
            <p:ph idx="1"/>
          </p:nvPr>
        </p:nvSpPr>
        <p:spPr/>
        <p:txBody>
          <a:bodyPr/>
          <a:lstStyle/>
          <a:p>
            <a:r>
              <a:rPr lang="en-US" dirty="0"/>
              <a:t>If we don’t standardize, cost function will be more influenced by features with larger values</a:t>
            </a:r>
          </a:p>
          <a:p>
            <a:r>
              <a:rPr lang="en-US" dirty="0"/>
              <a:t>Outlier detection</a:t>
            </a:r>
          </a:p>
          <a:p>
            <a:pPr lvl="1"/>
            <a:r>
              <a:rPr lang="en-US" dirty="0"/>
              <a:t>Univariate using box plots</a:t>
            </a:r>
          </a:p>
          <a:p>
            <a:pPr lvl="1"/>
            <a:r>
              <a:rPr lang="en-US" dirty="0"/>
              <a:t>Multivariate using </a:t>
            </a:r>
            <a:r>
              <a:rPr lang="en-US" dirty="0" err="1"/>
              <a:t>Mahalanobis</a:t>
            </a:r>
            <a:r>
              <a:rPr lang="en-US" dirty="0"/>
              <a:t> distance</a:t>
            </a:r>
          </a:p>
          <a:p>
            <a:pPr lvl="1"/>
            <a:r>
              <a:rPr lang="en-US" dirty="0"/>
              <a:t>Multivariate Gaussian Distribution</a:t>
            </a:r>
          </a:p>
          <a:p>
            <a:endParaRPr lang="en-US" dirty="0"/>
          </a:p>
        </p:txBody>
      </p:sp>
    </p:spTree>
    <p:extLst>
      <p:ext uri="{BB962C8B-B14F-4D97-AF65-F5344CB8AC3E}">
        <p14:creationId xmlns:p14="http://schemas.microsoft.com/office/powerpoint/2010/main" val="393180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A569-268C-4354-96F5-54DEEF70D364}"/>
              </a:ext>
            </a:extLst>
          </p:cNvPr>
          <p:cNvSpPr>
            <a:spLocks noGrp="1"/>
          </p:cNvSpPr>
          <p:nvPr>
            <p:ph type="title"/>
          </p:nvPr>
        </p:nvSpPr>
        <p:spPr/>
        <p:txBody>
          <a:bodyPr/>
          <a:lstStyle/>
          <a:p>
            <a:r>
              <a:rPr lang="en-US" dirty="0"/>
              <a:t>P Value</a:t>
            </a:r>
          </a:p>
        </p:txBody>
      </p:sp>
      <p:sp>
        <p:nvSpPr>
          <p:cNvPr id="3" name="Content Placeholder 2">
            <a:extLst>
              <a:ext uri="{FF2B5EF4-FFF2-40B4-BE49-F238E27FC236}">
                <a16:creationId xmlns:a16="http://schemas.microsoft.com/office/drawing/2014/main" id="{0532202E-FABE-46A1-BB38-08887A88CA2D}"/>
              </a:ext>
            </a:extLst>
          </p:cNvPr>
          <p:cNvSpPr>
            <a:spLocks noGrp="1"/>
          </p:cNvSpPr>
          <p:nvPr>
            <p:ph idx="1"/>
          </p:nvPr>
        </p:nvSpPr>
        <p:spPr/>
        <p:txBody>
          <a:bodyPr/>
          <a:lstStyle/>
          <a:p>
            <a:r>
              <a:rPr lang="en-US" dirty="0"/>
              <a:t>Determines Which Variables Are Important</a:t>
            </a:r>
          </a:p>
          <a:p>
            <a:r>
              <a:rPr lang="en-US" dirty="0"/>
              <a:t>Nice To Know Info From Coefficients…</a:t>
            </a:r>
          </a:p>
          <a:p>
            <a:pPr lvl="1"/>
            <a:r>
              <a:rPr lang="en-US" dirty="0"/>
              <a:t>If Variable Is Not Significant, That Data Is Not As Relevant</a:t>
            </a:r>
          </a:p>
          <a:p>
            <a:r>
              <a:rPr lang="en-US" dirty="0"/>
              <a:t>Lower The Value, The More Significant In Helping Predict</a:t>
            </a:r>
          </a:p>
          <a:p>
            <a:pPr lvl="1"/>
            <a:r>
              <a:rPr lang="en-US" dirty="0"/>
              <a:t>Typically &lt;.05 Is The Threshold</a:t>
            </a:r>
          </a:p>
          <a:p>
            <a:pPr lvl="1"/>
            <a:r>
              <a:rPr lang="en-US" dirty="0"/>
              <a:t>Not A Science, May Be Able To Consider Values That Are Within Range</a:t>
            </a:r>
          </a:p>
          <a:p>
            <a:pPr lvl="1"/>
            <a:endParaRPr lang="en-US" dirty="0"/>
          </a:p>
          <a:p>
            <a:pPr lvl="1"/>
            <a:endParaRPr lang="en-US" dirty="0"/>
          </a:p>
        </p:txBody>
      </p:sp>
    </p:spTree>
    <p:extLst>
      <p:ext uri="{BB962C8B-B14F-4D97-AF65-F5344CB8AC3E}">
        <p14:creationId xmlns:p14="http://schemas.microsoft.com/office/powerpoint/2010/main" val="415073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A36-911A-42CD-B31A-47ECEDEDECE4}"/>
              </a:ext>
            </a:extLst>
          </p:cNvPr>
          <p:cNvSpPr>
            <a:spLocks noGrp="1"/>
          </p:cNvSpPr>
          <p:nvPr>
            <p:ph type="title"/>
          </p:nvPr>
        </p:nvSpPr>
        <p:spPr/>
        <p:txBody>
          <a:bodyPr/>
          <a:lstStyle/>
          <a:p>
            <a:r>
              <a:rPr lang="en-US" dirty="0"/>
              <a:t>Coefficients</a:t>
            </a:r>
          </a:p>
        </p:txBody>
      </p:sp>
      <p:sp>
        <p:nvSpPr>
          <p:cNvPr id="3" name="Content Placeholder 2">
            <a:extLst>
              <a:ext uri="{FF2B5EF4-FFF2-40B4-BE49-F238E27FC236}">
                <a16:creationId xmlns:a16="http://schemas.microsoft.com/office/drawing/2014/main" id="{EA2CA42E-09F8-4CEF-B461-E53F0A1C4AEA}"/>
              </a:ext>
            </a:extLst>
          </p:cNvPr>
          <p:cNvSpPr>
            <a:spLocks noGrp="1"/>
          </p:cNvSpPr>
          <p:nvPr>
            <p:ph idx="1"/>
          </p:nvPr>
        </p:nvSpPr>
        <p:spPr/>
        <p:txBody>
          <a:bodyPr>
            <a:normAutofit fontScale="92500" lnSpcReduction="10000"/>
          </a:bodyPr>
          <a:lstStyle/>
          <a:p>
            <a:r>
              <a:rPr lang="en-US" dirty="0"/>
              <a:t>Using Coefficients To Understand Results</a:t>
            </a:r>
          </a:p>
          <a:p>
            <a:pPr lvl="1"/>
            <a:r>
              <a:rPr lang="en-US" dirty="0"/>
              <a:t>Helps Us Understand The Relationship Between Independent Variables &amp; Dependent</a:t>
            </a:r>
          </a:p>
          <a:p>
            <a:r>
              <a:rPr lang="en-US" dirty="0"/>
              <a:t>Positive Number</a:t>
            </a:r>
          </a:p>
          <a:p>
            <a:pPr lvl="1"/>
            <a:r>
              <a:rPr lang="en-US" dirty="0"/>
              <a:t>The More That The Value of This Variable Increases, The Dependent Value Will As Well</a:t>
            </a:r>
          </a:p>
          <a:p>
            <a:pPr lvl="1"/>
            <a:r>
              <a:rPr lang="en-US" dirty="0"/>
              <a:t>Positive Correlation</a:t>
            </a:r>
          </a:p>
          <a:p>
            <a:pPr lvl="1"/>
            <a:r>
              <a:rPr lang="en-US" dirty="0"/>
              <a:t>The Higher The Units Sold, The Higher The Revenue</a:t>
            </a:r>
          </a:p>
          <a:p>
            <a:r>
              <a:rPr lang="en-US" dirty="0"/>
              <a:t>Negative Number</a:t>
            </a:r>
          </a:p>
          <a:p>
            <a:pPr lvl="1"/>
            <a:r>
              <a:rPr lang="en-US" dirty="0"/>
              <a:t>The More That The Value of This Variable Decreases, The Dependent Value Will Fall</a:t>
            </a:r>
          </a:p>
          <a:p>
            <a:pPr lvl="1"/>
            <a:r>
              <a:rPr lang="en-US" dirty="0"/>
              <a:t>The Longer The House Is On The Market, The Prices of It Will Decrease</a:t>
            </a:r>
          </a:p>
          <a:p>
            <a:r>
              <a:rPr lang="en-US" dirty="0"/>
              <a:t>Ultimately Shows Us The Impact of Variable On Output</a:t>
            </a:r>
          </a:p>
        </p:txBody>
      </p:sp>
    </p:spTree>
    <p:extLst>
      <p:ext uri="{BB962C8B-B14F-4D97-AF65-F5344CB8AC3E}">
        <p14:creationId xmlns:p14="http://schemas.microsoft.com/office/powerpoint/2010/main" val="1328733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1683</Words>
  <Application>Microsoft Macintosh PowerPoint</Application>
  <PresentationFormat>Widescreen</PresentationFormat>
  <Paragraphs>207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Modeling Data</vt:lpstr>
      <vt:lpstr>Time For The Fun Stuff</vt:lpstr>
      <vt:lpstr>What Model Technique do I Use?</vt:lpstr>
      <vt:lpstr>Linear Regression</vt:lpstr>
      <vt:lpstr>Linear Regression</vt:lpstr>
      <vt:lpstr>Linear Regression Assumptions</vt:lpstr>
      <vt:lpstr>Pre-processing before Regression </vt:lpstr>
      <vt:lpstr>P Value</vt:lpstr>
      <vt:lpstr>Coefficients</vt:lpstr>
      <vt:lpstr>Selection Optimization</vt:lpstr>
      <vt:lpstr>Forward Selection</vt:lpstr>
      <vt:lpstr>Backward Selection</vt:lpstr>
      <vt:lpstr>Logistic Regression</vt:lpstr>
      <vt:lpstr>Support Vector Machines - SVM</vt:lpstr>
      <vt:lpstr>SVM – Pros and Cons</vt:lpstr>
      <vt:lpstr>Regularization</vt:lpstr>
      <vt:lpstr>Pre Model Steps</vt:lpstr>
      <vt:lpstr>Understanding Output</vt:lpstr>
      <vt:lpstr>Field Of Measure (Confusion Matrix)</vt:lpstr>
      <vt:lpstr>Class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dc:title>
  <dc:creator>Samarasinghe, Kasun</dc:creator>
  <cp:lastModifiedBy>Samarasinghe, Kasun</cp:lastModifiedBy>
  <cp:revision>28</cp:revision>
  <dcterms:created xsi:type="dcterms:W3CDTF">2020-07-14T17:18:56Z</dcterms:created>
  <dcterms:modified xsi:type="dcterms:W3CDTF">2020-11-02T20:50:26Z</dcterms:modified>
</cp:coreProperties>
</file>