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5" r:id="rId4"/>
    <p:sldId id="276" r:id="rId5"/>
    <p:sldId id="277" r:id="rId6"/>
    <p:sldId id="278" r:id="rId7"/>
    <p:sldId id="280" r:id="rId8"/>
    <p:sldId id="279" r:id="rId9"/>
    <p:sldId id="317" r:id="rId10"/>
    <p:sldId id="318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E1B-092F-4F85-85C2-9D0FF0D1CC1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7801C-7EFA-4467-BE2B-6A4F2AB6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8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0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9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6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3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5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5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8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3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3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0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1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6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3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0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4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08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801C-7EFA-4467-BE2B-6A4F2AB606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C642-E225-4528-90C5-9E1283492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B1D3-3593-45FF-8260-B0EAB038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396F-3A7B-415E-B92F-359ECF00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146A-830F-4426-BA27-B3A91C4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6E31-48FB-450C-863F-8B751FDC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D7D0-7D7A-4934-8835-FFF9DA5B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906E-79F7-4CF5-BC22-A1913C15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4F2-A16A-4A21-A2FE-CB98BC6E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43B9-A4CC-4F8F-9B7D-4B4C4F9F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6E4F-4AF9-45AB-9F3A-61B131F9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CB49F-A7A9-4267-BCB5-59B9F05D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C848-95DE-49A4-89E8-408312FA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6D5F-DAE9-443D-8F51-1A3D1F3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3FD7-05ED-437E-BF82-69B1E890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3EB8-6786-40C4-8D86-C15F0CA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983-1538-4ACB-A43E-8B6A4AA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5546-4E9C-437B-BEB7-8B0BCA35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1752-3A07-43E0-BF40-C2B1B56B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92B3-0450-47D4-83F7-2294DD15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E1CD-5849-45D0-A721-60B09881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BE0-6562-48C1-A4E9-EF0C2EF3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2380-DFCB-4C97-AD7D-242E7D7B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58B8-941E-4930-B385-F571692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CE70-E7C4-4062-8340-AD098624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B410-4203-433E-A79A-1A6D0EA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EC4A-06E7-45D9-A156-6B96FE4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5E7B-C76D-4B37-BF3F-A9F63FEB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DA92E-5E51-4FB0-B684-4F2283A9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D37D-E01A-48A9-A012-A5BB895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7DAC0-AC7D-4672-8505-AA7E974F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34E4-0B08-4E85-8EE9-F70D7E75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74C0-40A3-41A7-9132-087F9DF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7DDB-281E-4C7F-95D9-31A170DB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11014-03B7-4EA4-AA76-F623146E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F0F20-C130-499D-AB56-703FCE580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F249-C22D-4028-BEC1-D054DE76E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304F-D879-4F88-AF90-FFD85173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04DF3-997F-4560-9C0A-2DC58090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5FC6A-2B40-4081-9819-656D094C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4433-6261-46DA-BB80-EC2D61A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223AE-59D2-4CBA-8E6B-31A26646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61B8-4C6C-40B2-BA75-91339AA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3E93-DB39-4443-8660-20183143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BFA9-3354-478E-9924-60C49AEF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8178A-1197-45AE-82C5-E59AC02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21DD-1B70-453B-9D98-CAD34752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7C88-19A2-4952-9CBC-47BB56E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E55D-3F8D-4A57-8979-B398DFE9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3ED40-0BA6-4B03-B5E0-50BFAE5D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C0AA-B3FE-46FB-9147-66A0A74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97C3-23E5-401F-8D3D-B65FBB82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59A06-4205-4D1C-80AB-BA63E5C8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018-E514-4A78-8713-DBB2091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85FE6-A6FE-4D71-820B-22880EE1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3D15-0414-4A58-A00A-BF217E6E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DB58-30DD-4205-8C34-7815FFFC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96BF-CC54-4C09-A0BE-1BD6C29F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1740-0898-44E0-9A88-6B822B53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CEC8-05CE-4BB3-9B1C-1E5F36BB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44EBE-1B97-46EA-9F92-C368726C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C2A4-F066-4555-AF32-AEFA88079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6725-5930-4CD6-80A2-7D2616509CD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2C96-66CA-4AD2-8CE5-32187C724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E76A-0395-4E5F-BE26-8E01408B9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4296-24C2-4E7A-B063-581E04F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BCE87B-7928-4EF7-B9E0-EE3CB8C019DD}"/>
              </a:ext>
            </a:extLst>
          </p:cNvPr>
          <p:cNvSpPr/>
          <p:nvPr/>
        </p:nvSpPr>
        <p:spPr>
          <a:xfrm>
            <a:off x="209550" y="1830528"/>
            <a:ext cx="1196803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Linear Regression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Calculations Involved in Linear Regression 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Partitioning Sums of Squares in Regression: SSY = SSR + SSE 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Measuring the Degree of Fit, r</a:t>
            </a:r>
            <a:r>
              <a:rPr lang="en-US" sz="2000" baseline="30000" dirty="0">
                <a:solidFill>
                  <a:srgbClr val="000000"/>
                </a:solidFill>
                <a:latin typeface="EuropeanPiStd-3+20"/>
              </a:rPr>
              <a:t>2 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Model Checking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Transformation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Polynomial Regression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Non-Linear Regression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Generalized Additive Models</a:t>
            </a:r>
          </a:p>
          <a:p>
            <a:pPr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EuropeanPiStd-3+20"/>
              </a:rPr>
              <a:t>Influence</a:t>
            </a:r>
          </a:p>
        </p:txBody>
      </p:sp>
      <p:sp>
        <p:nvSpPr>
          <p:cNvPr id="5" name="Title 1">
            <a:extLst/>
          </p:cNvPr>
          <p:cNvSpPr txBox="1">
            <a:spLocks/>
          </p:cNvSpPr>
          <p:nvPr/>
        </p:nvSpPr>
        <p:spPr>
          <a:xfrm>
            <a:off x="209550" y="83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0840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36146" cy="1325563"/>
          </a:xfrm>
        </p:spPr>
        <p:txBody>
          <a:bodyPr/>
          <a:lstStyle/>
          <a:p>
            <a:r>
              <a:rPr lang="en-US" b="1" dirty="0"/>
              <a:t>The least-squares estimate of the regression slope, </a:t>
            </a:r>
            <a:r>
              <a:rPr lang="en-US" b="1" i="1" dirty="0"/>
              <a:t>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53" y="2011679"/>
            <a:ext cx="5799800" cy="27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Linear Regression in 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163716"/>
            <a:ext cx="1157967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growth∼tannin</a:t>
            </a:r>
            <a:r>
              <a:rPr lang="en-US" dirty="0"/>
              <a:t>),col="green")</a:t>
            </a:r>
          </a:p>
          <a:p>
            <a:endParaRPr lang="en-US" sz="2400" dirty="0"/>
          </a:p>
          <a:p>
            <a:r>
              <a:rPr lang="en-US" dirty="0"/>
              <a:t>fitted &lt;- predict(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growth∼tannin</a:t>
            </a:r>
            <a:r>
              <a:rPr lang="en-US" dirty="0"/>
              <a:t>))</a:t>
            </a:r>
          </a:p>
          <a:p>
            <a:r>
              <a:rPr lang="en-US" dirty="0"/>
              <a:t>fitted</a:t>
            </a:r>
          </a:p>
          <a:p>
            <a:r>
              <a:rPr lang="en-US" dirty="0"/>
              <a:t>1 	            2 	             3                4              5               6               7                 8                 9</a:t>
            </a:r>
          </a:p>
          <a:p>
            <a:r>
              <a:rPr lang="en-US" dirty="0"/>
              <a:t>11.755556 10.538889 9.322222 8.105556 6.888889 5.672222 4.455556 3.238889 2.022222</a:t>
            </a:r>
          </a:p>
          <a:p>
            <a:endParaRPr lang="en-US" sz="2400" dirty="0"/>
          </a:p>
          <a:p>
            <a:r>
              <a:rPr lang="en-US" dirty="0"/>
              <a:t>So the first predicted value of growth is 11.755556 when tannin = 0. To draw the first residual, both </a:t>
            </a:r>
            <a:r>
              <a:rPr lang="en-US" i="1" dirty="0"/>
              <a:t>x </a:t>
            </a:r>
            <a:r>
              <a:rPr lang="en-US" dirty="0"/>
              <a:t>coordinates will be 0. The first </a:t>
            </a:r>
            <a:r>
              <a:rPr lang="en-US" i="1" dirty="0"/>
              <a:t>y </a:t>
            </a:r>
            <a:r>
              <a:rPr lang="en-US" dirty="0"/>
              <a:t>coordinate will be 12 (the observed value) and the second will be 11.755556 (the fitted (or predicted) value). We use lines, like this:</a:t>
            </a:r>
          </a:p>
          <a:p>
            <a:endParaRPr lang="en-US" sz="2400" dirty="0"/>
          </a:p>
          <a:p>
            <a:r>
              <a:rPr lang="en-US" dirty="0"/>
              <a:t>lines(c(0,0),c(12,11.755556))</a:t>
            </a:r>
          </a:p>
          <a:p>
            <a:endParaRPr lang="en-US" sz="2400" dirty="0"/>
          </a:p>
          <a:p>
            <a:r>
              <a:rPr lang="en-US" dirty="0"/>
              <a:t>We could go through, laboriously, and draw each residual like this. But it is much quicker to automate the procedure, using a loop to deal with each residual in turn:</a:t>
            </a:r>
          </a:p>
          <a:p>
            <a:endParaRPr lang="en-US" sz="2400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1:9)</a:t>
            </a:r>
          </a:p>
          <a:p>
            <a:r>
              <a:rPr lang="en-US" dirty="0"/>
              <a:t>lines (c(tannin[</a:t>
            </a:r>
            <a:r>
              <a:rPr lang="en-US" dirty="0" err="1"/>
              <a:t>i</a:t>
            </a:r>
            <a:r>
              <a:rPr lang="en-US" dirty="0"/>
              <a:t>],tannin[</a:t>
            </a:r>
            <a:r>
              <a:rPr lang="en-US" dirty="0" err="1"/>
              <a:t>i</a:t>
            </a:r>
            <a:r>
              <a:rPr lang="en-US" dirty="0"/>
              <a:t>]),c(growth[</a:t>
            </a:r>
            <a:r>
              <a:rPr lang="en-US" dirty="0" err="1"/>
              <a:t>i</a:t>
            </a:r>
            <a:r>
              <a:rPr lang="en-US" dirty="0"/>
              <a:t>],fitted[</a:t>
            </a:r>
            <a:r>
              <a:rPr lang="en-US" dirty="0" err="1"/>
              <a:t>i</a:t>
            </a:r>
            <a:r>
              <a:rPr lang="en-US" dirty="0"/>
              <a:t>]),col="red")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22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Linear Regression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62" y="1408569"/>
            <a:ext cx="5534476" cy="4978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462" y="133551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These residuals describe the goodness of fit of the regression line. Our maximum likelihood model is defined as </a:t>
            </a:r>
            <a:r>
              <a:rPr lang="en-US" i="1" dirty="0"/>
              <a:t>the model that minimizes the sum of the squares of these residuals</a:t>
            </a:r>
            <a:r>
              <a:rPr lang="en-US" dirty="0"/>
              <a:t>. It is useful, therefore, to write down exactly what any one of the residuals, </a:t>
            </a:r>
            <a:r>
              <a:rPr lang="en-US" i="1" dirty="0"/>
              <a:t>d</a:t>
            </a:r>
            <a:r>
              <a:rPr lang="en-US" dirty="0"/>
              <a:t>, is: it is the measured value, </a:t>
            </a:r>
            <a:r>
              <a:rPr lang="en-US" i="1" dirty="0"/>
              <a:t>y</a:t>
            </a:r>
            <a:r>
              <a:rPr lang="en-US" dirty="0"/>
              <a:t>, minus the fitted value called ^</a:t>
            </a:r>
            <a:r>
              <a:rPr lang="en-US" i="1" dirty="0"/>
              <a:t>y 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‘hat’): </a:t>
            </a:r>
          </a:p>
          <a:p>
            <a:r>
              <a:rPr lang="en-US" i="1" dirty="0"/>
              <a:t>d= y-</a:t>
            </a:r>
            <a:r>
              <a:rPr lang="en-US" i="1" dirty="0" err="1"/>
              <a:t>yhat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improve on this, because we know that ^</a:t>
            </a:r>
            <a:r>
              <a:rPr lang="en-US" i="1" dirty="0"/>
              <a:t>y </a:t>
            </a:r>
            <a:r>
              <a:rPr lang="en-US" dirty="0"/>
              <a:t>is on the straight line </a:t>
            </a:r>
            <a:r>
              <a:rPr lang="en-US" i="1" dirty="0"/>
              <a:t>a +</a:t>
            </a:r>
            <a:r>
              <a:rPr lang="en-US" dirty="0"/>
              <a:t> </a:t>
            </a:r>
            <a:r>
              <a:rPr lang="en-US" i="1" dirty="0" err="1"/>
              <a:t>bx</a:t>
            </a:r>
            <a:r>
              <a:rPr lang="en-US" dirty="0"/>
              <a:t>, so</a:t>
            </a:r>
          </a:p>
          <a:p>
            <a:r>
              <a:rPr lang="es-ES" i="1" dirty="0"/>
              <a:t>d </a:t>
            </a:r>
            <a:r>
              <a:rPr lang="es-ES" dirty="0"/>
              <a:t>=</a:t>
            </a:r>
            <a:r>
              <a:rPr lang="es-ES" i="1" dirty="0"/>
              <a:t>y </a:t>
            </a:r>
            <a:r>
              <a:rPr lang="es-ES" dirty="0"/>
              <a:t> -(</a:t>
            </a:r>
            <a:r>
              <a:rPr lang="es-ES" i="1" dirty="0"/>
              <a:t>a </a:t>
            </a:r>
            <a:r>
              <a:rPr lang="es-ES" dirty="0"/>
              <a:t>+ </a:t>
            </a:r>
            <a:r>
              <a:rPr lang="es-ES" i="1" dirty="0" err="1"/>
              <a:t>bx</a:t>
            </a:r>
            <a:r>
              <a:rPr lang="es-ES" dirty="0"/>
              <a:t>.)= </a:t>
            </a:r>
            <a:r>
              <a:rPr lang="es-ES" i="1" dirty="0"/>
              <a:t>y -</a:t>
            </a:r>
            <a:r>
              <a:rPr lang="es-ES" dirty="0"/>
              <a:t> </a:t>
            </a:r>
            <a:r>
              <a:rPr lang="es-ES" i="1" dirty="0"/>
              <a:t>a -</a:t>
            </a:r>
            <a:r>
              <a:rPr lang="es-ES" dirty="0"/>
              <a:t> </a:t>
            </a:r>
            <a:r>
              <a:rPr lang="es-ES" i="1" dirty="0" err="1"/>
              <a:t>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7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982450" cy="1325563"/>
          </a:xfrm>
        </p:spPr>
        <p:txBody>
          <a:bodyPr/>
          <a:lstStyle/>
          <a:p>
            <a:r>
              <a:rPr lang="en-US" b="1" dirty="0"/>
              <a:t>The sum of the residuals in a linear regression is zero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56" y="1128712"/>
            <a:ext cx="5954840" cy="54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Linear Regression in 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462" y="1335515"/>
            <a:ext cx="606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change the value of the slope </a:t>
            </a:r>
            <a:r>
              <a:rPr lang="en-US" i="1" dirty="0"/>
              <a:t>b</a:t>
            </a:r>
          </a:p>
          <a:p>
            <a:r>
              <a:rPr lang="en-US" dirty="0"/>
              <a:t>• work out the new intercept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 err="1"/>
              <a:t>yhat</a:t>
            </a:r>
            <a:r>
              <a:rPr lang="en-US" i="1" dirty="0"/>
              <a:t> -</a:t>
            </a:r>
            <a:r>
              <a:rPr lang="en-US" dirty="0"/>
              <a:t> </a:t>
            </a:r>
            <a:r>
              <a:rPr lang="en-US" i="1" dirty="0" err="1"/>
              <a:t>bxhat</a:t>
            </a:r>
            <a:endParaRPr lang="en-US" i="1" dirty="0"/>
          </a:p>
          <a:p>
            <a:r>
              <a:rPr lang="en-US" dirty="0"/>
              <a:t>• predict the fitted values of growth for each level of tannin </a:t>
            </a:r>
            <a:r>
              <a:rPr lang="en-US" i="1" dirty="0"/>
              <a:t>a +</a:t>
            </a:r>
            <a:r>
              <a:rPr lang="en-US" dirty="0"/>
              <a:t> </a:t>
            </a:r>
            <a:r>
              <a:rPr lang="en-US" i="1" dirty="0" err="1"/>
              <a:t>bx</a:t>
            </a:r>
            <a:endParaRPr lang="en-US" i="1" dirty="0"/>
          </a:p>
          <a:p>
            <a:r>
              <a:rPr lang="en-US" dirty="0"/>
              <a:t>• work out the residuals </a:t>
            </a:r>
            <a:r>
              <a:rPr lang="en-US" i="1" dirty="0"/>
              <a:t>y </a:t>
            </a:r>
            <a:r>
              <a:rPr lang="en-US" dirty="0"/>
              <a:t>- </a:t>
            </a:r>
            <a:r>
              <a:rPr lang="en-US" i="1" dirty="0"/>
              <a:t>a -</a:t>
            </a:r>
            <a:r>
              <a:rPr lang="en-US" dirty="0"/>
              <a:t> </a:t>
            </a:r>
            <a:r>
              <a:rPr lang="en-US" i="1" dirty="0" err="1"/>
              <a:t>bx</a:t>
            </a:r>
            <a:endParaRPr lang="en-US" i="1" dirty="0"/>
          </a:p>
          <a:p>
            <a:r>
              <a:rPr lang="en-US" dirty="0"/>
              <a:t>• square them and add them up sigma( </a:t>
            </a:r>
            <a:r>
              <a:rPr lang="en-US" i="1" dirty="0"/>
              <a:t>y -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-</a:t>
            </a:r>
            <a:r>
              <a:rPr lang="en-US" i="1" dirty="0"/>
              <a:t>bx</a:t>
            </a:r>
            <a:r>
              <a:rPr lang="en-US" baseline="30000" dirty="0"/>
              <a:t>2)</a:t>
            </a:r>
          </a:p>
          <a:p>
            <a:r>
              <a:rPr lang="en-US" dirty="0"/>
              <a:t>• associate this value of </a:t>
            </a:r>
            <a:r>
              <a:rPr lang="en-US" dirty="0" err="1"/>
              <a:t>sse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with the current estimate of the slope b[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Once this process is complete, we can produce a U-shaped graph with the squared residuals on the </a:t>
            </a:r>
            <a:r>
              <a:rPr lang="en-US" i="1" dirty="0"/>
              <a:t>y </a:t>
            </a:r>
            <a:r>
              <a:rPr lang="en-US" dirty="0"/>
              <a:t>axis and the estimate of the slope on the </a:t>
            </a:r>
            <a:r>
              <a:rPr lang="en-US" i="1" dirty="0"/>
              <a:t>x </a:t>
            </a:r>
            <a:r>
              <a:rPr lang="en-US" dirty="0"/>
              <a:t>axis. Now we find the minimum value of </a:t>
            </a:r>
            <a:r>
              <a:rPr lang="en-US" dirty="0" err="1"/>
              <a:t>sse</a:t>
            </a:r>
            <a:r>
              <a:rPr lang="en-US" dirty="0"/>
              <a:t> (it turns out to be 20.072) and draw a horizontal dashed green line. At the point where this minimum touches the graph, we read down to the </a:t>
            </a:r>
            <a:r>
              <a:rPr lang="en-US" i="1" dirty="0"/>
              <a:t>x </a:t>
            </a:r>
            <a:r>
              <a:rPr lang="en-US" dirty="0"/>
              <a:t>axis to find the best value of the slope (the red arrow). This is the value (</a:t>
            </a:r>
            <a:r>
              <a:rPr lang="en-US" i="1" dirty="0"/>
              <a:t>b </a:t>
            </a:r>
            <a:r>
              <a:rPr lang="en-US" dirty="0"/>
              <a:t>=1.217) that R provided for us earlier.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2" y="1054099"/>
            <a:ext cx="5534476" cy="50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Calculations Involved in Linear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550" y="1198355"/>
            <a:ext cx="56791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is the R code that produces the figure and extracts the best estimate of </a:t>
            </a:r>
            <a:r>
              <a:rPr lang="en-US" i="1" dirty="0"/>
              <a:t>b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 &lt;- </a:t>
            </a:r>
            <a:r>
              <a:rPr lang="en-US" dirty="0" err="1"/>
              <a:t>seq</a:t>
            </a:r>
            <a:r>
              <a:rPr lang="en-US" dirty="0"/>
              <a:t>(-1.43,-1,0.002)</a:t>
            </a:r>
          </a:p>
          <a:p>
            <a:r>
              <a:rPr lang="en-US" dirty="0" err="1"/>
              <a:t>sse</a:t>
            </a:r>
            <a:r>
              <a:rPr lang="en-US" dirty="0"/>
              <a:t> &lt;- numeric(length(b))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1:length(b)) {</a:t>
            </a:r>
          </a:p>
          <a:p>
            <a:r>
              <a:rPr lang="en-US" dirty="0"/>
              <a:t>a &lt;- mean(growth)-b[</a:t>
            </a:r>
            <a:r>
              <a:rPr lang="en-US" dirty="0" err="1"/>
              <a:t>i</a:t>
            </a:r>
            <a:r>
              <a:rPr lang="en-US" dirty="0"/>
              <a:t>]*mean(tannin)</a:t>
            </a:r>
          </a:p>
          <a:p>
            <a:r>
              <a:rPr lang="en-US" dirty="0"/>
              <a:t>residual &lt;- growth - a - b[</a:t>
            </a:r>
            <a:r>
              <a:rPr lang="en-US" dirty="0" err="1"/>
              <a:t>i</a:t>
            </a:r>
            <a:r>
              <a:rPr lang="en-US" dirty="0"/>
              <a:t>]*tannin</a:t>
            </a:r>
          </a:p>
          <a:p>
            <a:r>
              <a:rPr lang="pt-BR" dirty="0"/>
              <a:t>sse[i] &lt;- sum(residual^2)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plot(</a:t>
            </a:r>
            <a:r>
              <a:rPr lang="en-US" dirty="0" err="1"/>
              <a:t>b,sse,type</a:t>
            </a:r>
            <a:r>
              <a:rPr lang="en-US" dirty="0"/>
              <a:t>="l",</a:t>
            </a:r>
            <a:r>
              <a:rPr lang="en-US" dirty="0" err="1"/>
              <a:t>ylim</a:t>
            </a:r>
            <a:r>
              <a:rPr lang="en-US" dirty="0"/>
              <a:t>=c(19,24))</a:t>
            </a:r>
          </a:p>
          <a:p>
            <a:r>
              <a:rPr lang="en-US" dirty="0"/>
              <a:t>arrows(-1.216,20.07225,-1.216,19,col="red")</a:t>
            </a:r>
          </a:p>
          <a:p>
            <a:r>
              <a:rPr lang="en-US" dirty="0" err="1"/>
              <a:t>abline</a:t>
            </a:r>
            <a:r>
              <a:rPr lang="en-US" dirty="0"/>
              <a:t>(h=20.07225,col="green",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r>
              <a:rPr lang="en-US" dirty="0"/>
              <a:t>lines(</a:t>
            </a:r>
            <a:r>
              <a:rPr lang="en-US" dirty="0" err="1"/>
              <a:t>b,sse</a:t>
            </a:r>
            <a:r>
              <a:rPr lang="en-US" dirty="0"/>
              <a:t>)</a:t>
            </a:r>
          </a:p>
          <a:p>
            <a:r>
              <a:rPr lang="en-US" dirty="0"/>
              <a:t>b[which(</a:t>
            </a:r>
            <a:r>
              <a:rPr lang="en-US" dirty="0" err="1"/>
              <a:t>sse</a:t>
            </a:r>
            <a:r>
              <a:rPr lang="en-US" dirty="0"/>
              <a:t>==min(</a:t>
            </a:r>
            <a:r>
              <a:rPr lang="en-US" dirty="0" err="1"/>
              <a:t>sse</a:t>
            </a:r>
            <a:r>
              <a:rPr lang="en-US" dirty="0"/>
              <a:t>))]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45" y="1881107"/>
            <a:ext cx="5983866" cy="3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Calculations Involved in 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725" y="2995314"/>
            <a:ext cx="4000630" cy="11327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8426" y="230045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LTStd-Roman"/>
              </a:rPr>
              <a:t>The corrected sums of squares of </a:t>
            </a:r>
            <a:r>
              <a:rPr lang="en-US" i="1" dirty="0">
                <a:latin typeface="TimesLTStd-Italic"/>
              </a:rPr>
              <a:t>y </a:t>
            </a:r>
            <a:r>
              <a:rPr lang="en-US" dirty="0">
                <a:latin typeface="TimesLTStd-Roman"/>
              </a:rPr>
              <a:t>and </a:t>
            </a:r>
            <a:r>
              <a:rPr lang="en-US" i="1" dirty="0">
                <a:latin typeface="TimesLTStd-Italic"/>
              </a:rPr>
              <a:t>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76" y="5072414"/>
            <a:ext cx="3401742" cy="985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37276" y="4643462"/>
            <a:ext cx="307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The corrected sum of products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09" y="2325138"/>
            <a:ext cx="6503172" cy="36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78066" cy="1325563"/>
          </a:xfrm>
        </p:spPr>
        <p:txBody>
          <a:bodyPr>
            <a:normAutofit/>
          </a:bodyPr>
          <a:lstStyle/>
          <a:p>
            <a:r>
              <a:rPr lang="en-US" sz="4300" b="1" dirty="0"/>
              <a:t>Corrected sums of squares and products in regression</a:t>
            </a:r>
            <a:endParaRPr lang="en-US" sz="4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80" y="1243534"/>
            <a:ext cx="5450312" cy="52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78066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shortcut formula for the sum of products, </a:t>
            </a:r>
            <a:r>
              <a:rPr lang="en-US" b="1" i="1" dirty="0"/>
              <a:t>SSXY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2238570"/>
            <a:ext cx="2232259" cy="943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9" y="3989735"/>
            <a:ext cx="3120221" cy="720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768" y="1234597"/>
            <a:ext cx="6286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78066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shortcut formula for the sum of products, </a:t>
            </a:r>
            <a:r>
              <a:rPr lang="en-US" b="1" i="1" dirty="0"/>
              <a:t>SSXY</a:t>
            </a:r>
            <a:endParaRPr lang="en-US" sz="4300" dirty="0"/>
          </a:p>
        </p:txBody>
      </p:sp>
      <p:sp>
        <p:nvSpPr>
          <p:cNvPr id="7" name="Rectangle 6"/>
          <p:cNvSpPr/>
          <p:nvPr/>
        </p:nvSpPr>
        <p:spPr>
          <a:xfrm>
            <a:off x="209550" y="1408569"/>
            <a:ext cx="5239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SSX &lt;- sum(tannin^2)-sum(tannin)^2/length(tannin)</a:t>
            </a:r>
          </a:p>
          <a:p>
            <a:r>
              <a:rPr lang="en-US" dirty="0"/>
              <a:t>SSX</a:t>
            </a:r>
          </a:p>
          <a:p>
            <a:r>
              <a:rPr lang="en-US" dirty="0"/>
              <a:t>[1] 60</a:t>
            </a:r>
          </a:p>
          <a:p>
            <a:r>
              <a:rPr lang="en-US" dirty="0"/>
              <a:t>SSY &lt;- sum(growth^2)-sum(growth)^2/length(growth)</a:t>
            </a:r>
          </a:p>
          <a:p>
            <a:r>
              <a:rPr lang="en-US" dirty="0"/>
              <a:t>SSY</a:t>
            </a:r>
          </a:p>
          <a:p>
            <a:r>
              <a:rPr lang="en-US" dirty="0"/>
              <a:t>[1] 108.8889</a:t>
            </a:r>
          </a:p>
          <a:p>
            <a:r>
              <a:rPr lang="en-US" dirty="0"/>
              <a:t>SSXY &lt;- sum(tannin*growth)-sum(tannin)*sum(growth)/length(tannin)</a:t>
            </a:r>
          </a:p>
          <a:p>
            <a:r>
              <a:rPr lang="en-US" dirty="0"/>
              <a:t>SSXY</a:t>
            </a:r>
          </a:p>
          <a:p>
            <a:r>
              <a:rPr lang="en-US" dirty="0"/>
              <a:t>[1] -73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19" y="3435459"/>
            <a:ext cx="6153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408569"/>
            <a:ext cx="55139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simplest model of all is the linear model: </a:t>
            </a:r>
            <a:r>
              <a:rPr lang="en-US" sz="2400" i="1" dirty="0"/>
              <a:t>y =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dirty="0"/>
              <a:t>+ </a:t>
            </a:r>
            <a:r>
              <a:rPr lang="en-US" sz="2400" i="1" dirty="0" err="1"/>
              <a:t>bx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response variable is y, and x is a continuous explanatory variable. There are two parameters, a and b: the intercept is a (the value of y when x= 0); and the slope is b (the slope, or gradient, is the change in y divided by the change in x which brought it about). The slope is so important that it is worth drawing a picture to make clear what is involved.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01" y="1802693"/>
            <a:ext cx="5331376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5439688" cy="1325563"/>
          </a:xfrm>
        </p:spPr>
        <p:txBody>
          <a:bodyPr>
            <a:normAutofit/>
          </a:bodyPr>
          <a:lstStyle/>
          <a:p>
            <a:r>
              <a:rPr lang="en-US" b="1" dirty="0"/>
              <a:t>Proof that </a:t>
            </a:r>
            <a:r>
              <a:rPr lang="en-US" b="1" i="1" dirty="0"/>
              <a:t>SSY</a:t>
            </a:r>
            <a:r>
              <a:rPr lang="en-US" b="1" dirty="0"/>
              <a:t>=</a:t>
            </a:r>
            <a:r>
              <a:rPr lang="en-US" b="1" i="1" dirty="0"/>
              <a:t>SSR</a:t>
            </a:r>
            <a:r>
              <a:rPr lang="en-US" b="1" dirty="0"/>
              <a:t>+</a:t>
            </a:r>
            <a:r>
              <a:rPr lang="en-US" b="1" i="1" dirty="0"/>
              <a:t>SSE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4110"/>
          <a:stretch/>
        </p:blipFill>
        <p:spPr>
          <a:xfrm>
            <a:off x="209549" y="1668050"/>
            <a:ext cx="5451957" cy="4620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6773"/>
          <a:stretch/>
        </p:blipFill>
        <p:spPr>
          <a:xfrm>
            <a:off x="6327196" y="1929008"/>
            <a:ext cx="5714492" cy="37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5439688" cy="1325563"/>
          </a:xfrm>
        </p:spPr>
        <p:txBody>
          <a:bodyPr>
            <a:normAutofit/>
          </a:bodyPr>
          <a:lstStyle/>
          <a:p>
            <a:r>
              <a:rPr lang="en-US" b="1" dirty="0"/>
              <a:t>Proof that </a:t>
            </a:r>
            <a:r>
              <a:rPr lang="en-US" b="1" i="1" dirty="0"/>
              <a:t>SSY</a:t>
            </a:r>
            <a:r>
              <a:rPr lang="en-US" b="1" dirty="0"/>
              <a:t>=</a:t>
            </a:r>
            <a:r>
              <a:rPr lang="en-US" b="1" i="1" dirty="0"/>
              <a:t>SSR</a:t>
            </a:r>
            <a:r>
              <a:rPr lang="en-US" b="1" dirty="0"/>
              <a:t>+</a:t>
            </a:r>
            <a:r>
              <a:rPr lang="en-US" b="1" i="1" dirty="0"/>
              <a:t>SSE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307"/>
          <a:stretch/>
        </p:blipFill>
        <p:spPr>
          <a:xfrm>
            <a:off x="395744" y="2211953"/>
            <a:ext cx="5067300" cy="314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305"/>
          <a:stretch/>
        </p:blipFill>
        <p:spPr>
          <a:xfrm>
            <a:off x="5884232" y="2211953"/>
            <a:ext cx="5067300" cy="33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Calculations Involved in Linear Regression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0" y="1267216"/>
            <a:ext cx="54864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340" y="2592779"/>
            <a:ext cx="887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To complete the ANOVA table, we need to understand the fourth column, headed </a:t>
            </a:r>
            <a:r>
              <a:rPr lang="en-US" dirty="0">
                <a:latin typeface="TimesLTStd-Roman+20"/>
              </a:rPr>
              <a:t>‘</a:t>
            </a:r>
            <a:r>
              <a:rPr lang="en-US" dirty="0">
                <a:latin typeface="TimesLTStd-Roman"/>
              </a:rPr>
              <a:t>Mean</a:t>
            </a:r>
          </a:p>
          <a:p>
            <a:r>
              <a:rPr lang="en-US" dirty="0">
                <a:latin typeface="TimesLTStd-Roman"/>
              </a:rPr>
              <a:t>squares</a:t>
            </a:r>
            <a:r>
              <a:rPr lang="en-US" dirty="0">
                <a:latin typeface="TimesLTStd-Roman+20"/>
              </a:rPr>
              <a:t>’</a:t>
            </a:r>
            <a:r>
              <a:rPr lang="en-US" dirty="0">
                <a:latin typeface="TimesLTStd-Roman"/>
              </a:rPr>
              <a:t>. This column contains the variances, on which analysis of variance is based. The</a:t>
            </a:r>
          </a:p>
          <a:p>
            <a:r>
              <a:rPr lang="en-US" dirty="0">
                <a:latin typeface="TimesLTStd-Roman"/>
              </a:rPr>
              <a:t>key point to recall is that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2" y="3693869"/>
            <a:ext cx="3436307" cy="10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Calculations Involved in Linear Regression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6" y="1546507"/>
            <a:ext cx="5667375" cy="1209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847" y="3155939"/>
            <a:ext cx="1536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qf</a:t>
            </a:r>
            <a:r>
              <a:rPr lang="en-US" dirty="0"/>
              <a:t>(0.95,1,7)</a:t>
            </a:r>
          </a:p>
          <a:p>
            <a:r>
              <a:rPr lang="en-US" dirty="0"/>
              <a:t>[1] 5.591448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847" y="4202027"/>
            <a:ext cx="193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1-pf(30.974,1,7)</a:t>
            </a:r>
          </a:p>
          <a:p>
            <a:r>
              <a:rPr lang="en-US" dirty="0"/>
              <a:t>[1] 0.0008460725</a:t>
            </a:r>
          </a:p>
        </p:txBody>
      </p:sp>
    </p:spTree>
    <p:extLst>
      <p:ext uri="{BB962C8B-B14F-4D97-AF65-F5344CB8AC3E}">
        <p14:creationId xmlns:p14="http://schemas.microsoft.com/office/powerpoint/2010/main" val="261825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standard error of the regression slope</a:t>
            </a:r>
            <a:endParaRPr lang="en-US" sz="4300" dirty="0"/>
          </a:p>
        </p:txBody>
      </p:sp>
      <p:sp>
        <p:nvSpPr>
          <p:cNvPr id="5" name="Rectangle 4"/>
          <p:cNvSpPr/>
          <p:nvPr/>
        </p:nvSpPr>
        <p:spPr>
          <a:xfrm>
            <a:off x="496859" y="140856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LTStd-Roman"/>
              </a:rPr>
              <a:t>This quantity is given by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5" y="1885611"/>
            <a:ext cx="1904193" cy="468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038" y="2734132"/>
            <a:ext cx="5282659" cy="2496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126" y="5375360"/>
            <a:ext cx="3168738" cy="8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standard error of the intercept</a:t>
            </a:r>
            <a:endParaRPr lang="en-US" sz="4300" dirty="0"/>
          </a:p>
        </p:txBody>
      </p:sp>
      <p:sp>
        <p:nvSpPr>
          <p:cNvPr id="5" name="Rectangle 4"/>
          <p:cNvSpPr/>
          <p:nvPr/>
        </p:nvSpPr>
        <p:spPr>
          <a:xfrm>
            <a:off x="496859" y="140856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LTStd-Roman"/>
              </a:rPr>
              <a:t>This quantity is given by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" y="1812657"/>
            <a:ext cx="1972902" cy="92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117" y="2592888"/>
            <a:ext cx="4957128" cy="2198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6904" y="4947162"/>
            <a:ext cx="6559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In general, the </a:t>
            </a:r>
            <a:r>
              <a:rPr lang="en-US" i="1" dirty="0">
                <a:latin typeface="TimesLTStd-Italic"/>
              </a:rPr>
              <a:t>standard error for a predicted value </a:t>
            </a:r>
            <a:r>
              <a:rPr lang="en-US" dirty="0">
                <a:latin typeface="cmr10"/>
              </a:rPr>
              <a:t>^</a:t>
            </a:r>
            <a:r>
              <a:rPr lang="en-US" i="1" dirty="0">
                <a:latin typeface="TimesLTStd-Italic"/>
              </a:rPr>
              <a:t>y </a:t>
            </a:r>
            <a:r>
              <a:rPr lang="en-US" dirty="0">
                <a:latin typeface="TimesLTStd-Roman"/>
              </a:rPr>
              <a:t>is given by: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861" y="5717088"/>
            <a:ext cx="2457090" cy="6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8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standard error of the intercept</a:t>
            </a:r>
            <a:endParaRPr lang="en-US" sz="4300" dirty="0"/>
          </a:p>
        </p:txBody>
      </p:sp>
      <p:sp>
        <p:nvSpPr>
          <p:cNvPr id="5" name="Rectangle 4"/>
          <p:cNvSpPr/>
          <p:nvPr/>
        </p:nvSpPr>
        <p:spPr>
          <a:xfrm>
            <a:off x="496859" y="1408569"/>
            <a:ext cx="716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formula for the standard error of the intercept is a little more involved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52" y="1126763"/>
            <a:ext cx="3686834" cy="7771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6859" y="2292454"/>
            <a:ext cx="289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growth∼tannin</a:t>
            </a:r>
            <a:r>
              <a:rPr lang="en-US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44" y="3062895"/>
            <a:ext cx="7375808" cy="2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The standard error of the intercept</a:t>
            </a:r>
            <a:endParaRPr lang="en-US" sz="4300" dirty="0"/>
          </a:p>
        </p:txBody>
      </p:sp>
      <p:sp>
        <p:nvSpPr>
          <p:cNvPr id="5" name="Rectangle 4"/>
          <p:cNvSpPr/>
          <p:nvPr/>
        </p:nvSpPr>
        <p:spPr>
          <a:xfrm>
            <a:off x="496859" y="1408569"/>
            <a:ext cx="788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you want to see the ANOVA table rather than the parameter estimates, then the</a:t>
            </a:r>
          </a:p>
          <a:p>
            <a:r>
              <a:rPr lang="en-US" dirty="0"/>
              <a:t>appropriate function is </a:t>
            </a:r>
            <a:r>
              <a:rPr lang="en-US" dirty="0" err="1"/>
              <a:t>summary.aov</a:t>
            </a:r>
            <a:r>
              <a:rPr lang="en-US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0" y="3103464"/>
            <a:ext cx="8146100" cy="17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Measuring the Degree of Fit, </a:t>
            </a:r>
            <a:r>
              <a:rPr lang="en-US" b="1" i="1" dirty="0"/>
              <a:t>r</a:t>
            </a:r>
            <a:r>
              <a:rPr lang="en-US" b="1" baseline="30000" dirty="0"/>
              <a:t>2</a:t>
            </a:r>
            <a:endParaRPr lang="en-US" sz="43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496859" y="1408569"/>
            <a:ext cx="11052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 regression lines can have exactly the same slopes and intercepts, and yet be derived from completely different</a:t>
            </a:r>
          </a:p>
          <a:p>
            <a:r>
              <a:rPr lang="en-US" dirty="0"/>
              <a:t>relationships: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2841844"/>
            <a:ext cx="4838440" cy="2285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156" y="1810207"/>
            <a:ext cx="2171700" cy="923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642" y="5591266"/>
            <a:ext cx="1170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varies from 1, when the regression explains all of the variation in y (SSR =SSY), to 0 when the regression explains none of the variation in y (SSE = SSY).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699" y="2568783"/>
            <a:ext cx="4838440" cy="26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9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Model Checking</a:t>
            </a:r>
            <a:endParaRPr lang="en-US" sz="43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397441" y="1411437"/>
            <a:ext cx="3914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final thing you will want to do is to expose the model to critical appraisal. The assumptions we really want to be sure about are </a:t>
            </a:r>
            <a:r>
              <a:rPr lang="en-US" i="1" dirty="0"/>
              <a:t>constancy of variance </a:t>
            </a:r>
            <a:r>
              <a:rPr lang="en-US" dirty="0"/>
              <a:t>and </a:t>
            </a:r>
            <a:r>
              <a:rPr lang="en-US" i="1" dirty="0"/>
              <a:t>normality of errors</a:t>
            </a:r>
            <a:r>
              <a:rPr lang="en-US" dirty="0"/>
              <a:t>. The simplest way to do this is with four built-in model-checking plots: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54" y="388307"/>
            <a:ext cx="6833862" cy="63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408569"/>
            <a:ext cx="595418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Estimating the slope is slightly more involved because we need to calculate</a:t>
            </a:r>
          </a:p>
          <a:p>
            <a:r>
              <a:rPr lang="en-US" dirty="0"/>
              <a:t>change in </a:t>
            </a:r>
            <a:r>
              <a:rPr lang="en-US" i="1" dirty="0"/>
              <a:t>y/ </a:t>
            </a:r>
            <a:r>
              <a:rPr lang="en-US" dirty="0"/>
              <a:t>change in </a:t>
            </a:r>
            <a:r>
              <a:rPr lang="en-US" i="1" dirty="0"/>
              <a:t>x </a:t>
            </a:r>
            <a:r>
              <a:rPr lang="en-US" dirty="0"/>
              <a:t>that brought it about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dirty="0"/>
              <a:t>In practice, it is a good idea for precision to select a large change in </a:t>
            </a:r>
            <a:r>
              <a:rPr lang="en-US" i="1" dirty="0"/>
              <a:t>x</a:t>
            </a:r>
            <a:r>
              <a:rPr lang="en-US" dirty="0"/>
              <a:t>. Let us take it from2 to 8. Because the slope of the graph is negative, the value of </a:t>
            </a:r>
            <a:r>
              <a:rPr lang="en-US" i="1" dirty="0"/>
              <a:t>y </a:t>
            </a:r>
            <a:r>
              <a:rPr lang="en-US" dirty="0"/>
              <a:t>is lower when </a:t>
            </a:r>
            <a:r>
              <a:rPr lang="en-US" i="1" dirty="0"/>
              <a:t>x</a:t>
            </a:r>
            <a:r>
              <a:rPr lang="en-US" dirty="0"/>
              <a:t>= 8 than it is when </a:t>
            </a:r>
            <a:r>
              <a:rPr lang="en-US" i="1" dirty="0"/>
              <a:t>x</a:t>
            </a:r>
            <a:r>
              <a:rPr lang="en-US" dirty="0"/>
              <a:t>= 2. At </a:t>
            </a:r>
            <a:r>
              <a:rPr lang="en-US" i="1" dirty="0"/>
              <a:t>x</a:t>
            </a:r>
            <a:r>
              <a:rPr lang="en-US" dirty="0"/>
              <a:t>= 2, we draw a blue line vertically downwards from the regression line to the value of </a:t>
            </a:r>
            <a:r>
              <a:rPr lang="en-US" i="1" dirty="0"/>
              <a:t>y </a:t>
            </a:r>
            <a:r>
              <a:rPr lang="en-US" dirty="0"/>
              <a:t>when </a:t>
            </a:r>
            <a:r>
              <a:rPr lang="en-US" i="1" dirty="0"/>
              <a:t>x</a:t>
            </a:r>
            <a:r>
              <a:rPr lang="en-US" dirty="0"/>
              <a:t>=8. The length of this blue line is the change in </a:t>
            </a:r>
            <a:r>
              <a:rPr lang="en-US" i="1" dirty="0"/>
              <a:t>y </a:t>
            </a:r>
            <a:r>
              <a:rPr lang="en-US" dirty="0"/>
              <a:t>(often denoted as ‘delta </a:t>
            </a:r>
            <a:r>
              <a:rPr lang="en-US" i="1" dirty="0"/>
              <a:t>y</a:t>
            </a:r>
            <a:r>
              <a:rPr lang="en-US" dirty="0"/>
              <a:t>’, </a:t>
            </a:r>
            <a:r>
              <a:rPr lang="en-US" dirty="0" err="1"/>
              <a:t>orΔ</a:t>
            </a:r>
            <a:r>
              <a:rPr lang="en-US" i="1" dirty="0" err="1"/>
              <a:t>y</a:t>
            </a:r>
            <a:r>
              <a:rPr lang="en-US" i="1" dirty="0"/>
              <a:t> </a:t>
            </a:r>
            <a:r>
              <a:rPr lang="en-US" dirty="0"/>
              <a:t>in symbols). Now we draw a horizontal brown line showing the change in </a:t>
            </a:r>
            <a:r>
              <a:rPr lang="en-US" i="1" dirty="0"/>
              <a:t>x </a:t>
            </a:r>
            <a:r>
              <a:rPr lang="en-US" dirty="0"/>
              <a:t>from 2 to 8. The length of this brown line </a:t>
            </a:r>
            <a:r>
              <a:rPr lang="en-US" dirty="0" err="1"/>
              <a:t>isΔ</a:t>
            </a:r>
            <a:r>
              <a:rPr lang="en-US" i="1" dirty="0" err="1"/>
              <a:t>x</a:t>
            </a:r>
            <a:r>
              <a:rPr lang="en-US" dirty="0"/>
              <a:t>. When </a:t>
            </a:r>
            <a:r>
              <a:rPr lang="en-US" i="1" dirty="0"/>
              <a:t>x</a:t>
            </a:r>
            <a:r>
              <a:rPr lang="en-US" dirty="0"/>
              <a:t>= 2 we can read off the value of </a:t>
            </a:r>
            <a:r>
              <a:rPr lang="en-US" i="1" dirty="0"/>
              <a:t>y </a:t>
            </a:r>
            <a:r>
              <a:rPr lang="en-US" dirty="0"/>
              <a:t>(approximately) from the graph: it is roughly 66. Similarly, when </a:t>
            </a:r>
            <a:r>
              <a:rPr lang="en-US" i="1" dirty="0"/>
              <a:t>x</a:t>
            </a:r>
            <a:r>
              <a:rPr lang="en-US" dirty="0"/>
              <a:t>= 8 we can read off the value of </a:t>
            </a:r>
            <a:r>
              <a:rPr lang="en-US" i="1" dirty="0"/>
              <a:t>y </a:t>
            </a:r>
            <a:r>
              <a:rPr lang="en-US" dirty="0"/>
              <a:t>as 24.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30" y="1174044"/>
            <a:ext cx="5585251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397440" y="1411437"/>
            <a:ext cx="8721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are some other useful two-parameter models: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" y="2191390"/>
            <a:ext cx="5295738" cy="2993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646" y="1799979"/>
            <a:ext cx="4682778" cy="37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209549" y="1298703"/>
            <a:ext cx="61912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=c(1,1))</a:t>
            </a:r>
          </a:p>
          <a:p>
            <a:r>
              <a:rPr lang="en-US" dirty="0"/>
              <a:t>data &lt;- read.csv("c:\\temp\\decay.csv")</a:t>
            </a:r>
          </a:p>
          <a:p>
            <a:r>
              <a:rPr lang="en-US" dirty="0"/>
              <a:t>attach(data)</a:t>
            </a:r>
          </a:p>
          <a:p>
            <a:r>
              <a:rPr lang="en-US" dirty="0"/>
              <a:t>names(data)</a:t>
            </a:r>
          </a:p>
          <a:p>
            <a:endParaRPr lang="en-US" dirty="0"/>
          </a:p>
          <a:p>
            <a:r>
              <a:rPr lang="en-US" dirty="0"/>
              <a:t>[1] "time" "amount“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time,amount,pch</a:t>
            </a:r>
            <a:r>
              <a:rPr lang="en-US" dirty="0"/>
              <a:t>=21,col="blue",</a:t>
            </a:r>
            <a:r>
              <a:rPr lang="en-US" dirty="0" err="1"/>
              <a:t>bg</a:t>
            </a:r>
            <a:r>
              <a:rPr lang="en-US" dirty="0"/>
              <a:t>="green")</a:t>
            </a:r>
          </a:p>
          <a:p>
            <a:r>
              <a:rPr lang="en-US" dirty="0"/>
              <a:t>We start by fitting a straight line through the scatterplot, using </a:t>
            </a:r>
            <a:r>
              <a:rPr lang="en-US" dirty="0" err="1"/>
              <a:t>abline</a:t>
            </a:r>
            <a:r>
              <a:rPr lang="en-US" dirty="0"/>
              <a:t> with a linear model: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amount∼time</a:t>
            </a:r>
            <a:r>
              <a:rPr lang="en-US" dirty="0"/>
              <a:t>),col="red")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28" y="1408569"/>
            <a:ext cx="4118856" cy="3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0" y="1621664"/>
            <a:ext cx="5701952" cy="1943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8" y="4123868"/>
            <a:ext cx="2838450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51" y="5547529"/>
            <a:ext cx="2028825" cy="447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0860" y="2270144"/>
            <a:ext cx="515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time,log</a:t>
            </a:r>
            <a:r>
              <a:rPr lang="en-US" dirty="0"/>
              <a:t>(amount),</a:t>
            </a:r>
            <a:r>
              <a:rPr lang="en-US" dirty="0" err="1"/>
              <a:t>pch</a:t>
            </a:r>
            <a:r>
              <a:rPr lang="en-US" dirty="0"/>
              <a:t>=21,col="blue",</a:t>
            </a:r>
            <a:r>
              <a:rPr lang="en-US" dirty="0" err="1"/>
              <a:t>bg</a:t>
            </a:r>
            <a:r>
              <a:rPr lang="en-US" dirty="0"/>
              <a:t>="red")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(log(amount)∼time),col="blue")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181" y="3093930"/>
            <a:ext cx="3848056" cy="34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1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938" y="155965"/>
            <a:ext cx="3673519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7" y="268700"/>
            <a:ext cx="5317690" cy="21382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5904" y="2406971"/>
            <a:ext cx="125406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us add one standard error to the intercept and subtract one standard error from it to get upper and lower intervals:</a:t>
            </a:r>
          </a:p>
          <a:p>
            <a:r>
              <a:rPr lang="en-US" dirty="0"/>
              <a:t>upper &lt;- 4.547386 + 0.100295</a:t>
            </a:r>
          </a:p>
          <a:p>
            <a:r>
              <a:rPr lang="en-US" dirty="0"/>
              <a:t>lower &lt;- 4.547386 - 0.100295</a:t>
            </a:r>
          </a:p>
          <a:p>
            <a:endParaRPr lang="en-US" dirty="0"/>
          </a:p>
          <a:p>
            <a:r>
              <a:rPr lang="en-US" dirty="0"/>
              <a:t>Now we return to the original scale of measurement by taking </a:t>
            </a:r>
            <a:r>
              <a:rPr lang="en-US" dirty="0" err="1"/>
              <a:t>antilogs</a:t>
            </a:r>
            <a:r>
              <a:rPr lang="en-US" dirty="0"/>
              <a:t> using </a:t>
            </a:r>
            <a:r>
              <a:rPr lang="en-US" dirty="0" err="1"/>
              <a:t>exp</a:t>
            </a:r>
            <a:r>
              <a:rPr lang="en-US" dirty="0"/>
              <a:t>:</a:t>
            </a:r>
          </a:p>
          <a:p>
            <a:r>
              <a:rPr lang="en-US" dirty="0" err="1"/>
              <a:t>exp</a:t>
            </a:r>
            <a:r>
              <a:rPr lang="en-US" dirty="0"/>
              <a:t>(upper)</a:t>
            </a:r>
          </a:p>
          <a:p>
            <a:r>
              <a:rPr lang="en-US" dirty="0"/>
              <a:t>[1] 104.3427</a:t>
            </a:r>
          </a:p>
          <a:p>
            <a:r>
              <a:rPr lang="en-US" dirty="0" err="1"/>
              <a:t>exp</a:t>
            </a:r>
            <a:r>
              <a:rPr lang="en-US" dirty="0"/>
              <a:t>(lower)</a:t>
            </a:r>
          </a:p>
          <a:p>
            <a:r>
              <a:rPr lang="en-US" dirty="0"/>
              <a:t>[1] 85.37822</a:t>
            </a:r>
          </a:p>
          <a:p>
            <a:endParaRPr lang="en-US" dirty="0"/>
          </a:p>
          <a:p>
            <a:r>
              <a:rPr lang="en-US" dirty="0"/>
              <a:t>so the intercept on the original axis is between 85.38 and 104.34, but the best estimate for the</a:t>
            </a:r>
          </a:p>
          <a:p>
            <a:r>
              <a:rPr lang="en-US" dirty="0"/>
              <a:t>intercept is</a:t>
            </a:r>
          </a:p>
          <a:p>
            <a:r>
              <a:rPr lang="en-US" dirty="0" err="1"/>
              <a:t>exp</a:t>
            </a:r>
            <a:r>
              <a:rPr lang="en-US" dirty="0"/>
              <a:t>(4.547386)</a:t>
            </a:r>
          </a:p>
          <a:p>
            <a:r>
              <a:rPr lang="en-US" dirty="0"/>
              <a:t>[1] 94.38536</a:t>
            </a:r>
          </a:p>
          <a:p>
            <a:endParaRPr lang="en-US" dirty="0"/>
          </a:p>
          <a:p>
            <a:r>
              <a:rPr lang="en-US" dirty="0"/>
              <a:t>which means that the interval above the intercept is 9.957 but the interval below it is 9.007.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LTStd-Roman"/>
              </a:rPr>
              <a:t>which means that the interval above the intercept is 9.957 but the interval below it is</a:t>
            </a:r>
          </a:p>
          <a:p>
            <a:r>
              <a:rPr lang="en-US" dirty="0">
                <a:latin typeface="TimesLTStd-Roman"/>
              </a:rPr>
              <a:t>9.007.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0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209549" y="1255536"/>
            <a:ext cx="515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check the assumptions of the model using plot(model):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18" y="2154898"/>
            <a:ext cx="4859879" cy="3995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2122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=c(1,1))</a:t>
            </a:r>
          </a:p>
          <a:p>
            <a:r>
              <a:rPr lang="en-US" dirty="0"/>
              <a:t>plot(</a:t>
            </a:r>
            <a:r>
              <a:rPr lang="en-US" dirty="0" err="1"/>
              <a:t>time,amount,pch</a:t>
            </a:r>
            <a:r>
              <a:rPr lang="en-US" dirty="0"/>
              <a:t>=21,col="blue",</a:t>
            </a:r>
            <a:r>
              <a:rPr lang="en-US" dirty="0" err="1"/>
              <a:t>bg</a:t>
            </a:r>
            <a:r>
              <a:rPr lang="en-US" dirty="0"/>
              <a:t>="green")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xv &lt;- </a:t>
            </a:r>
            <a:r>
              <a:rPr lang="en-US" dirty="0" err="1"/>
              <a:t>seq</a:t>
            </a:r>
            <a:r>
              <a:rPr lang="en-US" dirty="0"/>
              <a:t>(0,30,0.25)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v-SE" dirty="0"/>
              <a:t>yv &lt;- 94.38536 * exp(-0.068528 * xv)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Transformation</a:t>
            </a:r>
            <a:endParaRPr lang="en-US" sz="43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209549" y="1255536"/>
            <a:ext cx="5156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use the lines function to add the curve to the scatterplot:</a:t>
            </a:r>
          </a:p>
          <a:p>
            <a:endParaRPr lang="en-US" dirty="0"/>
          </a:p>
          <a:p>
            <a:r>
              <a:rPr lang="en-US" dirty="0"/>
              <a:t>lines(</a:t>
            </a:r>
            <a:r>
              <a:rPr lang="en-US" dirty="0" err="1"/>
              <a:t>xv,yv,col</a:t>
            </a:r>
            <a:r>
              <a:rPr lang="en-US" dirty="0"/>
              <a:t>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60" y="2455865"/>
            <a:ext cx="4438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Polynomial Regression</a:t>
            </a:r>
            <a:endParaRPr lang="en-US" sz="43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209548" y="1255536"/>
            <a:ext cx="7894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of the simplest ways is to use polynomial regression </a:t>
            </a:r>
            <a:r>
              <a:rPr lang="es-ES" i="1" dirty="0"/>
              <a:t>y </a:t>
            </a:r>
            <a:r>
              <a:rPr lang="es-ES" dirty="0"/>
              <a:t>= </a:t>
            </a:r>
            <a:r>
              <a:rPr lang="es-ES" i="1" dirty="0"/>
              <a:t>a </a:t>
            </a:r>
            <a:r>
              <a:rPr lang="es-ES" dirty="0"/>
              <a:t>+ </a:t>
            </a:r>
            <a:r>
              <a:rPr lang="es-ES" i="1" dirty="0" err="1"/>
              <a:t>bx</a:t>
            </a:r>
            <a:r>
              <a:rPr lang="es-ES" i="1" dirty="0"/>
              <a:t> </a:t>
            </a:r>
            <a:r>
              <a:rPr lang="es-ES" dirty="0"/>
              <a:t>+ </a:t>
            </a:r>
            <a:r>
              <a:rPr lang="es-ES" i="1" dirty="0"/>
              <a:t>cx</a:t>
            </a:r>
            <a:r>
              <a:rPr lang="es-ES" baseline="30000" dirty="0"/>
              <a:t>2</a:t>
            </a:r>
            <a:r>
              <a:rPr lang="es-ES" dirty="0"/>
              <a:t> + </a:t>
            </a:r>
            <a:r>
              <a:rPr lang="es-ES" i="1" dirty="0"/>
              <a:t>dx</a:t>
            </a:r>
            <a:r>
              <a:rPr lang="es-ES" baseline="30000" dirty="0"/>
              <a:t>3</a:t>
            </a:r>
            <a:r>
              <a:rPr lang="es-ES" dirty="0"/>
              <a:t> . . . 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548" y="19513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par(</a:t>
            </a:r>
            <a:r>
              <a:rPr lang="es-ES" dirty="0" err="1"/>
              <a:t>mfrow</a:t>
            </a:r>
            <a:r>
              <a:rPr lang="es-ES" dirty="0"/>
              <a:t>=c(2,2))</a:t>
            </a:r>
          </a:p>
          <a:p>
            <a:r>
              <a:rPr lang="es-ES" dirty="0"/>
              <a:t>curve(4+2*x-0.1*x^2,0,10,col="red",</a:t>
            </a:r>
            <a:r>
              <a:rPr lang="es-ES" dirty="0" err="1"/>
              <a:t>ylab</a:t>
            </a:r>
            <a:r>
              <a:rPr lang="es-ES" dirty="0"/>
              <a:t>="y")</a:t>
            </a:r>
          </a:p>
          <a:p>
            <a:r>
              <a:rPr lang="es-ES" dirty="0"/>
              <a:t>curve(4+2*x-0.2*x^2,0,10,col="red",</a:t>
            </a:r>
            <a:r>
              <a:rPr lang="es-ES" dirty="0" err="1"/>
              <a:t>ylab</a:t>
            </a:r>
            <a:r>
              <a:rPr lang="es-ES" dirty="0"/>
              <a:t>="y")</a:t>
            </a:r>
          </a:p>
          <a:p>
            <a:r>
              <a:rPr lang="es-ES" dirty="0"/>
              <a:t>curve(12-4*x+0.3*x^2,0,10,col="red",</a:t>
            </a:r>
            <a:r>
              <a:rPr lang="es-ES" dirty="0" err="1"/>
              <a:t>ylab</a:t>
            </a:r>
            <a:r>
              <a:rPr lang="es-ES" dirty="0"/>
              <a:t>="y")</a:t>
            </a:r>
          </a:p>
          <a:p>
            <a:r>
              <a:rPr lang="es-ES" dirty="0"/>
              <a:t>curve(4+0.5*x+0.1*x^2,0,10,col="red",</a:t>
            </a:r>
            <a:r>
              <a:rPr lang="es-ES" dirty="0" err="1"/>
              <a:t>ylab</a:t>
            </a:r>
            <a:r>
              <a:rPr lang="es-ES" dirty="0"/>
              <a:t>="y")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07" y="1804204"/>
            <a:ext cx="5191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Polynomial Regression</a:t>
            </a:r>
            <a:endParaRPr lang="en-US" sz="43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209548" y="1951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model2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amount∼time</a:t>
            </a:r>
            <a:r>
              <a:rPr lang="en-US" dirty="0"/>
              <a:t>)</a:t>
            </a:r>
          </a:p>
          <a:p>
            <a:r>
              <a:rPr lang="en-US" dirty="0"/>
              <a:t>model3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amount∼time+I</a:t>
            </a:r>
            <a:r>
              <a:rPr lang="en-US" dirty="0"/>
              <a:t>(time^2))</a:t>
            </a:r>
          </a:p>
          <a:p>
            <a:r>
              <a:rPr lang="en-US" dirty="0"/>
              <a:t>summary(model3)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3" y="3535732"/>
            <a:ext cx="573405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861" y="2297471"/>
            <a:ext cx="2094065" cy="1066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384" y="4220973"/>
            <a:ext cx="4563701" cy="1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Non-Linear Regression</a:t>
            </a:r>
            <a:endParaRPr lang="en-US" sz="43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480164" y="1208514"/>
            <a:ext cx="2315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LTStd-Italic"/>
              </a:rPr>
              <a:t>y </a:t>
            </a:r>
            <a:r>
              <a:rPr lang="en-US" sz="2000" dirty="0">
                <a:latin typeface="STIXMath-Regular"/>
              </a:rPr>
              <a:t>= </a:t>
            </a:r>
            <a:r>
              <a:rPr lang="en-US" sz="2000" i="1" dirty="0">
                <a:latin typeface="TimesLTStd-Italic"/>
              </a:rPr>
              <a:t>a – be</a:t>
            </a:r>
            <a:r>
              <a:rPr lang="en-US" sz="2000" i="1" baseline="30000" dirty="0">
                <a:latin typeface="TimesLTStd-Italic"/>
              </a:rPr>
              <a:t>-cx</a:t>
            </a:r>
            <a:endParaRPr lang="en-US" sz="2000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480164" y="1747266"/>
            <a:ext cx="52567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Inf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 err="1"/>
              <a:t>exp</a:t>
            </a:r>
            <a:r>
              <a:rPr lang="en-US" dirty="0"/>
              <a:t>(-0)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Here are the data on bone length as a function of age:</a:t>
            </a:r>
          </a:p>
          <a:p>
            <a:r>
              <a:rPr lang="en-US" dirty="0"/>
              <a:t>deer &lt;- read.csv("c:\\temp\\jaws.csv")</a:t>
            </a:r>
          </a:p>
          <a:p>
            <a:r>
              <a:rPr lang="en-US" dirty="0"/>
              <a:t>attach(deer)</a:t>
            </a:r>
          </a:p>
          <a:p>
            <a:r>
              <a:rPr lang="en-US" dirty="0"/>
              <a:t>names(deer)</a:t>
            </a:r>
          </a:p>
          <a:p>
            <a:r>
              <a:rPr lang="en-US" dirty="0"/>
              <a:t>[1] "age" "bone"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=c(1,1))</a:t>
            </a:r>
          </a:p>
          <a:p>
            <a:r>
              <a:rPr lang="en-US" dirty="0"/>
              <a:t>plot(</a:t>
            </a:r>
            <a:r>
              <a:rPr lang="en-US" dirty="0" err="1"/>
              <a:t>age,bone,pch</a:t>
            </a:r>
            <a:r>
              <a:rPr lang="en-US" dirty="0"/>
              <a:t>=21,bg="</a:t>
            </a:r>
            <a:r>
              <a:rPr lang="en-US" dirty="0" err="1"/>
              <a:t>lightgrey</a:t>
            </a:r>
            <a:r>
              <a:rPr lang="en-US" dirty="0"/>
              <a:t>")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8" y="1093757"/>
            <a:ext cx="4593595" cy="40339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9549" y="5225284"/>
            <a:ext cx="5832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Inspection suggests that a reasonable estimate of the asymptote is a≈120 and intercept≈10, so b = 120 -10 =110. Our guess of the value of c is slightly harder. Where the curve is rising most steeply, jaw length is about 40 where age is 5; rearranging the equation gives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78" y="5542640"/>
            <a:ext cx="471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68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Non-Linear Regression</a:t>
            </a:r>
            <a:endParaRPr lang="en-US" sz="4300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244648" y="1551181"/>
            <a:ext cx="4978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that we have the three parameter estimates, we can provide them to R as the starting conditions as part of the </a:t>
            </a:r>
            <a:r>
              <a:rPr lang="en-US" dirty="0" err="1"/>
              <a:t>nls</a:t>
            </a:r>
            <a:r>
              <a:rPr lang="en-US" dirty="0"/>
              <a:t> call like this: list(a = 120, b = 110, c = 0.064)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7" y="2971181"/>
            <a:ext cx="4978706" cy="2163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444" y="2053786"/>
            <a:ext cx="1869901" cy="697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63" y="2971181"/>
            <a:ext cx="5273458" cy="164294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2863" y="1590267"/>
            <a:ext cx="431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fitting the simpler two-parameter model</a:t>
            </a:r>
          </a:p>
        </p:txBody>
      </p:sp>
    </p:spTree>
    <p:extLst>
      <p:ext uri="{BB962C8B-B14F-4D97-AF65-F5344CB8AC3E}">
        <p14:creationId xmlns:p14="http://schemas.microsoft.com/office/powerpoint/2010/main" val="27011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163716"/>
            <a:ext cx="59541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the change in </a:t>
            </a:r>
            <a:r>
              <a:rPr lang="en-US" i="1" dirty="0"/>
              <a:t>x </a:t>
            </a:r>
            <a:r>
              <a:rPr lang="en-US" dirty="0"/>
              <a:t>is +6 (from 2 up to 8) and the change in </a:t>
            </a:r>
            <a:r>
              <a:rPr lang="en-US" i="1" dirty="0"/>
              <a:t>y </a:t>
            </a:r>
            <a:r>
              <a:rPr lang="en-US" dirty="0"/>
              <a:t>is 42 (from 66 down to 24).</a:t>
            </a:r>
          </a:p>
          <a:p>
            <a:r>
              <a:rPr lang="en-US" dirty="0"/>
              <a:t>Finally, we can calculate the slope of the straight line, </a:t>
            </a:r>
            <a:r>
              <a:rPr lang="en-US" i="1" dirty="0"/>
              <a:t>b</a:t>
            </a:r>
            <a:r>
              <a:rPr lang="en-US" dirty="0"/>
              <a:t>:</a:t>
            </a:r>
          </a:p>
          <a:p>
            <a:endParaRPr lang="en-US" sz="2400" dirty="0"/>
          </a:p>
          <a:p>
            <a:r>
              <a:rPr lang="en-US" i="1" dirty="0"/>
              <a:t>b </a:t>
            </a:r>
            <a:r>
              <a:rPr lang="en-US" dirty="0"/>
              <a:t>= change in </a:t>
            </a:r>
            <a:r>
              <a:rPr lang="en-US" i="1" dirty="0"/>
              <a:t>y/</a:t>
            </a:r>
            <a:r>
              <a:rPr lang="en-US" dirty="0"/>
              <a:t>change in </a:t>
            </a:r>
            <a:r>
              <a:rPr lang="en-US" i="1" dirty="0"/>
              <a:t>x</a:t>
            </a:r>
          </a:p>
          <a:p>
            <a:r>
              <a:rPr lang="en-US" dirty="0"/>
              <a:t>.= (24 -66)/(8-2)</a:t>
            </a:r>
          </a:p>
          <a:p>
            <a:r>
              <a:rPr lang="en-US" dirty="0"/>
              <a:t>=42/6 =. 7:0</a:t>
            </a:r>
          </a:p>
          <a:p>
            <a:endParaRPr lang="en-US" sz="2400" dirty="0"/>
          </a:p>
          <a:p>
            <a:r>
              <a:rPr lang="en-US" dirty="0"/>
              <a:t>We now know both of the parameter values of the line: the intercept </a:t>
            </a:r>
            <a:r>
              <a:rPr lang="en-US" i="1" dirty="0"/>
              <a:t>a</a:t>
            </a:r>
            <a:r>
              <a:rPr lang="en-US" dirty="0"/>
              <a:t>= 80 and the slope</a:t>
            </a:r>
          </a:p>
          <a:p>
            <a:r>
              <a:rPr lang="en-US" i="1" dirty="0"/>
              <a:t>b</a:t>
            </a:r>
            <a:r>
              <a:rPr lang="en-US" dirty="0"/>
              <a:t>= 7.0. We can write the parameterized equation like this:</a:t>
            </a:r>
          </a:p>
          <a:p>
            <a:r>
              <a:rPr lang="en-US" i="1" dirty="0"/>
              <a:t>y </a:t>
            </a:r>
            <a:r>
              <a:rPr lang="en-US" dirty="0"/>
              <a:t>= 80 -7</a:t>
            </a:r>
            <a:r>
              <a:rPr lang="en-US" i="1" dirty="0"/>
              <a:t>x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30" y="1174044"/>
            <a:ext cx="5585251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Non-Linear Regression</a:t>
            </a:r>
            <a:endParaRPr lang="en-US" sz="4300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259261" y="2710089"/>
            <a:ext cx="6895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av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(0,50,0.1)</a:t>
            </a:r>
          </a:p>
          <a:p>
            <a:endParaRPr lang="en-US" dirty="0"/>
          </a:p>
          <a:p>
            <a:r>
              <a:rPr lang="en-US" dirty="0"/>
              <a:t>and we use predict with model2 to generate the predicted bone lengths:</a:t>
            </a:r>
          </a:p>
          <a:p>
            <a:endParaRPr lang="en-US" dirty="0"/>
          </a:p>
          <a:p>
            <a:r>
              <a:rPr lang="en-US" dirty="0" err="1"/>
              <a:t>bv</a:t>
            </a:r>
            <a:r>
              <a:rPr lang="en-US" dirty="0"/>
              <a:t> &lt;- predict(model2,list(age=</a:t>
            </a:r>
            <a:r>
              <a:rPr lang="en-US" dirty="0" err="1"/>
              <a:t>av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Note the use of list to assign our steps along the </a:t>
            </a:r>
            <a:r>
              <a:rPr lang="en-US" i="1" dirty="0"/>
              <a:t>x </a:t>
            </a:r>
            <a:r>
              <a:rPr lang="en-US" dirty="0"/>
              <a:t>axis (called </a:t>
            </a:r>
            <a:r>
              <a:rPr lang="en-US" dirty="0" err="1"/>
              <a:t>av</a:t>
            </a:r>
            <a:r>
              <a:rPr lang="en-US" dirty="0"/>
              <a:t>) to the variable used</a:t>
            </a:r>
          </a:p>
          <a:p>
            <a:r>
              <a:rPr lang="en-US" dirty="0"/>
              <a:t>for the </a:t>
            </a:r>
            <a:r>
              <a:rPr lang="en-US" i="1" dirty="0"/>
              <a:t>x </a:t>
            </a:r>
            <a:r>
              <a:rPr lang="en-US" dirty="0"/>
              <a:t>axis in model2 (called age)</a:t>
            </a:r>
          </a:p>
          <a:p>
            <a:endParaRPr lang="en-US" dirty="0"/>
          </a:p>
          <a:p>
            <a:r>
              <a:rPr lang="en-US" dirty="0"/>
              <a:t>lines(</a:t>
            </a:r>
            <a:r>
              <a:rPr lang="en-US" dirty="0" err="1"/>
              <a:t>av,bv,col</a:t>
            </a:r>
            <a:r>
              <a:rPr lang="en-US" dirty="0"/>
              <a:t>="blue")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47" y="2710089"/>
            <a:ext cx="4388416" cy="37316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261" y="1384526"/>
            <a:ext cx="11177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simplification was clearly justified (</a:t>
            </a:r>
            <a:r>
              <a:rPr lang="en-US" i="1" dirty="0"/>
              <a:t>p</a:t>
            </a:r>
            <a:r>
              <a:rPr lang="en-US" dirty="0"/>
              <a:t>= 0.671), so we accept the two-parameter version, model2, as our minimal adequate model. We finish by plotting the curve through the scatterplot. The age variable needs to go from 0 to 50:</a:t>
            </a:r>
          </a:p>
        </p:txBody>
      </p:sp>
    </p:spTree>
    <p:extLst>
      <p:ext uri="{BB962C8B-B14F-4D97-AF65-F5344CB8AC3E}">
        <p14:creationId xmlns:p14="http://schemas.microsoft.com/office/powerpoint/2010/main" val="3610785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Non-Linear Regression</a:t>
            </a:r>
            <a:endParaRPr lang="en-US" sz="43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259261" y="1384526"/>
            <a:ext cx="11177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parameters of this curve are obtained from model2:The parameters of this curve are obtained from model2: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1" y="1950994"/>
            <a:ext cx="5076825" cy="250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14" y="4653205"/>
            <a:ext cx="6686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Non-Linear Regression</a:t>
            </a:r>
            <a:endParaRPr lang="en-US" sz="43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209549" y="2649655"/>
            <a:ext cx="11177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key figure to extract from this is the total sum of squares </a:t>
            </a:r>
            <a:r>
              <a:rPr lang="en-US" i="1" dirty="0"/>
              <a:t>SSY</a:t>
            </a:r>
            <a:r>
              <a:rPr lang="en-US" dirty="0"/>
              <a:t>= 59 008. The nonlinear output (above) did not give us either </a:t>
            </a:r>
            <a:r>
              <a:rPr lang="en-US" i="1" dirty="0"/>
              <a:t>SSE </a:t>
            </a:r>
            <a:r>
              <a:rPr lang="en-US" dirty="0"/>
              <a:t>or </a:t>
            </a:r>
            <a:r>
              <a:rPr lang="en-US" i="1" dirty="0"/>
              <a:t>SSR </a:t>
            </a:r>
            <a:r>
              <a:rPr lang="en-US" dirty="0"/>
              <a:t>but it did print: </a:t>
            </a:r>
          </a:p>
          <a:p>
            <a:endParaRPr lang="en-US" dirty="0"/>
          </a:p>
          <a:p>
            <a:r>
              <a:rPr lang="en-US" dirty="0"/>
              <a:t>Residual standard error: 13.1 on 52 degrees of freedom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1241642"/>
            <a:ext cx="4171950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549" y="42081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100*(59008-8923.72)/59008</a:t>
            </a:r>
          </a:p>
          <a:p>
            <a:r>
              <a:rPr lang="en-US" dirty="0"/>
              <a:t>[1] 84.8771</a:t>
            </a:r>
          </a:p>
        </p:txBody>
      </p:sp>
    </p:spTree>
    <p:extLst>
      <p:ext uri="{BB962C8B-B14F-4D97-AF65-F5344CB8AC3E}">
        <p14:creationId xmlns:p14="http://schemas.microsoft.com/office/powerpoint/2010/main" val="4041189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Generalized Additive Models</a:t>
            </a:r>
            <a:endParaRPr lang="en-US" sz="4300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209548" y="1164301"/>
            <a:ext cx="8170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mgcv</a:t>
            </a:r>
            <a:r>
              <a:rPr lang="en-US" dirty="0"/>
              <a:t>)</a:t>
            </a:r>
          </a:p>
          <a:p>
            <a:r>
              <a:rPr lang="en-US" dirty="0"/>
              <a:t>hump &lt;- read.csv("c:\\temp\\hump.csv")</a:t>
            </a:r>
          </a:p>
          <a:p>
            <a:r>
              <a:rPr lang="en-US" dirty="0"/>
              <a:t>attach(hump)</a:t>
            </a:r>
          </a:p>
          <a:p>
            <a:r>
              <a:rPr lang="en-US" dirty="0"/>
              <a:t>names(hump)</a:t>
            </a:r>
          </a:p>
          <a:p>
            <a:endParaRPr lang="en-US" dirty="0"/>
          </a:p>
          <a:p>
            <a:r>
              <a:rPr lang="en-US" dirty="0"/>
              <a:t>[1] "y" "x“</a:t>
            </a:r>
          </a:p>
          <a:p>
            <a:endParaRPr lang="en-US" dirty="0"/>
          </a:p>
          <a:p>
            <a:r>
              <a:rPr lang="en-US" dirty="0"/>
              <a:t>We start by fitting the generalized additive model as a smoothed function of </a:t>
            </a:r>
            <a:r>
              <a:rPr lang="en-US" i="1" dirty="0"/>
              <a:t>x</a:t>
            </a:r>
            <a:r>
              <a:rPr lang="en-US" dirty="0"/>
              <a:t>, s(x):</a:t>
            </a:r>
          </a:p>
          <a:p>
            <a:endParaRPr lang="en-US" dirty="0"/>
          </a:p>
          <a:p>
            <a:r>
              <a:rPr lang="en-US" dirty="0"/>
              <a:t>model &lt;- gam(</a:t>
            </a:r>
            <a:r>
              <a:rPr lang="en-US" dirty="0" err="1"/>
              <a:t>y∼s</a:t>
            </a:r>
            <a:r>
              <a:rPr lang="en-US" dirty="0"/>
              <a:t>(x))</a:t>
            </a:r>
          </a:p>
          <a:p>
            <a:endParaRPr lang="en-US" dirty="0"/>
          </a:p>
          <a:p>
            <a:r>
              <a:rPr lang="en-US" dirty="0"/>
              <a:t>Then we plot the model, and overlay the scatterplot of data points: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model,col</a:t>
            </a:r>
            <a:r>
              <a:rPr lang="en-US" dirty="0"/>
              <a:t>="blue")</a:t>
            </a:r>
          </a:p>
          <a:p>
            <a:r>
              <a:rPr lang="es-ES" dirty="0" err="1"/>
              <a:t>points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-mean(y),</a:t>
            </a:r>
            <a:r>
              <a:rPr lang="es-ES" dirty="0" err="1"/>
              <a:t>pch</a:t>
            </a:r>
            <a:r>
              <a:rPr lang="es-ES" dirty="0"/>
              <a:t>=21,bg="red")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Generalized Additive Models</a:t>
            </a:r>
            <a:endParaRPr lang="en-US" sz="4300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92" y="1209403"/>
            <a:ext cx="4219575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" y="1156167"/>
            <a:ext cx="5391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2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Influence</a:t>
            </a:r>
            <a:endParaRPr lang="en-US" sz="4300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209550" y="1155030"/>
            <a:ext cx="55900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&lt;- c(2,3,3,3,4)</a:t>
            </a:r>
          </a:p>
          <a:p>
            <a:r>
              <a:rPr lang="en-US" dirty="0"/>
              <a:t>y &lt;- c(2,3,2,1,2)</a:t>
            </a:r>
          </a:p>
          <a:p>
            <a:endParaRPr lang="en-US" dirty="0"/>
          </a:p>
          <a:p>
            <a:r>
              <a:rPr lang="en-US" dirty="0"/>
              <a:t>We want to draw two graphs side by side, and we want </a:t>
            </a:r>
          </a:p>
          <a:p>
            <a:r>
              <a:rPr lang="en-US" dirty="0"/>
              <a:t>them to have the same axis scales:</a:t>
            </a:r>
          </a:p>
          <a:p>
            <a:endParaRPr lang="en-US" dirty="0"/>
          </a:p>
          <a:p>
            <a:r>
              <a:rPr lang="en-US" dirty="0"/>
              <a:t>windows(7,4)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=c(1,2))</a:t>
            </a:r>
          </a:p>
          <a:p>
            <a:r>
              <a:rPr lang="en-US" dirty="0"/>
              <a:t>plot(</a:t>
            </a:r>
            <a:r>
              <a:rPr lang="en-US" dirty="0" err="1"/>
              <a:t>x,y,xlim</a:t>
            </a:r>
            <a:r>
              <a:rPr lang="en-US" dirty="0"/>
              <a:t>=c(0,8),</a:t>
            </a:r>
            <a:r>
              <a:rPr lang="en-US" dirty="0" err="1"/>
              <a:t>ylim</a:t>
            </a:r>
            <a:r>
              <a:rPr lang="en-US" dirty="0"/>
              <a:t>=c(0,8))</a:t>
            </a:r>
          </a:p>
          <a:p>
            <a:endParaRPr lang="en-US" dirty="0"/>
          </a:p>
          <a:p>
            <a:r>
              <a:rPr lang="en-US" dirty="0"/>
              <a:t>Obviously, there is no relationship between y and x in the </a:t>
            </a:r>
          </a:p>
          <a:p>
            <a:r>
              <a:rPr lang="en-US" dirty="0"/>
              <a:t>original data. But let’s add an outlier at the point (7,6) </a:t>
            </a:r>
          </a:p>
          <a:p>
            <a:r>
              <a:rPr lang="en-US" dirty="0"/>
              <a:t>using concatenation c and see what happens.</a:t>
            </a:r>
          </a:p>
          <a:p>
            <a:endParaRPr lang="en-US" dirty="0"/>
          </a:p>
          <a:p>
            <a:r>
              <a:rPr lang="en-US" dirty="0"/>
              <a:t>x1 &lt;- c(x,7)</a:t>
            </a:r>
          </a:p>
          <a:p>
            <a:r>
              <a:rPr lang="en-US" dirty="0"/>
              <a:t>y1 &lt;- c(y,6)</a:t>
            </a:r>
          </a:p>
          <a:p>
            <a:r>
              <a:rPr lang="en-US" dirty="0"/>
              <a:t>plot(x1,y1,xlim=c(0,8),</a:t>
            </a:r>
            <a:r>
              <a:rPr lang="en-US" dirty="0" err="1"/>
              <a:t>ylim</a:t>
            </a:r>
            <a:r>
              <a:rPr lang="en-US" dirty="0"/>
              <a:t>=c(0,8))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(y1∼x1),col="blue")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90" y="1630419"/>
            <a:ext cx="5534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01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83006"/>
            <a:ext cx="11063875" cy="1325563"/>
          </a:xfrm>
        </p:spPr>
        <p:txBody>
          <a:bodyPr>
            <a:normAutofit/>
          </a:bodyPr>
          <a:lstStyle/>
          <a:p>
            <a:r>
              <a:rPr lang="en-US" b="1" dirty="0"/>
              <a:t>Influence</a:t>
            </a:r>
            <a:endParaRPr lang="en-US" sz="4300" baseline="30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8" y="2207329"/>
            <a:ext cx="1685925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9185" y="1560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Measures of leverage for a given data point </a:t>
            </a:r>
            <a:r>
              <a:rPr lang="en-US" i="1" dirty="0"/>
              <a:t>y </a:t>
            </a:r>
            <a:r>
              <a:rPr lang="en-US" dirty="0"/>
              <a:t>are proportional to (</a:t>
            </a:r>
            <a:r>
              <a:rPr lang="en-US" i="1" dirty="0"/>
              <a:t>x </a:t>
            </a:r>
            <a:r>
              <a:rPr lang="en-US" dirty="0"/>
              <a:t>– </a:t>
            </a:r>
            <a:r>
              <a:rPr lang="en-US" i="1" dirty="0" err="1"/>
              <a:t>xbar</a:t>
            </a:r>
            <a:r>
              <a:rPr lang="en-US" i="1" dirty="0"/>
              <a:t>)</a:t>
            </a:r>
            <a:r>
              <a:rPr lang="en-US" baseline="30000" dirty="0"/>
              <a:t>2</a:t>
            </a:r>
            <a:r>
              <a:rPr lang="en-US" dirty="0"/>
              <a:t>. The commonest measure of leverage 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835" y="2969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where the denominator is SSX. A good rule of thumb is that a point is highly influential if 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432" y="3615660"/>
            <a:ext cx="828675" cy="64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185" y="4261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p</a:t>
            </a:r>
            <a:r>
              <a:rPr lang="en-US" dirty="0"/>
              <a:t> is the number of parameters in the model. There is a useful function called </a:t>
            </a:r>
            <a:r>
              <a:rPr lang="en-US" dirty="0" err="1"/>
              <a:t>influence.measures</a:t>
            </a:r>
            <a:r>
              <a:rPr lang="en-US" dirty="0"/>
              <a:t> which highlights influential points in a given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326" y="2207329"/>
            <a:ext cx="5086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163716"/>
            <a:ext cx="595418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predict values of </a:t>
            </a:r>
            <a:r>
              <a:rPr lang="en-US" i="1" dirty="0"/>
              <a:t>y </a:t>
            </a:r>
            <a:r>
              <a:rPr lang="en-US" dirty="0"/>
              <a:t>at </a:t>
            </a:r>
            <a:r>
              <a:rPr lang="en-US" i="1" dirty="0"/>
              <a:t>x </a:t>
            </a:r>
            <a:r>
              <a:rPr lang="en-US" dirty="0"/>
              <a:t>values we have not measured (say, at </a:t>
            </a:r>
            <a:r>
              <a:rPr lang="en-US" i="1" dirty="0"/>
              <a:t>x </a:t>
            </a:r>
            <a:r>
              <a:rPr lang="en-US" dirty="0"/>
              <a:t>=10.5):</a:t>
            </a:r>
          </a:p>
          <a:p>
            <a:r>
              <a:rPr lang="es-ES" i="1" dirty="0"/>
              <a:t>y </a:t>
            </a:r>
            <a:r>
              <a:rPr lang="es-ES" dirty="0"/>
              <a:t>= 80 – 7.0 * 10:5 = 6:5</a:t>
            </a:r>
          </a:p>
          <a:p>
            <a:r>
              <a:rPr lang="en-US" dirty="0"/>
              <a:t>We can also ask what </a:t>
            </a:r>
            <a:r>
              <a:rPr lang="en-US" i="1" dirty="0"/>
              <a:t>x </a:t>
            </a:r>
            <a:r>
              <a:rPr lang="en-US" dirty="0"/>
              <a:t>values are associated with particular values of </a:t>
            </a:r>
            <a:r>
              <a:rPr lang="en-US" i="1" dirty="0"/>
              <a:t>y </a:t>
            </a:r>
            <a:r>
              <a:rPr lang="en-US" dirty="0"/>
              <a:t>(say, </a:t>
            </a:r>
            <a:r>
              <a:rPr lang="en-US" i="1" dirty="0"/>
              <a:t>y </a:t>
            </a:r>
            <a:r>
              <a:rPr lang="en-US" dirty="0"/>
              <a:t>=40). This is</a:t>
            </a:r>
          </a:p>
          <a:p>
            <a:r>
              <a:rPr lang="en-US" dirty="0"/>
              <a:t>a bit more work, because we have to rearrange the equation</a:t>
            </a:r>
          </a:p>
          <a:p>
            <a:r>
              <a:rPr lang="en-US" dirty="0"/>
              <a:t>40 = 80  - 7.0</a:t>
            </a:r>
            <a:r>
              <a:rPr lang="en-US" i="1" dirty="0"/>
              <a:t>x</a:t>
            </a:r>
          </a:p>
          <a:p>
            <a:r>
              <a:rPr lang="en-US" dirty="0"/>
              <a:t>First, subtract 80 from both sides</a:t>
            </a:r>
          </a:p>
          <a:p>
            <a:r>
              <a:rPr lang="en-US" dirty="0"/>
              <a:t>40 - 80 = 7.0</a:t>
            </a:r>
            <a:r>
              <a:rPr lang="en-US" i="1" dirty="0"/>
              <a:t>x</a:t>
            </a:r>
          </a:p>
          <a:p>
            <a:r>
              <a:rPr lang="en-US" dirty="0"/>
              <a:t>then divide both sides by 7 to find the value of </a:t>
            </a:r>
            <a:r>
              <a:rPr lang="en-US" i="1" dirty="0"/>
              <a:t>x</a:t>
            </a:r>
            <a:r>
              <a:rPr lang="en-US" dirty="0"/>
              <a:t>:</a:t>
            </a:r>
          </a:p>
          <a:p>
            <a:r>
              <a:rPr lang="en-US" i="1" dirty="0"/>
              <a:t>x </a:t>
            </a:r>
            <a:r>
              <a:rPr lang="en-US" dirty="0"/>
              <a:t>= (40 – 80)/-7</a:t>
            </a:r>
          </a:p>
          <a:p>
            <a:r>
              <a:rPr lang="en-US" dirty="0"/>
              <a:t>=-40/-7</a:t>
            </a:r>
          </a:p>
          <a:p>
            <a:r>
              <a:rPr lang="en-US" dirty="0"/>
              <a:t>=5:714286</a:t>
            </a:r>
            <a:endParaRPr lang="en-US" sz="2400" i="1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30" y="1174044"/>
            <a:ext cx="5585251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163716"/>
            <a:ext cx="59541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reg.data</a:t>
            </a:r>
            <a:r>
              <a:rPr lang="en-US" dirty="0"/>
              <a:t> &lt;- read.csv("c:\\temp\\tannin.csv")</a:t>
            </a:r>
          </a:p>
          <a:p>
            <a:r>
              <a:rPr lang="en-US" dirty="0"/>
              <a:t>attach(</a:t>
            </a:r>
            <a:r>
              <a:rPr lang="en-US" dirty="0" err="1"/>
              <a:t>reg.data</a:t>
            </a:r>
            <a:r>
              <a:rPr lang="en-US" dirty="0"/>
              <a:t>)</a:t>
            </a:r>
          </a:p>
          <a:p>
            <a:r>
              <a:rPr lang="en-US" dirty="0"/>
              <a:t>names(</a:t>
            </a:r>
            <a:r>
              <a:rPr lang="en-US" dirty="0" err="1"/>
              <a:t>reg.data</a:t>
            </a:r>
            <a:r>
              <a:rPr lang="en-US" dirty="0"/>
              <a:t>)</a:t>
            </a:r>
          </a:p>
          <a:p>
            <a:r>
              <a:rPr lang="en-US" dirty="0"/>
              <a:t>[1] "growth" "tannin"</a:t>
            </a:r>
          </a:p>
          <a:p>
            <a:r>
              <a:rPr lang="en-US" dirty="0"/>
              <a:t>plot(</a:t>
            </a:r>
            <a:r>
              <a:rPr lang="en-US" dirty="0" err="1"/>
              <a:t>tannin,growth,pch</a:t>
            </a:r>
            <a:r>
              <a:rPr lang="en-US" dirty="0"/>
              <a:t>=21,bg="blue")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What is the value of </a:t>
            </a:r>
            <a:r>
              <a:rPr lang="en-US" i="1" dirty="0"/>
              <a:t>y </a:t>
            </a:r>
            <a:r>
              <a:rPr lang="en-US" dirty="0"/>
              <a:t>when </a:t>
            </a:r>
            <a:r>
              <a:rPr lang="en-US" i="1" dirty="0"/>
              <a:t>x</a:t>
            </a:r>
            <a:r>
              <a:rPr lang="en-US" dirty="0"/>
              <a:t>=0? It is about 12, so the</a:t>
            </a:r>
          </a:p>
          <a:p>
            <a:r>
              <a:rPr lang="en-US" dirty="0"/>
              <a:t>intercept is roughly </a:t>
            </a:r>
            <a:r>
              <a:rPr lang="en-US" i="1" dirty="0"/>
              <a:t>a</a:t>
            </a:r>
            <a:r>
              <a:rPr lang="en-US" dirty="0"/>
              <a:t>≈12. Finally, what is the value of </a:t>
            </a:r>
            <a:r>
              <a:rPr lang="en-US" i="1" dirty="0"/>
              <a:t>b</a:t>
            </a:r>
            <a:r>
              <a:rPr lang="en-US" dirty="0"/>
              <a:t>? </a:t>
            </a:r>
          </a:p>
          <a:p>
            <a:r>
              <a:rPr lang="en-US" dirty="0"/>
              <a:t>It is the change in </a:t>
            </a:r>
            <a:r>
              <a:rPr lang="en-US" i="1" dirty="0"/>
              <a:t>y </a:t>
            </a:r>
            <a:r>
              <a:rPr lang="en-US" dirty="0"/>
              <a:t>(10) divided by the change in </a:t>
            </a:r>
            <a:r>
              <a:rPr lang="en-US" i="1" dirty="0"/>
              <a:t>x </a:t>
            </a:r>
            <a:r>
              <a:rPr lang="en-US" dirty="0"/>
              <a:t>which brought it about (8), so </a:t>
            </a:r>
            <a:r>
              <a:rPr lang="en-US" i="1" dirty="0"/>
              <a:t>b</a:t>
            </a:r>
            <a:r>
              <a:rPr lang="en-US" dirty="0"/>
              <a:t>≈10/8 =1.25. </a:t>
            </a:r>
          </a:p>
          <a:p>
            <a:r>
              <a:rPr lang="en-US" dirty="0"/>
              <a:t>So our rough guess at</a:t>
            </a:r>
          </a:p>
          <a:p>
            <a:r>
              <a:rPr lang="en-US" dirty="0"/>
              <a:t>the regression equation is</a:t>
            </a:r>
          </a:p>
          <a:p>
            <a:r>
              <a:rPr lang="en-US" i="1" dirty="0"/>
              <a:t>y </a:t>
            </a:r>
            <a:r>
              <a:rPr lang="en-US" dirty="0"/>
              <a:t>= 12.0 – 1.25</a:t>
            </a:r>
            <a:r>
              <a:rPr lang="en-US" i="1" dirty="0"/>
              <a:t>x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2118178"/>
            <a:ext cx="4294929" cy="38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0515600" cy="1325563"/>
          </a:xfrm>
        </p:spPr>
        <p:txBody>
          <a:bodyPr/>
          <a:lstStyle/>
          <a:p>
            <a:r>
              <a:rPr lang="en-US" b="1" dirty="0"/>
              <a:t>Linear Regression in 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4BB4E-2BB0-4556-9B9D-743AE03503CF}"/>
              </a:ext>
            </a:extLst>
          </p:cNvPr>
          <p:cNvSpPr/>
          <p:nvPr/>
        </p:nvSpPr>
        <p:spPr>
          <a:xfrm>
            <a:off x="209550" y="1163716"/>
            <a:ext cx="54727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growth∼tannin</a:t>
            </a:r>
            <a:r>
              <a:rPr lang="en-US" dirty="0"/>
              <a:t>)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	(Intercept)     tannin</a:t>
            </a:r>
          </a:p>
          <a:p>
            <a:r>
              <a:rPr lang="en-US" dirty="0"/>
              <a:t>	11.756         -1.217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The two parameters are called Coefficients in R: </a:t>
            </a:r>
          </a:p>
          <a:p>
            <a:r>
              <a:rPr lang="en-US" dirty="0"/>
              <a:t>the intercept is 11.756 (compared with out guesstimate </a:t>
            </a:r>
          </a:p>
          <a:p>
            <a:r>
              <a:rPr lang="en-US" dirty="0"/>
              <a:t>of 12), and the slope is 1.217 (compared with our </a:t>
            </a:r>
          </a:p>
          <a:p>
            <a:r>
              <a:rPr lang="en-US" dirty="0"/>
              <a:t>guesstimate of 1.25). Not bad at all.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2118178"/>
            <a:ext cx="4294929" cy="38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36146" cy="1325563"/>
          </a:xfrm>
        </p:spPr>
        <p:txBody>
          <a:bodyPr/>
          <a:lstStyle/>
          <a:p>
            <a:r>
              <a:rPr lang="en-US" b="1" dirty="0"/>
              <a:t>The least-squares estimate of the regression slope, </a:t>
            </a:r>
            <a:r>
              <a:rPr lang="en-US" b="1" i="1" dirty="0"/>
              <a:t>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17" y="1714880"/>
            <a:ext cx="5807946" cy="30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56D-FD54-4A7F-A7D2-B1D37DF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3006"/>
            <a:ext cx="11836146" cy="1325563"/>
          </a:xfrm>
        </p:spPr>
        <p:txBody>
          <a:bodyPr/>
          <a:lstStyle/>
          <a:p>
            <a:r>
              <a:rPr lang="en-US" b="1" dirty="0"/>
              <a:t>The least-squares estimate of the regression slope, </a:t>
            </a:r>
            <a:r>
              <a:rPr lang="en-US" b="1" i="1" dirty="0"/>
              <a:t>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955"/>
          <a:stretch/>
        </p:blipFill>
        <p:spPr>
          <a:xfrm>
            <a:off x="2871596" y="1839087"/>
            <a:ext cx="5598807" cy="31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2855</Words>
  <Application>Microsoft Office PowerPoint</Application>
  <PresentationFormat>Widescreen</PresentationFormat>
  <Paragraphs>350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cmr10</vt:lpstr>
      <vt:lpstr>EuropeanPiStd-3+20</vt:lpstr>
      <vt:lpstr>STIXMath-Regular</vt:lpstr>
      <vt:lpstr>TimesLTStd-Italic</vt:lpstr>
      <vt:lpstr>TimesLTStd-Roman</vt:lpstr>
      <vt:lpstr>TimesLTStd-Roman+20</vt:lpstr>
      <vt:lpstr>Office Theme</vt:lpstr>
      <vt:lpstr>PowerPoint Presentation</vt:lpstr>
      <vt:lpstr>Regression</vt:lpstr>
      <vt:lpstr>Regression</vt:lpstr>
      <vt:lpstr>Regression</vt:lpstr>
      <vt:lpstr>Regression</vt:lpstr>
      <vt:lpstr>Linear Regression</vt:lpstr>
      <vt:lpstr>Linear Regression in R</vt:lpstr>
      <vt:lpstr>The least-squares estimate of the regression slope, b</vt:lpstr>
      <vt:lpstr>The least-squares estimate of the regression slope, b</vt:lpstr>
      <vt:lpstr>The least-squares estimate of the regression slope, b</vt:lpstr>
      <vt:lpstr>Linear Regression in R</vt:lpstr>
      <vt:lpstr>Linear Regression in R</vt:lpstr>
      <vt:lpstr>The sum of the residuals in a linear regression is zero</vt:lpstr>
      <vt:lpstr>Linear Regression in R</vt:lpstr>
      <vt:lpstr>Calculations Involved in Linear Regression</vt:lpstr>
      <vt:lpstr>Calculations Involved in Linear Regression</vt:lpstr>
      <vt:lpstr>Corrected sums of squares and products in regression</vt:lpstr>
      <vt:lpstr>The shortcut formula for the sum of products, SSXY</vt:lpstr>
      <vt:lpstr>The shortcut formula for the sum of products, SSXY</vt:lpstr>
      <vt:lpstr>Proof that SSY=SSR+SSE</vt:lpstr>
      <vt:lpstr>Proof that SSY=SSR+SSE</vt:lpstr>
      <vt:lpstr>Calculations Involved in Linear Regression</vt:lpstr>
      <vt:lpstr>Calculations Involved in Linear Regression</vt:lpstr>
      <vt:lpstr>The standard error of the regression slope</vt:lpstr>
      <vt:lpstr>The standard error of the intercept</vt:lpstr>
      <vt:lpstr>The standard error of the intercept</vt:lpstr>
      <vt:lpstr>The standard error of the intercept</vt:lpstr>
      <vt:lpstr>Measuring the Degree of Fit, r2</vt:lpstr>
      <vt:lpstr>Model Checking</vt:lpstr>
      <vt:lpstr>Transformation</vt:lpstr>
      <vt:lpstr>Transformation</vt:lpstr>
      <vt:lpstr>Transformation</vt:lpstr>
      <vt:lpstr>Transformation</vt:lpstr>
      <vt:lpstr>Transformation</vt:lpstr>
      <vt:lpstr>Transformation</vt:lpstr>
      <vt:lpstr>Polynomial Regression</vt:lpstr>
      <vt:lpstr>Polynomial Regression</vt:lpstr>
      <vt:lpstr>Non-Linear Regression</vt:lpstr>
      <vt:lpstr>Non-Linear Regression</vt:lpstr>
      <vt:lpstr>Non-Linear Regression</vt:lpstr>
      <vt:lpstr>Non-Linear Regression</vt:lpstr>
      <vt:lpstr>Non-Linear Regression</vt:lpstr>
      <vt:lpstr>Generalized Additive Models</vt:lpstr>
      <vt:lpstr>Generalized Additive Models</vt:lpstr>
      <vt:lpstr>Influence</vt:lpstr>
      <vt:lpstr>Influence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Ellis</dc:creator>
  <cp:lastModifiedBy>Ellis, Marcus</cp:lastModifiedBy>
  <cp:revision>97</cp:revision>
  <dcterms:created xsi:type="dcterms:W3CDTF">2017-07-28T23:23:17Z</dcterms:created>
  <dcterms:modified xsi:type="dcterms:W3CDTF">2017-08-31T22:50:09Z</dcterms:modified>
</cp:coreProperties>
</file>