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78" r:id="rId4"/>
    <p:sldId id="279" r:id="rId5"/>
    <p:sldId id="280" r:id="rId6"/>
    <p:sldId id="272" r:id="rId7"/>
    <p:sldId id="259" r:id="rId8"/>
    <p:sldId id="273" r:id="rId9"/>
    <p:sldId id="284" r:id="rId10"/>
    <p:sldId id="274" r:id="rId11"/>
    <p:sldId id="260" r:id="rId12"/>
    <p:sldId id="283" r:id="rId13"/>
    <p:sldId id="285" r:id="rId14"/>
    <p:sldId id="286" r:id="rId15"/>
    <p:sldId id="275" r:id="rId16"/>
    <p:sldId id="281" r:id="rId17"/>
    <p:sldId id="282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84"/>
    <p:restoredTop sz="94674"/>
  </p:normalViewPr>
  <p:slideViewPr>
    <p:cSldViewPr snapToGrid="0" snapToObjects="1">
      <p:cViewPr varScale="1">
        <p:scale>
          <a:sx n="120" d="100"/>
          <a:sy n="120" d="100"/>
        </p:scale>
        <p:origin x="21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8EB01-1204-A442-8717-01DEAC9899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709AA9-95B0-7645-BCED-44EA70EAC0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BBCB5-507A-824B-A6D0-A380EAAA1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D040-CF2D-374A-ACB5-73CD6B6A0582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E5E52-83AC-694A-AC51-AF6296B91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ECE92-0D47-4E45-9E12-CA71A7AB7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95527-B08D-4B46-BD64-F65A0E719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88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A0B4F-EA82-EC4B-84C8-E3193ED63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E68136-07FF-6A4A-8F97-04DACE9F6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3A4EB-D063-044E-BA4C-8CC38C5D4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D040-CF2D-374A-ACB5-73CD6B6A0582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B46EF-DE15-D24D-A215-46CFAC037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CD019-EA69-8548-88D6-F631DBCD2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95527-B08D-4B46-BD64-F65A0E719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99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B83B2F-82B5-3840-B0C6-D11DE4A309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B314F0-ED07-4C49-BB4B-F44AB0DBB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309DE-78D6-3346-A43C-160D9C026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D040-CF2D-374A-ACB5-73CD6B6A0582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CA532-AA04-644D-B330-D429379D1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24259-1B35-BE47-8501-E59FB5DA0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95527-B08D-4B46-BD64-F65A0E719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21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FBCB2-62DF-3A4B-AC3A-356BB5EC2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B7C3F-A36F-0F4B-BF0B-449E53130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9EFB7-1ED4-D04E-8A88-45CCCE2E6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D040-CF2D-374A-ACB5-73CD6B6A0582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77893-09F2-3B45-9308-F28A1462B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EF3D0-DC4E-C84D-9665-56F07A802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95527-B08D-4B46-BD64-F65A0E719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6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1E2FF-08DC-0B40-865A-F6CA8A33F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B1F97-AB44-BD46-9CAA-A44581E82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5976E-FC37-EE43-9E7E-107C1946A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D040-CF2D-374A-ACB5-73CD6B6A0582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07DFD-662E-1E47-B4A6-42E924956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E0285-EAAD-4B48-93CC-A11348183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95527-B08D-4B46-BD64-F65A0E719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652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A538E-1E7C-4A48-BA36-D444EBC75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9D63B-B0C9-054C-95CF-D4CE2D3151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DB9B53-B92E-B945-9F29-40DD26630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2390B-8019-5E4F-A9F2-01DF65AF3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D040-CF2D-374A-ACB5-73CD6B6A0582}" type="datetimeFigureOut">
              <a:rPr lang="en-US" smtClean="0"/>
              <a:t>11/9/20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729175-F0C6-6040-A108-357DE933E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BFEF11-C08C-ED42-9FD2-940DD62C2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95527-B08D-4B46-BD64-F65A0E719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84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EB4A1-0F17-E64B-B172-A941B7D45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60619-B28D-0346-8038-851542605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B607C6-87A4-334B-A0A1-A8CEA6B16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736094-7E2D-DA4B-82A7-CB0CE95C9F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52BA10-0BDF-504A-B8C2-AEBEFA5333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F4060D-B955-CA48-9AF9-4ACC3C96D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D040-CF2D-374A-ACB5-73CD6B6A0582}" type="datetimeFigureOut">
              <a:rPr lang="en-US" smtClean="0"/>
              <a:t>11/9/20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1C44A9-92AB-1B44-B611-E2331E83C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8584DC-439A-6B47-BB8A-D0295CE08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95527-B08D-4B46-BD64-F65A0E719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4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54886-12C4-5045-A2D3-26771420A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BBD598-60C5-DF4E-87F0-B37C5F44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D040-CF2D-374A-ACB5-73CD6B6A0582}" type="datetimeFigureOut">
              <a:rPr lang="en-US" smtClean="0"/>
              <a:t>11/9/20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2FC73-0E71-1F4D-98E1-23331C512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2EA3C2-DECF-FA45-B1E2-6E5549DB9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95527-B08D-4B46-BD64-F65A0E719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79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C2932D-D87B-B349-8C7C-7E2D73F14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D040-CF2D-374A-ACB5-73CD6B6A0582}" type="datetimeFigureOut">
              <a:rPr lang="en-US" smtClean="0"/>
              <a:t>11/9/20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44399C-1A33-1247-A323-AA472D1D1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67C795-5BE2-704C-BB7E-DC97B0E97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95527-B08D-4B46-BD64-F65A0E719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99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1E0CE-BF19-0744-8FC1-EB5896AC3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CC2BC-A940-494F-8748-5BF397802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ADC9C0-D904-A14E-BB4E-49A62DB2E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C969AE-0027-4C42-9DC1-310B9A5A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D040-CF2D-374A-ACB5-73CD6B6A0582}" type="datetimeFigureOut">
              <a:rPr lang="en-US" smtClean="0"/>
              <a:t>11/9/20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ABDA9-37F8-D84C-987E-03A1E8E7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B2EC9-7446-A34C-A5D3-D239179E6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95527-B08D-4B46-BD64-F65A0E719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36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67CD5-F9E1-744F-81B0-9C9D91D01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DA40AC-D9FB-4547-9C3A-D3E5BD4F21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B43EF7-EB00-4A40-A0F3-22103AE58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C6413-0216-724C-AB1A-332004730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D040-CF2D-374A-ACB5-73CD6B6A0582}" type="datetimeFigureOut">
              <a:rPr lang="en-US" smtClean="0"/>
              <a:t>11/9/20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6E2D04-A6C7-F949-89E7-F84F026F8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25A74-53C1-B84B-B46E-8040EE116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95527-B08D-4B46-BD64-F65A0E719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167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8507-59D5-BE4C-BBDF-E4DA678B3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1C4A7-D0A2-1147-8903-4C28A510C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292FF-4C55-E84A-B508-463495B808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8D040-CF2D-374A-ACB5-73CD6B6A0582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3E3D3-F89B-6942-9C26-9FFE575F86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5F8CF-2275-7544-A776-E1EA47026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95527-B08D-4B46-BD64-F65A0E719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1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cs.neu.edu/home/vip/teach/MLcourse/4_boosting/slides/gradient_boosting.pdf" TargetMode="External"/><Relationship Id="rId2" Type="http://schemas.openxmlformats.org/officeDocument/2006/relationships/hyperlink" Target="https://xgboost.readthedocs.io/en/latest/parameter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0425A-4997-024D-8A10-C70B4F900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2243"/>
            <a:ext cx="9144000" cy="1300797"/>
          </a:xfrm>
        </p:spPr>
        <p:txBody>
          <a:bodyPr/>
          <a:lstStyle/>
          <a:p>
            <a:r>
              <a:rPr lang="en-US" dirty="0"/>
              <a:t>Week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B63032-99DF-E649-86E2-C97A3CBEA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084133"/>
            <a:ext cx="9669517" cy="3906763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Today’s Class: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Regression Trees – Decision Trees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Random Forests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Gradient Boosting Machine (GBM)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Clustering Techniques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Example code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3300629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48636-FD1D-45E0-9617-1889B7DB9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GRADIENT BOOSTING MACHINE (GBM)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4F88E-8207-4F50-A6C2-DD7245236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Sequential Boosted Ensemble approach</a:t>
            </a:r>
            <a:endParaRPr lang="en-US" dirty="0"/>
          </a:p>
          <a:p>
            <a:r>
              <a:rPr lang="en-US"/>
              <a:t>Very low interpretablity; lesser than RF</a:t>
            </a:r>
          </a:p>
          <a:p>
            <a:r>
              <a:rPr lang="en-US"/>
              <a:t>High Predictive Power</a:t>
            </a:r>
          </a:p>
          <a:p>
            <a:r>
              <a:rPr lang="en-US"/>
              <a:t>Even more hyperparameters than RF: Learning rate, Ridge, Lasso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756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A5456-4C70-A94B-A5A6-1620D995B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GBM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094AF-2E03-CB4B-A1B4-E7E8EA404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Fit a decision tree to the data: F1(x)=y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 then fit the next decision tree to the residuals of the previous: h1(x)=y−F1(x)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this new tree to our algorithm: F2(x)=F1(x)+a.h1(x)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is the learning rate which is the same for all trees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Fit the next decision tree to the residuals of F2: h2(x)=y−F2(x)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this new tree to our algorithm: F3(x)=F2(x)+a.h2(x)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Continue this process until some mechanism (i.e. cross validation) tells us to stop.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07042F-46B4-B941-8830-6CAF29298748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" pitchFamily="2" charset="0"/>
              </a:rPr>
              <a:t> 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E7FE66-9A76-1A4A-A80C-799DE645BB5D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" pitchFamily="2" charset="0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381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EFED6-276F-5E41-8467-404DF0621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GBM Advantages and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38953-2BBB-794F-AAA0-5FE14B199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0428"/>
            <a:ext cx="10515600" cy="512904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Advantages:</a:t>
            </a:r>
            <a:endParaRPr lang="en-US" dirty="0"/>
          </a:p>
          <a:p>
            <a:r>
              <a:rPr lang="en-US" dirty="0"/>
              <a:t>Often provides predictive accuracy that cannot be beat.</a:t>
            </a:r>
          </a:p>
          <a:p>
            <a:r>
              <a:rPr lang="en-US" dirty="0"/>
              <a:t>Lots of flexibility - can optimize on different loss functions and provides several hyperparameter tuning options that make the function fit very flexible.</a:t>
            </a:r>
          </a:p>
          <a:p>
            <a:r>
              <a:rPr lang="en-US" dirty="0"/>
              <a:t>No data pre-processing required - often works great with categorical and numerical values as is.</a:t>
            </a:r>
          </a:p>
          <a:p>
            <a:r>
              <a:rPr lang="en-US" dirty="0"/>
              <a:t>Handles missing data - imputation not required.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Disadvantages:</a:t>
            </a:r>
            <a:endParaRPr lang="en-US" dirty="0"/>
          </a:p>
          <a:p>
            <a:r>
              <a:rPr lang="en-US" dirty="0"/>
              <a:t>GBMs will continue improving to minimize all errors. This can overemphasize outliers and cause overfitting. Must use cross-validation to neutralize.</a:t>
            </a:r>
          </a:p>
          <a:p>
            <a:r>
              <a:rPr lang="en-US" dirty="0"/>
              <a:t>Computationally expensive - GBMs often require many trees (&gt;1000) which can be time and memory exhaustive.</a:t>
            </a:r>
          </a:p>
          <a:p>
            <a:r>
              <a:rPr lang="en-US" dirty="0"/>
              <a:t>The high flexibility results in many parameters that interact and influence heavily the behavior of the approach (number of iterations, tree depth, regularization parameters, etc.). This requires a large grid search during tuning.</a:t>
            </a:r>
          </a:p>
          <a:p>
            <a:r>
              <a:rPr lang="en-US" dirty="0"/>
              <a:t>Less interpretable although this is easily addressed with various tools (variable importance, partial dependence plots, LIME, etc.).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684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CD368-06DF-7545-865B-ADEF79D2F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607" y="0"/>
            <a:ext cx="10515600" cy="1325563"/>
          </a:xfrm>
        </p:spPr>
        <p:txBody>
          <a:bodyPr/>
          <a:lstStyle/>
          <a:p>
            <a:r>
              <a:rPr lang="en-US" dirty="0"/>
              <a:t>Bagging Vs Boosting – Both use N learners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531C0-7347-2543-B28F-394E7BB76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7974"/>
            <a:ext cx="10515600" cy="1978572"/>
          </a:xfrm>
        </p:spPr>
        <p:txBody>
          <a:bodyPr/>
          <a:lstStyle/>
          <a:p>
            <a:r>
              <a:rPr lang="en-US" sz="2000" dirty="0"/>
              <a:t>Bagging = Bootstrapping + Random selection + Parallel + Equal Weighted Aggregation </a:t>
            </a:r>
          </a:p>
          <a:p>
            <a:r>
              <a:rPr lang="en-US" sz="2000" dirty="0"/>
              <a:t>Boosting = Random sample + Focus on fails + Sequential + High Variance + Low Bias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1FE0FC8-ED90-6741-B9B3-4D6D0506E1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866588"/>
              </p:ext>
            </p:extLst>
          </p:nvPr>
        </p:nvGraphicFramePr>
        <p:xfrm>
          <a:off x="1716690" y="1789386"/>
          <a:ext cx="8128000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93269008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33401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Similarties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Differences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96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Both are ensemble methods to get N learners from 1 learner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but, while they are built independently for Bagging, Boosting tries to add new models that do well where previous models fail.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581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  <a:latin typeface="inherit"/>
                        </a:rPr>
                        <a:t>Both generate several training data sets by random sampling…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but only Boosting determines weights for the data to tip the scales in favor of the most difficult cases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34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Both make the final decision by averaging  the N learners (or taking the majority of them)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but it is an equally weighted average for Bagging and a weighted average for Boosting, </a:t>
                      </a:r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more weight to those with better performance on training data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875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Both are good at reducing variance and provide higher stability…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but only </a:t>
                      </a:r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Boosting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tries to </a:t>
                      </a:r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reduce bias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On the other hand, Bagging may solve the over-fitting problem, while Boosting can increase 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1021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7583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421AA-DD84-FA44-934E-254828A4D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EACCF-28BD-C54E-9FCB-3DBCE3012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Uses Gradient Descent similar to GBM</a:t>
            </a:r>
          </a:p>
          <a:p>
            <a:r>
              <a:rPr lang="en-US" dirty="0"/>
              <a:t>Uses sparse matrices tree building; highly efficient</a:t>
            </a:r>
          </a:p>
          <a:p>
            <a:r>
              <a:rPr lang="en-US" dirty="0"/>
              <a:t>In-built L1 and L2 regularization </a:t>
            </a:r>
          </a:p>
          <a:p>
            <a:r>
              <a:rPr lang="en-US" dirty="0"/>
              <a:t>Parallelization WITHIN a tree; more efficient compared to GBM</a:t>
            </a:r>
          </a:p>
          <a:p>
            <a:endParaRPr lang="en-US" dirty="0"/>
          </a:p>
          <a:p>
            <a:r>
              <a:rPr lang="en-US" dirty="0"/>
              <a:t>Reading Material:</a:t>
            </a:r>
          </a:p>
          <a:p>
            <a:pPr lvl="1"/>
            <a:r>
              <a:rPr lang="en-US" dirty="0">
                <a:hlinkClick r:id="rId2"/>
              </a:rPr>
              <a:t>https://xgboost.readthedocs.io/en/latest/parameter.html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https://www.ccs.neu.edu/home/vip/teach/MLcourse/4_boosting/slides/gradient_boosting.pdf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500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9110D-0690-AE43-B3B0-06B51003A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41E88-F27C-AA44-8804-15A76A963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K-means Algorithm</a:t>
            </a:r>
          </a:p>
          <a:p>
            <a:r>
              <a:rPr lang="en-US" dirty="0"/>
              <a:t>Expectation Maximization Algorithm (EM Algorithm)</a:t>
            </a:r>
          </a:p>
          <a:p>
            <a:r>
              <a:rPr lang="en-US" dirty="0"/>
              <a:t>Gaussian Mixture Models</a:t>
            </a:r>
          </a:p>
          <a:p>
            <a:r>
              <a:rPr lang="en-US" dirty="0"/>
              <a:t>Hierarchal Clustering </a:t>
            </a:r>
          </a:p>
          <a:p>
            <a:pPr lvl="1"/>
            <a:r>
              <a:rPr lang="en-US" dirty="0"/>
              <a:t>Measures the similarity between two examples/ clusters at a time</a:t>
            </a:r>
          </a:p>
          <a:p>
            <a:pPr lvl="1"/>
            <a:r>
              <a:rPr lang="en-US" dirty="0"/>
              <a:t>Uses a dendrogram</a:t>
            </a:r>
          </a:p>
          <a:p>
            <a:pPr lvl="1"/>
            <a:r>
              <a:rPr lang="en-US" dirty="0"/>
              <a:t>Distance metric used can be Euclidean, Manhattan etc.</a:t>
            </a:r>
          </a:p>
          <a:p>
            <a:r>
              <a:rPr lang="en-US" dirty="0"/>
              <a:t>SOFM – Self Organizing Feature Map – Homework…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710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D66C4-BDC1-5240-B40A-5791A4235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396"/>
            <a:ext cx="10515600" cy="1325563"/>
          </a:xfrm>
        </p:spPr>
        <p:txBody>
          <a:bodyPr/>
          <a:lstStyle/>
          <a:p>
            <a:r>
              <a:rPr lang="en-US" dirty="0"/>
              <a:t>K-means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B9061-FD32-9B4A-A0C6-0A8D9DE33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296" y="1093497"/>
            <a:ext cx="8401310" cy="5764503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Randomly select cluster centroids</a:t>
            </a:r>
          </a:p>
          <a:p>
            <a:r>
              <a:rPr lang="en-US" dirty="0"/>
              <a:t>Measure the distance between each example and the cluster centroids</a:t>
            </a:r>
          </a:p>
          <a:p>
            <a:r>
              <a:rPr lang="en-US" dirty="0"/>
              <a:t>Assign the nearest cluster to each example</a:t>
            </a:r>
          </a:p>
          <a:p>
            <a:r>
              <a:rPr lang="en-US" dirty="0"/>
              <a:t>Calculate the mean of each cluster; replace cluster centroids with corresponding cluster means and repeat assigning each example with it’s nearest cluster</a:t>
            </a:r>
          </a:p>
          <a:p>
            <a:r>
              <a:rPr lang="en-US" dirty="0"/>
              <a:t>Repeat till clusters no longer change; optimum total variation for each cluster</a:t>
            </a:r>
          </a:p>
          <a:p>
            <a:r>
              <a:rPr lang="en-US" dirty="0"/>
              <a:t>How to find best value for k? Measure the reduction in total variation in each cluster as k is increased, find the elbow point</a:t>
            </a:r>
          </a:p>
          <a:p>
            <a:r>
              <a:rPr lang="en-US" dirty="0"/>
              <a:t>Cost function J = Sum of squared distances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600609-4BD2-1F44-99B1-411F84EDF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9606" y="4414345"/>
            <a:ext cx="3362394" cy="244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989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9900-6368-2145-8C5D-63C2BD2B5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2D9EF-B607-5D41-9310-AEF09F65F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844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Uses Gaussians to predict the clusters of a dataset</a:t>
            </a:r>
          </a:p>
          <a:p>
            <a:r>
              <a:rPr lang="en-US" dirty="0"/>
              <a:t>Can be considered as soft-clusters – clusters are based on a probability and can overlap with each other</a:t>
            </a:r>
          </a:p>
          <a:p>
            <a:r>
              <a:rPr lang="en-US" dirty="0"/>
              <a:t>Algorithm</a:t>
            </a:r>
          </a:p>
          <a:p>
            <a:pPr lvl="1"/>
            <a:r>
              <a:rPr lang="en-US" dirty="0"/>
              <a:t>Pick the number of clusters k, and randomly pick mean, and variance for each</a:t>
            </a:r>
          </a:p>
          <a:p>
            <a:pPr lvl="1"/>
            <a:r>
              <a:rPr lang="en-US" dirty="0"/>
              <a:t>k=2, clusters a and b</a:t>
            </a:r>
          </a:p>
          <a:p>
            <a:pPr lvl="1"/>
            <a:r>
              <a:rPr lang="en-US" dirty="0"/>
              <a:t>For each point: P(</a:t>
            </a:r>
            <a:r>
              <a:rPr lang="en-US" dirty="0" err="1"/>
              <a:t>b|x_i</a:t>
            </a:r>
            <a:r>
              <a:rPr lang="en-US" dirty="0"/>
              <a:t>) = does it look like it came from b?</a:t>
            </a:r>
          </a:p>
          <a:p>
            <a:pPr lvl="2"/>
            <a:r>
              <a:rPr lang="en-US" dirty="0"/>
              <a:t>Use Bayes theorem to find  P(</a:t>
            </a:r>
            <a:r>
              <a:rPr lang="en-US" dirty="0" err="1"/>
              <a:t>b|x_i</a:t>
            </a:r>
            <a:r>
              <a:rPr lang="en-US" dirty="0"/>
              <a:t>) where P(</a:t>
            </a:r>
            <a:r>
              <a:rPr lang="en-US" dirty="0" err="1"/>
              <a:t>x_i|b</a:t>
            </a:r>
            <a:r>
              <a:rPr lang="en-US" dirty="0"/>
              <a:t>) is the gaussian probability</a:t>
            </a:r>
          </a:p>
          <a:p>
            <a:pPr lvl="2"/>
            <a:r>
              <a:rPr lang="en-US" dirty="0"/>
              <a:t>P(</a:t>
            </a:r>
            <a:r>
              <a:rPr lang="en-US" dirty="0" err="1"/>
              <a:t>a|x_i</a:t>
            </a:r>
            <a:r>
              <a:rPr lang="en-US" dirty="0"/>
              <a:t>) = 1- P(</a:t>
            </a:r>
            <a:r>
              <a:rPr lang="en-US" dirty="0" err="1"/>
              <a:t>b|x_i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Readjust mean and variance for a and b to fit points assigned to them</a:t>
            </a:r>
          </a:p>
          <a:p>
            <a:pPr lvl="1"/>
            <a:r>
              <a:rPr lang="en-US" dirty="0"/>
              <a:t>Unlike k-means, probability is used instead of </a:t>
            </a:r>
            <a:r>
              <a:rPr lang="en-US"/>
              <a:t>hard assignment</a:t>
            </a:r>
            <a:endParaRPr lang="en-US" dirty="0"/>
          </a:p>
          <a:p>
            <a:pPr lvl="1"/>
            <a:r>
              <a:rPr lang="en-US" dirty="0"/>
              <a:t>Repeat process until it converges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470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A2814-3C64-AA48-A057-2C9C9ED92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– 5 mins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47972-C2B4-7A49-9D37-1153E617F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0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54036-FF67-904E-9BAB-585F8BF06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time – 45 mins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A164C-DC32-FA43-AF1F-C68A27ED9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err="1"/>
              <a:t>boston.csv</a:t>
            </a:r>
            <a:r>
              <a:rPr lang="en-US" dirty="0"/>
              <a:t> dataset provided and do</a:t>
            </a:r>
          </a:p>
          <a:p>
            <a:pPr lvl="1"/>
            <a:r>
              <a:rPr lang="en-US" dirty="0"/>
              <a:t>EDA</a:t>
            </a:r>
          </a:p>
          <a:p>
            <a:pPr lvl="1"/>
            <a:r>
              <a:rPr lang="en-US" dirty="0"/>
              <a:t>Predict Median Value of homes using regression, DT, RF and GBM</a:t>
            </a:r>
          </a:p>
          <a:p>
            <a:pPr lvl="1"/>
            <a:r>
              <a:rPr lang="en-US" dirty="0"/>
              <a:t>Use Cross validation and grid search for hyper parameter tuning</a:t>
            </a:r>
          </a:p>
        </p:txBody>
      </p:sp>
    </p:spTree>
    <p:extLst>
      <p:ext uri="{BB962C8B-B14F-4D97-AF65-F5344CB8AC3E}">
        <p14:creationId xmlns:p14="http://schemas.microsoft.com/office/powerpoint/2010/main" val="303978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0425A-4997-024D-8A10-C70B4F900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2243"/>
            <a:ext cx="9144000" cy="1300797"/>
          </a:xfrm>
        </p:spPr>
        <p:txBody>
          <a:bodyPr>
            <a:normAutofit/>
          </a:bodyPr>
          <a:lstStyle/>
          <a:p>
            <a:r>
              <a:rPr lang="en-US" sz="4800" dirty="0"/>
              <a:t>Decision Tree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B63032-99DF-E649-86E2-C97A3CBEA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3076" y="1585486"/>
            <a:ext cx="10783613" cy="3687028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DTs are used to to approximate discrete valued target functions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 series of if-else clauses are used to generate the learning function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Can be used for both classification and regression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Use Information Gain, Entropy, Gini Index to decide on which feature to decide on when building the tree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What is Entropy?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 measure of Uncertainty/ Randomness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Information Gain is the reduction in entropy/ randomness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Gini Index: It is the measure of inequality of distribution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489D08-9370-7443-BC8A-A7468FBEB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999" y="5171090"/>
            <a:ext cx="93218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663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D936A-1664-DD46-A5DF-3EA69546D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94BBE-ACA4-0248-96FA-532BC82F0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52996"/>
          </a:xfrm>
        </p:spPr>
        <p:txBody>
          <a:bodyPr/>
          <a:lstStyle/>
          <a:p>
            <a:r>
              <a:rPr lang="en-US" dirty="0"/>
              <a:t>Entropy is measured by the number of bits that is needed to explain an event and it’s highest when the chances are </a:t>
            </a:r>
            <a:r>
              <a:rPr lang="en-US" dirty="0" err="1"/>
              <a:t>equi</a:t>
            </a:r>
            <a:r>
              <a:rPr lang="en-US" dirty="0"/>
              <a:t>-probable </a:t>
            </a:r>
          </a:p>
          <a:p>
            <a:r>
              <a:rPr lang="en-US" dirty="0"/>
              <a:t>Coin toss example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A397F2-A67F-B64C-87E6-8A445C3C3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112" y="2760215"/>
            <a:ext cx="6146800" cy="403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342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09A15-7DAA-314F-9ABE-867DF01A7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368" y="2192037"/>
            <a:ext cx="5299000" cy="1537576"/>
          </a:xfrm>
        </p:spPr>
        <p:txBody>
          <a:bodyPr>
            <a:normAutofit fontScale="92500"/>
          </a:bodyPr>
          <a:lstStyle/>
          <a:p>
            <a:r>
              <a:rPr lang="en-US" dirty="0"/>
              <a:t>Now we calculate for each feature, the entropy among its’ levels:</a:t>
            </a:r>
          </a:p>
          <a:p>
            <a:r>
              <a:rPr lang="en-US" dirty="0" err="1"/>
              <a:t>Eg</a:t>
            </a:r>
            <a:r>
              <a:rPr lang="en-US" dirty="0"/>
              <a:t>: For feature Outlook: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D946BC-893A-8145-9FE8-6D37775E6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60" y="0"/>
            <a:ext cx="5561572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73589E-FCE4-6D4D-A6F5-F02734D4B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393" y="240786"/>
            <a:ext cx="5122567" cy="19768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9CD3C07-FA9C-2E43-A06D-3FAAEF6760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368" y="3637231"/>
            <a:ext cx="5248690" cy="1494963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FF76E38-128F-C04D-9EF2-271C33A7BE95}"/>
              </a:ext>
            </a:extLst>
          </p:cNvPr>
          <p:cNvSpPr txBox="1">
            <a:spLocks/>
          </p:cNvSpPr>
          <p:nvPr/>
        </p:nvSpPr>
        <p:spPr>
          <a:xfrm>
            <a:off x="6338368" y="5358711"/>
            <a:ext cx="5487370" cy="14862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Information Gain = 0.94-0.69 = 0.246</a:t>
            </a:r>
          </a:p>
          <a:p>
            <a:r>
              <a:rPr lang="en-US" dirty="0"/>
              <a:t>Pick the feature with the highest IG sequentially</a:t>
            </a:r>
          </a:p>
        </p:txBody>
      </p:sp>
    </p:spTree>
    <p:extLst>
      <p:ext uri="{BB962C8B-B14F-4D97-AF65-F5344CB8AC3E}">
        <p14:creationId xmlns:p14="http://schemas.microsoft.com/office/powerpoint/2010/main" val="1258111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7FF37BA-8599-AB43-A893-1EA58E8CF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324" y="167510"/>
            <a:ext cx="9745348" cy="669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36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71CD7-4CAA-4BD1-A00C-03F812739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FC816-B444-40F2-83E7-D9255E5F5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24616" cy="435133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/>
              <a:t>Pros:</a:t>
            </a:r>
          </a:p>
          <a:p>
            <a:pPr lvl="1"/>
            <a:r>
              <a:rPr lang="en-US" dirty="0"/>
              <a:t>Works well with categorical variables – no need for encoding (like one-hot encoding)</a:t>
            </a:r>
          </a:p>
          <a:p>
            <a:pPr lvl="1"/>
            <a:r>
              <a:rPr lang="en-US" dirty="0"/>
              <a:t>Detection of non-linear models</a:t>
            </a:r>
          </a:p>
          <a:p>
            <a:pPr lvl="1"/>
            <a:r>
              <a:rPr lang="en-US" dirty="0"/>
              <a:t>Handle missing values quite well – even if the missing values are not in the training set but in the testing set</a:t>
            </a:r>
          </a:p>
          <a:p>
            <a:pPr lvl="1"/>
            <a:r>
              <a:rPr lang="en-US" dirty="0"/>
              <a:t>Easy to visualize and interpret</a:t>
            </a:r>
          </a:p>
          <a:p>
            <a:pPr>
              <a:spcAft>
                <a:spcPts val="200"/>
              </a:spcAft>
            </a:pPr>
            <a:r>
              <a:rPr lang="en-US" dirty="0"/>
              <a:t>Cons</a:t>
            </a:r>
          </a:p>
          <a:p>
            <a:pPr lvl="1"/>
            <a:r>
              <a:rPr lang="en-US" dirty="0"/>
              <a:t>Unstable – a small change in data cause the model to shift – outliers have a big impact</a:t>
            </a:r>
          </a:p>
          <a:p>
            <a:pPr lvl="1"/>
            <a:r>
              <a:rPr lang="en-US" dirty="0"/>
              <a:t>Attributes with more levels are favored when information-gain based split is performed – erroneous results</a:t>
            </a:r>
          </a:p>
          <a:p>
            <a:pPr lvl="1"/>
            <a:r>
              <a:rPr lang="en-US" dirty="0"/>
              <a:t>Prone to inaccuracy and over-fitting &gt;&gt; Random Foresting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684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A5456-4C70-A94B-A5A6-1620D995B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55" y="18393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094AF-2E03-CB4B-A1B4-E7E8EA404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448"/>
            <a:ext cx="10927080" cy="520262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Create a bootstrapped data from the original dataset – resampling and random</a:t>
            </a:r>
          </a:p>
          <a:p>
            <a:r>
              <a:rPr lang="en-US" dirty="0"/>
              <a:t>Randomly select 2 features and select the best feature based on IG for root (return the feature not selected back to the remaining features)</a:t>
            </a:r>
          </a:p>
          <a:p>
            <a:r>
              <a:rPr lang="en-US" dirty="0"/>
              <a:t>Randomly select 2 features from remaining features and do the earlier step</a:t>
            </a:r>
          </a:p>
          <a:p>
            <a:r>
              <a:rPr lang="en-US" dirty="0"/>
              <a:t>Continue to build the tree w. random subset of features</a:t>
            </a:r>
          </a:p>
          <a:p>
            <a:r>
              <a:rPr lang="en-US" dirty="0"/>
              <a:t>Repeat this process to create many DTs (100s)</a:t>
            </a:r>
          </a:p>
          <a:p>
            <a:r>
              <a:rPr lang="en-US" dirty="0"/>
              <a:t>Run a new sample over all the trees and use voting to find the best prediction</a:t>
            </a:r>
          </a:p>
          <a:p>
            <a:r>
              <a:rPr lang="en-US" dirty="0"/>
              <a:t>Use the “Out-of-bag dataset” to measure the accuracy of the RF</a:t>
            </a:r>
          </a:p>
          <a:p>
            <a:r>
              <a:rPr lang="en-US" dirty="0"/>
              <a:t>Tune accordingly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472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283B9-C129-4110-8422-CFFD031D0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Random Forests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F5CD2-8907-4D06-9757-B6693B99D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048"/>
            <a:ext cx="10902696" cy="580339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/>
              <a:t>(bootstrapping)</a:t>
            </a:r>
            <a:r>
              <a:rPr lang="en-US" dirty="0" err="1">
                <a:solidFill>
                  <a:srgbClr val="FF0000"/>
                </a:solidFill>
              </a:rPr>
              <a:t>agging</a:t>
            </a:r>
            <a:r>
              <a:rPr lang="en-US" dirty="0"/>
              <a:t>(aggerating) method</a:t>
            </a:r>
          </a:p>
          <a:p>
            <a:r>
              <a:rPr lang="en-US" dirty="0"/>
              <a:t>Ensemble approach – bootstrapped sample of data and features are used to build a set of varied fully grown decision trees </a:t>
            </a:r>
          </a:p>
          <a:p>
            <a:r>
              <a:rPr lang="en-US" dirty="0"/>
              <a:t>The results of these decision trees (average for numerical and voting for categorical)  are collectively used to decide on the outcome</a:t>
            </a:r>
          </a:p>
          <a:p>
            <a:r>
              <a:rPr lang="en-US" dirty="0"/>
              <a:t>Decision Trees are computed in parallel</a:t>
            </a:r>
          </a:p>
          <a:p>
            <a:r>
              <a:rPr lang="en-US" dirty="0"/>
              <a:t>Trees are low biased, high variance individually, but together the variance is reduced by averaging them together</a:t>
            </a:r>
          </a:p>
          <a:p>
            <a:r>
              <a:rPr lang="en-US" dirty="0"/>
              <a:t>More hyperparameters to tune: No. trees, sampling rate, No. variables</a:t>
            </a:r>
          </a:p>
          <a:p>
            <a:r>
              <a:rPr lang="en-US" dirty="0"/>
              <a:t>Out-of-bag(OOB) error is the % of OOB samples that were incorrectly classified – use this to tune the parameters</a:t>
            </a:r>
          </a:p>
          <a:p>
            <a:r>
              <a:rPr lang="en-US" dirty="0"/>
              <a:t>OOB dataset is usually 33% of the entire dataset </a:t>
            </a:r>
          </a:p>
          <a:p>
            <a:r>
              <a:rPr lang="en-US" dirty="0"/>
              <a:t>OOB Error = % of OOB samples </a:t>
            </a:r>
            <a:r>
              <a:rPr lang="en-US"/>
              <a:t>incorrectly classified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275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B2780-EBAF-6949-A0EA-CB187B120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 Advantages And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89937-E58B-9340-B997-AE384738E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Advantages:</a:t>
            </a:r>
            <a:endParaRPr lang="en-US" dirty="0"/>
          </a:p>
          <a:p>
            <a:r>
              <a:rPr lang="en-US" dirty="0"/>
              <a:t>Typically have very good performance</a:t>
            </a:r>
          </a:p>
          <a:p>
            <a:r>
              <a:rPr lang="en-US" dirty="0"/>
              <a:t>Remarkably good “out-of-the box” - little tuning required most times</a:t>
            </a:r>
          </a:p>
          <a:p>
            <a:r>
              <a:rPr lang="en-US" dirty="0"/>
              <a:t>Built-in validation set - don’t need to sacrifice data for extra validation- Out of Bag sample can be used for validation</a:t>
            </a:r>
          </a:p>
          <a:p>
            <a:r>
              <a:rPr lang="en-US" dirty="0"/>
              <a:t>No pre-processing required</a:t>
            </a:r>
          </a:p>
          <a:p>
            <a:r>
              <a:rPr lang="en-US" dirty="0"/>
              <a:t>Robust to outliers</a:t>
            </a:r>
          </a:p>
          <a:p>
            <a:pPr marL="0" indent="0">
              <a:buNone/>
            </a:pPr>
            <a:r>
              <a:rPr lang="en-US" b="1" dirty="0"/>
              <a:t>Disadvantages:</a:t>
            </a:r>
            <a:endParaRPr lang="en-US" dirty="0"/>
          </a:p>
          <a:p>
            <a:r>
              <a:rPr lang="en-US" dirty="0"/>
              <a:t>Can become slow on large data sets</a:t>
            </a:r>
          </a:p>
          <a:p>
            <a:r>
              <a:rPr lang="en-US" dirty="0"/>
              <a:t>Although accurate, often cannot compete with advanced boosting algorithms</a:t>
            </a:r>
          </a:p>
          <a:p>
            <a:r>
              <a:rPr lang="en-US" dirty="0"/>
              <a:t>Less interpretable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645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1222</TotalTime>
  <Words>1500</Words>
  <Application>Microsoft Macintosh PowerPoint</Application>
  <PresentationFormat>Widescreen</PresentationFormat>
  <Paragraphs>150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inherit</vt:lpstr>
      <vt:lpstr>Times</vt:lpstr>
      <vt:lpstr>Office Theme</vt:lpstr>
      <vt:lpstr>Week 3</vt:lpstr>
      <vt:lpstr>Decision Tree</vt:lpstr>
      <vt:lpstr>Entropy</vt:lpstr>
      <vt:lpstr>PowerPoint Presentation</vt:lpstr>
      <vt:lpstr>PowerPoint Presentation</vt:lpstr>
      <vt:lpstr>DECISION TREE MODELING</vt:lpstr>
      <vt:lpstr>Random Forest</vt:lpstr>
      <vt:lpstr>Random Forests Modeling</vt:lpstr>
      <vt:lpstr>RF Advantages And Disadvantages</vt:lpstr>
      <vt:lpstr>GRADIENT BOOSTING MACHINE (GBM)</vt:lpstr>
      <vt:lpstr>GBM Model</vt:lpstr>
      <vt:lpstr>GBM Advantages and Disadvantages</vt:lpstr>
      <vt:lpstr>Bagging Vs Boosting – Both use N learners</vt:lpstr>
      <vt:lpstr>XGBoost</vt:lpstr>
      <vt:lpstr>Clustering Algorithms</vt:lpstr>
      <vt:lpstr>K-means algorithm</vt:lpstr>
      <vt:lpstr>EM Algorithm</vt:lpstr>
      <vt:lpstr>Break – 5 mins</vt:lpstr>
      <vt:lpstr>Exercise time – 45 mins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 Based Models</dc:title>
  <dc:creator>Kasun Samarasinghe</dc:creator>
  <cp:lastModifiedBy>Samarasinghe, Kasun</cp:lastModifiedBy>
  <cp:revision>71</cp:revision>
  <dcterms:created xsi:type="dcterms:W3CDTF">2020-01-20T21:56:20Z</dcterms:created>
  <dcterms:modified xsi:type="dcterms:W3CDTF">2020-11-09T19:34:07Z</dcterms:modified>
</cp:coreProperties>
</file>