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91" r:id="rId3"/>
    <p:sldId id="293" r:id="rId4"/>
    <p:sldId id="303" r:id="rId5"/>
    <p:sldId id="295" r:id="rId6"/>
    <p:sldId id="301" r:id="rId7"/>
    <p:sldId id="294" r:id="rId8"/>
    <p:sldId id="296" r:id="rId9"/>
    <p:sldId id="297" r:id="rId10"/>
    <p:sldId id="308" r:id="rId11"/>
    <p:sldId id="306" r:id="rId12"/>
    <p:sldId id="307" r:id="rId13"/>
    <p:sldId id="309" r:id="rId14"/>
    <p:sldId id="298" r:id="rId15"/>
    <p:sldId id="299" r:id="rId16"/>
    <p:sldId id="300" r:id="rId17"/>
    <p:sldId id="29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5F2FC1-5E02-0B83-7915-1F1783C8D8AF}" v="1484" dt="2019-10-09T19:58:58.009"/>
    <p1510:client id="{A1773DD2-4EE9-3033-30B7-79C063FE47C9}" v="7" dt="2019-10-09T21:47:26.006"/>
    <p1510:client id="{C23FD356-DCAD-4D75-A307-61075330D058}" v="8" dt="2019-10-09T13:11:48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7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A7724A-87BA-6C45-BC70-6A88691A44CD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2AA36E8A-55B8-ED48-BF84-805E36A70A47}">
      <dgm:prSet phldrT="[Text]"/>
      <dgm:spPr/>
      <dgm:t>
        <a:bodyPr/>
        <a:lstStyle/>
        <a:p>
          <a:r>
            <a:rPr lang="en-US" dirty="0"/>
            <a:t>Corpus of text docs </a:t>
          </a:r>
        </a:p>
      </dgm:t>
    </dgm:pt>
    <dgm:pt modelId="{A4745435-9453-C744-9B80-0A1B120A04E6}" type="parTrans" cxnId="{79FBD49F-314B-0A47-99FE-707DA3A1548B}">
      <dgm:prSet/>
      <dgm:spPr/>
      <dgm:t>
        <a:bodyPr/>
        <a:lstStyle/>
        <a:p>
          <a:endParaRPr lang="en-US"/>
        </a:p>
      </dgm:t>
    </dgm:pt>
    <dgm:pt modelId="{CD1F6CB3-3ECF-684C-A72F-10878B7A05B8}" type="sibTrans" cxnId="{79FBD49F-314B-0A47-99FE-707DA3A1548B}">
      <dgm:prSet/>
      <dgm:spPr/>
      <dgm:t>
        <a:bodyPr/>
        <a:lstStyle/>
        <a:p>
          <a:endParaRPr lang="en-US"/>
        </a:p>
      </dgm:t>
    </dgm:pt>
    <dgm:pt modelId="{A1C9262F-3E11-FF47-9154-3A0E078AD311}">
      <dgm:prSet phldrT="[Text]"/>
      <dgm:spPr/>
      <dgm:t>
        <a:bodyPr/>
        <a:lstStyle/>
        <a:p>
          <a:r>
            <a:rPr lang="en-US" dirty="0"/>
            <a:t>EDA &amp; Feature Engineering </a:t>
          </a:r>
        </a:p>
      </dgm:t>
    </dgm:pt>
    <dgm:pt modelId="{E2BD6349-3D9A-DC45-A146-2EDBDA526286}" type="parTrans" cxnId="{59CD7454-EDC6-EF44-9E30-BC39AC4B9EF4}">
      <dgm:prSet/>
      <dgm:spPr/>
      <dgm:t>
        <a:bodyPr/>
        <a:lstStyle/>
        <a:p>
          <a:endParaRPr lang="en-US"/>
        </a:p>
      </dgm:t>
    </dgm:pt>
    <dgm:pt modelId="{2ED73FA6-FA13-4944-B705-D42C4BE807A5}" type="sibTrans" cxnId="{59CD7454-EDC6-EF44-9E30-BC39AC4B9EF4}">
      <dgm:prSet/>
      <dgm:spPr/>
      <dgm:t>
        <a:bodyPr/>
        <a:lstStyle/>
        <a:p>
          <a:endParaRPr lang="en-US"/>
        </a:p>
      </dgm:t>
    </dgm:pt>
    <dgm:pt modelId="{9DA28965-ED99-2848-B2F2-00B632D80C38}">
      <dgm:prSet phldrT="[Text]"/>
      <dgm:spPr/>
      <dgm:t>
        <a:bodyPr/>
        <a:lstStyle/>
        <a:p>
          <a:r>
            <a:rPr lang="en-US" dirty="0"/>
            <a:t>Based on Business Problem:</a:t>
          </a:r>
          <a:br>
            <a:rPr lang="en-US" dirty="0"/>
          </a:br>
          <a:r>
            <a:rPr lang="en-US" dirty="0"/>
            <a:t>Supervised/ Unsupervised model</a:t>
          </a:r>
        </a:p>
      </dgm:t>
    </dgm:pt>
    <dgm:pt modelId="{3FD9D5FA-EFE5-0749-ACE1-C00F1AFCF921}" type="parTrans" cxnId="{EF5F0B60-640B-1F41-B35D-06C1B84849D1}">
      <dgm:prSet/>
      <dgm:spPr/>
      <dgm:t>
        <a:bodyPr/>
        <a:lstStyle/>
        <a:p>
          <a:endParaRPr lang="en-US"/>
        </a:p>
      </dgm:t>
    </dgm:pt>
    <dgm:pt modelId="{6D968F76-1F78-B54E-A736-38C66679D359}" type="sibTrans" cxnId="{EF5F0B60-640B-1F41-B35D-06C1B84849D1}">
      <dgm:prSet/>
      <dgm:spPr/>
      <dgm:t>
        <a:bodyPr/>
        <a:lstStyle/>
        <a:p>
          <a:endParaRPr lang="en-US"/>
        </a:p>
      </dgm:t>
    </dgm:pt>
    <dgm:pt modelId="{E0D71CC1-62E2-6A4B-9CE2-E09498A1F5E6}" type="pres">
      <dgm:prSet presAssocID="{E9A7724A-87BA-6C45-BC70-6A88691A44CD}" presName="Name0" presStyleCnt="0">
        <dgm:presLayoutVars>
          <dgm:dir/>
          <dgm:animLvl val="lvl"/>
          <dgm:resizeHandles val="exact"/>
        </dgm:presLayoutVars>
      </dgm:prSet>
      <dgm:spPr/>
    </dgm:pt>
    <dgm:pt modelId="{46050C83-69D6-BB4E-B775-A6B8649258A3}" type="pres">
      <dgm:prSet presAssocID="{2AA36E8A-55B8-ED48-BF84-805E36A70A4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61AE647-3AA2-3D49-BF60-F562DE9712B1}" type="pres">
      <dgm:prSet presAssocID="{CD1F6CB3-3ECF-684C-A72F-10878B7A05B8}" presName="parTxOnlySpace" presStyleCnt="0"/>
      <dgm:spPr/>
    </dgm:pt>
    <dgm:pt modelId="{1FAE9E9E-2F74-9949-9684-282933F6B5B7}" type="pres">
      <dgm:prSet presAssocID="{A1C9262F-3E11-FF47-9154-3A0E078AD31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D3BE8DC-4BCD-F044-86A2-33E1D721ABD4}" type="pres">
      <dgm:prSet presAssocID="{2ED73FA6-FA13-4944-B705-D42C4BE807A5}" presName="parTxOnlySpace" presStyleCnt="0"/>
      <dgm:spPr/>
    </dgm:pt>
    <dgm:pt modelId="{25E30883-2583-AB40-8720-4C96212AC6E3}" type="pres">
      <dgm:prSet presAssocID="{9DA28965-ED99-2848-B2F2-00B632D80C3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0503D1B-AF2B-A643-89FA-B2F774B07A4F}" type="presOf" srcId="{2AA36E8A-55B8-ED48-BF84-805E36A70A47}" destId="{46050C83-69D6-BB4E-B775-A6B8649258A3}" srcOrd="0" destOrd="0" presId="urn:microsoft.com/office/officeart/2005/8/layout/chevron1"/>
    <dgm:cxn modelId="{EF5F0B60-640B-1F41-B35D-06C1B84849D1}" srcId="{E9A7724A-87BA-6C45-BC70-6A88691A44CD}" destId="{9DA28965-ED99-2848-B2F2-00B632D80C38}" srcOrd="2" destOrd="0" parTransId="{3FD9D5FA-EFE5-0749-ACE1-C00F1AFCF921}" sibTransId="{6D968F76-1F78-B54E-A736-38C66679D359}"/>
    <dgm:cxn modelId="{59CD7454-EDC6-EF44-9E30-BC39AC4B9EF4}" srcId="{E9A7724A-87BA-6C45-BC70-6A88691A44CD}" destId="{A1C9262F-3E11-FF47-9154-3A0E078AD311}" srcOrd="1" destOrd="0" parTransId="{E2BD6349-3D9A-DC45-A146-2EDBDA526286}" sibTransId="{2ED73FA6-FA13-4944-B705-D42C4BE807A5}"/>
    <dgm:cxn modelId="{F962A09F-270C-AD47-A89F-EC58F410A10B}" type="presOf" srcId="{A1C9262F-3E11-FF47-9154-3A0E078AD311}" destId="{1FAE9E9E-2F74-9949-9684-282933F6B5B7}" srcOrd="0" destOrd="0" presId="urn:microsoft.com/office/officeart/2005/8/layout/chevron1"/>
    <dgm:cxn modelId="{79FBD49F-314B-0A47-99FE-707DA3A1548B}" srcId="{E9A7724A-87BA-6C45-BC70-6A88691A44CD}" destId="{2AA36E8A-55B8-ED48-BF84-805E36A70A47}" srcOrd="0" destOrd="0" parTransId="{A4745435-9453-C744-9B80-0A1B120A04E6}" sibTransId="{CD1F6CB3-3ECF-684C-A72F-10878B7A05B8}"/>
    <dgm:cxn modelId="{2C77A2CA-B339-2942-B143-84ADA64EA707}" type="presOf" srcId="{9DA28965-ED99-2848-B2F2-00B632D80C38}" destId="{25E30883-2583-AB40-8720-4C96212AC6E3}" srcOrd="0" destOrd="0" presId="urn:microsoft.com/office/officeart/2005/8/layout/chevron1"/>
    <dgm:cxn modelId="{AA3D8AFA-EFDA-E046-B311-CD8CAA9E864A}" type="presOf" srcId="{E9A7724A-87BA-6C45-BC70-6A88691A44CD}" destId="{E0D71CC1-62E2-6A4B-9CE2-E09498A1F5E6}" srcOrd="0" destOrd="0" presId="urn:microsoft.com/office/officeart/2005/8/layout/chevron1"/>
    <dgm:cxn modelId="{9E29DB4C-F20B-7548-B731-D2ED8535D48F}" type="presParOf" srcId="{E0D71CC1-62E2-6A4B-9CE2-E09498A1F5E6}" destId="{46050C83-69D6-BB4E-B775-A6B8649258A3}" srcOrd="0" destOrd="0" presId="urn:microsoft.com/office/officeart/2005/8/layout/chevron1"/>
    <dgm:cxn modelId="{F680BC92-AEB1-9843-8B3E-BA39FED73AF4}" type="presParOf" srcId="{E0D71CC1-62E2-6A4B-9CE2-E09498A1F5E6}" destId="{A61AE647-3AA2-3D49-BF60-F562DE9712B1}" srcOrd="1" destOrd="0" presId="urn:microsoft.com/office/officeart/2005/8/layout/chevron1"/>
    <dgm:cxn modelId="{F2EFB3C8-763E-7A49-AD9C-9A70BD245C2B}" type="presParOf" srcId="{E0D71CC1-62E2-6A4B-9CE2-E09498A1F5E6}" destId="{1FAE9E9E-2F74-9949-9684-282933F6B5B7}" srcOrd="2" destOrd="0" presId="urn:microsoft.com/office/officeart/2005/8/layout/chevron1"/>
    <dgm:cxn modelId="{F6AF602F-B897-554B-9284-AAACDEE6FC41}" type="presParOf" srcId="{E0D71CC1-62E2-6A4B-9CE2-E09498A1F5E6}" destId="{6D3BE8DC-4BCD-F044-86A2-33E1D721ABD4}" srcOrd="3" destOrd="0" presId="urn:microsoft.com/office/officeart/2005/8/layout/chevron1"/>
    <dgm:cxn modelId="{757712B9-E0B5-F04C-888F-8654FB598631}" type="presParOf" srcId="{E0D71CC1-62E2-6A4B-9CE2-E09498A1F5E6}" destId="{25E30883-2583-AB40-8720-4C96212AC6E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50C83-69D6-BB4E-B775-A6B8649258A3}">
      <dsp:nvSpPr>
        <dsp:cNvPr id="0" name=""/>
        <dsp:cNvSpPr/>
      </dsp:nvSpPr>
      <dsp:spPr>
        <a:xfrm>
          <a:off x="2381" y="2129102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Corpus of text docs </a:t>
          </a:r>
        </a:p>
      </dsp:txBody>
      <dsp:txXfrm>
        <a:off x="582612" y="2129102"/>
        <a:ext cx="1740694" cy="1160462"/>
      </dsp:txXfrm>
    </dsp:sp>
    <dsp:sp modelId="{1FAE9E9E-2F74-9949-9684-282933F6B5B7}">
      <dsp:nvSpPr>
        <dsp:cNvPr id="0" name=""/>
        <dsp:cNvSpPr/>
      </dsp:nvSpPr>
      <dsp:spPr>
        <a:xfrm>
          <a:off x="2613421" y="2129102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EDA &amp; Feature Engineering </a:t>
          </a:r>
        </a:p>
      </dsp:txBody>
      <dsp:txXfrm>
        <a:off x="3193652" y="2129102"/>
        <a:ext cx="1740694" cy="1160462"/>
      </dsp:txXfrm>
    </dsp:sp>
    <dsp:sp modelId="{25E30883-2583-AB40-8720-4C96212AC6E3}">
      <dsp:nvSpPr>
        <dsp:cNvPr id="0" name=""/>
        <dsp:cNvSpPr/>
      </dsp:nvSpPr>
      <dsp:spPr>
        <a:xfrm>
          <a:off x="5224462" y="2129102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Based on Business Problem:</a:t>
          </a:r>
          <a:br>
            <a:rPr lang="en-US" sz="1600" kern="1200" dirty="0"/>
          </a:br>
          <a:r>
            <a:rPr lang="en-US" sz="1600" kern="1200" dirty="0"/>
            <a:t>Supervised/ Unsupervised model</a:t>
          </a:r>
        </a:p>
      </dsp:txBody>
      <dsp:txXfrm>
        <a:off x="5804693" y="2129102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EB01-1204-A442-8717-01DEAC989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09AA9-95B0-7645-BCED-44EA70EAC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BBCB5-507A-824B-A6D0-A380EAAA1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D040-CF2D-374A-ACB5-73CD6B6A0582}" type="datetimeFigureOut">
              <a:rPr lang="en-US" smtClean="0"/>
              <a:t>16-Nov-20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E5E52-83AC-694A-AC51-AF6296B91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ECE92-0D47-4E45-9E12-CA71A7AB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5527-B08D-4B46-BD64-F65A0E719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03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0B4F-EA82-EC4B-84C8-E3193ED63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68136-07FF-6A4A-8F97-04DACE9F6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3A4EB-D063-044E-BA4C-8CC38C5D4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D040-CF2D-374A-ACB5-73CD6B6A0582}" type="datetimeFigureOut">
              <a:rPr lang="en-US" smtClean="0"/>
              <a:t>16-Nov-20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B46EF-DE15-D24D-A215-46CFAC03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CD019-EA69-8548-88D6-F631DBCD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5527-B08D-4B46-BD64-F65A0E719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8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B83B2F-82B5-3840-B0C6-D11DE4A30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314F0-ED07-4C49-BB4B-F44AB0DBB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309DE-78D6-3346-A43C-160D9C02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D040-CF2D-374A-ACB5-73CD6B6A0582}" type="datetimeFigureOut">
              <a:rPr lang="en-US" smtClean="0"/>
              <a:t>16-Nov-20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CA532-AA04-644D-B330-D429379D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24259-1B35-BE47-8501-E59FB5DA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5527-B08D-4B46-BD64-F65A0E719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5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BCB2-62DF-3A4B-AC3A-356BB5EC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B7C3F-A36F-0F4B-BF0B-449E53130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9EFB7-1ED4-D04E-8A88-45CCCE2E6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D040-CF2D-374A-ACB5-73CD6B6A0582}" type="datetimeFigureOut">
              <a:rPr lang="en-US" smtClean="0"/>
              <a:t>16-Nov-20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77893-09F2-3B45-9308-F28A1462B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EF3D0-DC4E-C84D-9665-56F07A80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5527-B08D-4B46-BD64-F65A0E719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2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1E2FF-08DC-0B40-865A-F6CA8A3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B1F97-AB44-BD46-9CAA-A44581E82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5976E-FC37-EE43-9E7E-107C1946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D040-CF2D-374A-ACB5-73CD6B6A0582}" type="datetimeFigureOut">
              <a:rPr lang="en-US" smtClean="0"/>
              <a:t>16-Nov-20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07DFD-662E-1E47-B4A6-42E92495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E0285-EAAD-4B48-93CC-A11348183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5527-B08D-4B46-BD64-F65A0E719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0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538E-1E7C-4A48-BA36-D444EBC7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9D63B-B0C9-054C-95CF-D4CE2D315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B9B53-B92E-B945-9F29-40DD26630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2390B-8019-5E4F-A9F2-01DF65AF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D040-CF2D-374A-ACB5-73CD6B6A0582}" type="datetimeFigureOut">
              <a:rPr lang="en-US" smtClean="0"/>
              <a:t>16-Nov-20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29175-F0C6-6040-A108-357DE933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FEF11-C08C-ED42-9FD2-940DD62C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5527-B08D-4B46-BD64-F65A0E719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4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B4A1-0F17-E64B-B172-A941B7D4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60619-B28D-0346-8038-851542605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607C6-87A4-334B-A0A1-A8CEA6B16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36094-7E2D-DA4B-82A7-CB0CE95C9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2BA10-0BDF-504A-B8C2-AEBEFA533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F4060D-B955-CA48-9AF9-4ACC3C96D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D040-CF2D-374A-ACB5-73CD6B6A0582}" type="datetimeFigureOut">
              <a:rPr lang="en-US" smtClean="0"/>
              <a:t>16-Nov-20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1C44A9-92AB-1B44-B611-E2331E83C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584DC-439A-6B47-BB8A-D0295CE0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5527-B08D-4B46-BD64-F65A0E719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7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4886-12C4-5045-A2D3-26771420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BD598-60C5-DF4E-87F0-B37C5F44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D040-CF2D-374A-ACB5-73CD6B6A0582}" type="datetimeFigureOut">
              <a:rPr lang="en-US" smtClean="0"/>
              <a:t>16-Nov-20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2FC73-0E71-1F4D-98E1-23331C51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EA3C2-DECF-FA45-B1E2-6E5549DB9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5527-B08D-4B46-BD64-F65A0E719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0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C2932D-D87B-B349-8C7C-7E2D73F1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D040-CF2D-374A-ACB5-73CD6B6A0582}" type="datetimeFigureOut">
              <a:rPr lang="en-US" smtClean="0"/>
              <a:t>16-Nov-20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4399C-1A33-1247-A323-AA472D1D1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7C795-5BE2-704C-BB7E-DC97B0E97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5527-B08D-4B46-BD64-F65A0E719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1E0CE-BF19-0744-8FC1-EB5896AC3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CC2BC-A940-494F-8748-5BF397802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DC9C0-D904-A14E-BB4E-49A62DB2E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969AE-0027-4C42-9DC1-310B9A5A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D040-CF2D-374A-ACB5-73CD6B6A0582}" type="datetimeFigureOut">
              <a:rPr lang="en-US" smtClean="0"/>
              <a:t>16-Nov-20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ABDA9-37F8-D84C-987E-03A1E8E7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B2EC9-7446-A34C-A5D3-D239179E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5527-B08D-4B46-BD64-F65A0E719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67CD5-F9E1-744F-81B0-9C9D91D01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DA40AC-D9FB-4547-9C3A-D3E5BD4F2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43EF7-EB00-4A40-A0F3-22103AE58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C6413-0216-724C-AB1A-33200473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D040-CF2D-374A-ACB5-73CD6B6A0582}" type="datetimeFigureOut">
              <a:rPr lang="en-US" smtClean="0"/>
              <a:t>16-Nov-20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E2D04-A6C7-F949-89E7-F84F026F8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25A74-53C1-B84B-B46E-8040EE11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5527-B08D-4B46-BD64-F65A0E719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9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8507-59D5-BE4C-BBDF-E4DA678B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1C4A7-D0A2-1147-8903-4C28A510C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292FF-4C55-E84A-B508-463495B80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8D040-CF2D-374A-ACB5-73CD6B6A0582}" type="datetimeFigureOut">
              <a:rPr lang="en-US" smtClean="0"/>
              <a:t>16-Nov-20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3E3D3-F89B-6942-9C26-9FFE575F8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5F8CF-2275-7544-A776-E1EA47026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95527-B08D-4B46-BD64-F65A0E719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4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onxin.github.io/wevi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www.analyticsvidhya.com/blog/2019/07/how-to-build-recommendation-system-word2vec-python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3-ap-southeast-1.amazonaws.com/colinpriest/tweets.zi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alyticsvidhya.com/blog/2017/06/word-embeddings-count-word2veec/" TargetMode="External"/><Relationship Id="rId3" Type="http://schemas.openxmlformats.org/officeDocument/2006/relationships/hyperlink" Target="https://uc-r.github.io/tidy_text" TargetMode="External"/><Relationship Id="rId7" Type="http://schemas.openxmlformats.org/officeDocument/2006/relationships/hyperlink" Target="https://www.analyticsvidhya.com/blog/2019/07/how-to-build-recommendation-system-word2vec-python/" TargetMode="External"/><Relationship Id="rId2" Type="http://schemas.openxmlformats.org/officeDocument/2006/relationships/hyperlink" Target="https://nlp.stanford.edu/IR-book/html/htmledition/irbook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introduction-to-word-embedding-and-word2vec-652d0c2060fa" TargetMode="External"/><Relationship Id="rId5" Type="http://schemas.openxmlformats.org/officeDocument/2006/relationships/hyperlink" Target="https://towardsdatascience.com/a-practitioners-guide-to-natural-language-processing-part-i-processing-understanding-text-9f4abfd13e72" TargetMode="External"/><Relationship Id="rId4" Type="http://schemas.openxmlformats.org/officeDocument/2006/relationships/hyperlink" Target="https://uc-r.github.io/sentiment_analysi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425A-4997-024D-8A10-C70B4F900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712"/>
            <a:ext cx="9144000" cy="1300797"/>
          </a:xfrm>
        </p:spPr>
        <p:txBody>
          <a:bodyPr/>
          <a:lstStyle/>
          <a:p>
            <a:r>
              <a:rPr lang="en-US" dirty="0"/>
              <a:t>Week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63032-99DF-E649-86E2-C97A3CBEA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084133"/>
            <a:ext cx="9669517" cy="3906763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Today’s Class: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What is unstructured data and it’s applications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Pre-processing in Text Mining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Sentiment Analysis of data - examples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Prediction model building for textual data – example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What is Word2Vec?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9510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ABEE-5AF1-B047-BA56-24741393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911"/>
            <a:ext cx="10515600" cy="1325563"/>
          </a:xfrm>
        </p:spPr>
        <p:txBody>
          <a:bodyPr/>
          <a:lstStyle/>
          <a:p>
            <a:r>
              <a:rPr lang="en-US" dirty="0"/>
              <a:t>Word2Vec – CBOW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82739C-DD2B-D540-81D7-46844861B4C2}"/>
              </a:ext>
            </a:extLst>
          </p:cNvPr>
          <p:cNvSpPr txBox="1"/>
          <p:nvPr/>
        </p:nvSpPr>
        <p:spPr>
          <a:xfrm>
            <a:off x="838200" y="1172226"/>
            <a:ext cx="690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= “Hey this is sample corpus using only one context word”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B1DBA6-3EC7-F24A-A255-FCD252341971}"/>
                  </a:ext>
                </a:extLst>
              </p:cNvPr>
              <p:cNvSpPr txBox="1"/>
              <p:nvPr/>
            </p:nvSpPr>
            <p:spPr>
              <a:xfrm>
                <a:off x="543340" y="4306535"/>
                <a:ext cx="799106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CBOW NN is similar to a Multi layer perceptron(MLP) network except that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weight matrix between the hidden layer and the output layer is taken as the word vector representation of the word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0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objective/ cost function is –</a:t>
                </a:r>
                <a:r>
                  <a:rPr lang="en-US" sz="2000" dirty="0" err="1"/>
                  <a:t>ve</a:t>
                </a:r>
                <a:r>
                  <a:rPr lang="en-US" sz="2000" dirty="0"/>
                  <a:t> log likelihood (probability) of an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/p word given a set of context  as oppose to MSE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MLP has a non-linear activation(Sigmoid, tanh, </a:t>
                </a:r>
                <a:r>
                  <a:rPr lang="en-US" sz="2000" dirty="0" err="1"/>
                  <a:t>ReLu</a:t>
                </a:r>
                <a:r>
                  <a:rPr lang="en-US" sz="2000" dirty="0"/>
                  <a:t>) as oppose to CBOW has linear activation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B1DBA6-3EC7-F24A-A255-FCD252341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40" y="4306535"/>
                <a:ext cx="7991060" cy="2246769"/>
              </a:xfrm>
              <a:prstGeom prst="rect">
                <a:avLst/>
              </a:prstGeom>
              <a:blipFill>
                <a:blip r:embed="rId2"/>
                <a:stretch>
                  <a:fillRect l="-794" t="-1124" b="-3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FDA14F77-8276-344D-9497-11D2B8724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775" y="969762"/>
            <a:ext cx="4489450" cy="25379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EDC92A-6AE7-7143-84AB-ABB835E78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06" y="1560221"/>
            <a:ext cx="8083827" cy="26745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2E1354-3C85-304B-BCA4-D74F9825F6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9200" y="3507695"/>
            <a:ext cx="2514600" cy="3073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C1B528-7757-D249-B5C7-0670CB885EA9}"/>
              </a:ext>
            </a:extLst>
          </p:cNvPr>
          <p:cNvSpPr txBox="1"/>
          <p:nvPr/>
        </p:nvSpPr>
        <p:spPr>
          <a:xfrm>
            <a:off x="8355358" y="6325757"/>
            <a:ext cx="36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Context Window length =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D043E1-39D5-704E-8FC3-CC9A85856CBE}"/>
              </a:ext>
            </a:extLst>
          </p:cNvPr>
          <p:cNvSpPr txBox="1"/>
          <p:nvPr/>
        </p:nvSpPr>
        <p:spPr>
          <a:xfrm>
            <a:off x="8355358" y="3371860"/>
            <a:ext cx="316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Context Window length = 1</a:t>
            </a:r>
          </a:p>
        </p:txBody>
      </p:sp>
    </p:spTree>
    <p:extLst>
      <p:ext uri="{BB962C8B-B14F-4D97-AF65-F5344CB8AC3E}">
        <p14:creationId xmlns:p14="http://schemas.microsoft.com/office/powerpoint/2010/main" val="42346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ABEE-5AF1-B047-BA56-24741393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911"/>
            <a:ext cx="10515600" cy="1325563"/>
          </a:xfrm>
        </p:spPr>
        <p:txBody>
          <a:bodyPr/>
          <a:lstStyle/>
          <a:p>
            <a:r>
              <a:rPr lang="en-US" dirty="0"/>
              <a:t>Word2Vec – Skip-gram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82739C-DD2B-D540-81D7-46844861B4C2}"/>
              </a:ext>
            </a:extLst>
          </p:cNvPr>
          <p:cNvSpPr txBox="1"/>
          <p:nvPr/>
        </p:nvSpPr>
        <p:spPr>
          <a:xfrm>
            <a:off x="838200" y="1172226"/>
            <a:ext cx="690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= “Hey this is sample corpus using only one context word”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2B5B001-34AB-DA4C-98CC-74C0F17E6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409" y="2132746"/>
            <a:ext cx="3594652" cy="25925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37B907C-4826-0847-8BAB-BDB97B425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110" y="1834834"/>
            <a:ext cx="4620037" cy="4279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94098D4-CFB9-6644-A990-45844C2CE6DA}"/>
              </a:ext>
            </a:extLst>
          </p:cNvPr>
          <p:cNvSpPr txBox="1"/>
          <p:nvPr/>
        </p:nvSpPr>
        <p:spPr>
          <a:xfrm>
            <a:off x="622853" y="5316441"/>
            <a:ext cx="7991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Skip-Gram predicts the context given the input word</a:t>
            </a:r>
          </a:p>
        </p:txBody>
      </p:sp>
    </p:spTree>
    <p:extLst>
      <p:ext uri="{BB962C8B-B14F-4D97-AF65-F5344CB8AC3E}">
        <p14:creationId xmlns:p14="http://schemas.microsoft.com/office/powerpoint/2010/main" val="2357670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ABEE-5AF1-B047-BA56-24741393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911"/>
            <a:ext cx="10515600" cy="1325563"/>
          </a:xfrm>
        </p:spPr>
        <p:txBody>
          <a:bodyPr/>
          <a:lstStyle/>
          <a:p>
            <a:r>
              <a:rPr lang="en-US" dirty="0"/>
              <a:t>Word2Vec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7D32D7-789C-AF42-A9C8-15C8A1240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062" y="1630155"/>
            <a:ext cx="8173278" cy="286327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D61B773-1BB4-0741-9197-4DA82C988FCC}"/>
              </a:ext>
            </a:extLst>
          </p:cNvPr>
          <p:cNvSpPr/>
          <p:nvPr/>
        </p:nvSpPr>
        <p:spPr>
          <a:xfrm>
            <a:off x="1020417" y="5708530"/>
            <a:ext cx="104957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 Word2Vec: </a:t>
            </a:r>
            <a:r>
              <a:rPr lang="en-US" dirty="0">
                <a:hlinkClick r:id="rId3"/>
              </a:rPr>
              <a:t>https://ronxin.github.io/wevi/</a:t>
            </a:r>
            <a:endParaRPr lang="en-US" dirty="0"/>
          </a:p>
          <a:p>
            <a:r>
              <a:rPr lang="en-US" dirty="0"/>
              <a:t>Homework read:</a:t>
            </a:r>
          </a:p>
          <a:p>
            <a:r>
              <a:rPr lang="en-US" dirty="0">
                <a:hlinkClick r:id="rId4"/>
              </a:rPr>
              <a:t>https://www.analyticsvidhya.com/blog/2019/07/how-to-build-recommendation-system-word2vec-python/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CC445-243B-B34A-82E1-03AE31566868}"/>
              </a:ext>
            </a:extLst>
          </p:cNvPr>
          <p:cNvSpPr txBox="1"/>
          <p:nvPr/>
        </p:nvSpPr>
        <p:spPr>
          <a:xfrm>
            <a:off x="838200" y="825692"/>
            <a:ext cx="1150288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Using Google pre trained model, trained on 1 Billion words from Google news dataset; loaded via </a:t>
            </a:r>
            <a:r>
              <a:rPr lang="en-US" sz="2000" dirty="0" err="1"/>
              <a:t>genism.models</a:t>
            </a:r>
            <a:r>
              <a:rPr lang="en-US" sz="2000" dirty="0"/>
              <a:t> API</a:t>
            </a:r>
            <a:endParaRPr lang="en-US" dirty="0"/>
          </a:p>
          <a:p>
            <a:r>
              <a:rPr lang="en-US" b="1" dirty="0"/>
              <a:t>model = Word2Vec.load_word2vec_format('GoogleNews-vectors-negative300.bin', binary=True, </a:t>
            </a:r>
            <a:r>
              <a:rPr lang="en-US" b="1" dirty="0" err="1"/>
              <a:t>norm_only</a:t>
            </a:r>
            <a:r>
              <a:rPr lang="en-US" b="1" dirty="0"/>
              <a:t>=True)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1C6823-B527-9149-8D7B-9B18E1BE59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394551"/>
            <a:ext cx="12192000" cy="131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69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F778-FBA9-9149-B3D2-8F94CE8C9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3775"/>
          </a:xfrm>
        </p:spPr>
        <p:txBody>
          <a:bodyPr>
            <a:normAutofit fontScale="90000"/>
          </a:bodyPr>
          <a:lstStyle/>
          <a:p>
            <a:r>
              <a:rPr lang="en-US" dirty="0"/>
              <a:t>BERT – Bidirectional Encoder Representation from Transformers (Google 2018)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969A0-D52B-ED44-9582-37BF05740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4800"/>
            <a:ext cx="10515600" cy="4826000"/>
          </a:xfrm>
        </p:spPr>
        <p:txBody>
          <a:bodyPr/>
          <a:lstStyle/>
          <a:p>
            <a:r>
              <a:rPr lang="en-US" dirty="0"/>
              <a:t>Problems to solve</a:t>
            </a:r>
          </a:p>
          <a:p>
            <a:pPr lvl="1"/>
            <a:r>
              <a:rPr lang="en-US" dirty="0"/>
              <a:t>Neural Machine Translation</a:t>
            </a:r>
          </a:p>
          <a:p>
            <a:pPr lvl="1"/>
            <a:r>
              <a:rPr lang="en-US" dirty="0"/>
              <a:t>Question Answering</a:t>
            </a:r>
          </a:p>
          <a:p>
            <a:pPr lvl="1"/>
            <a:r>
              <a:rPr lang="en-US" dirty="0"/>
              <a:t>Sentiment Analysis</a:t>
            </a:r>
          </a:p>
          <a:p>
            <a:pPr lvl="1"/>
            <a:r>
              <a:rPr lang="en-US" dirty="0"/>
              <a:t>Text summarization</a:t>
            </a:r>
          </a:p>
          <a:p>
            <a:r>
              <a:rPr lang="en-US" dirty="0"/>
              <a:t>How to solve problems</a:t>
            </a:r>
          </a:p>
          <a:p>
            <a:pPr lvl="1"/>
            <a:r>
              <a:rPr lang="en-US" dirty="0"/>
              <a:t>Pre-trained BERT models to understand language (case and uncases in </a:t>
            </a:r>
            <a:r>
              <a:rPr lang="en-US" dirty="0" err="1"/>
              <a:t>tf_hub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Fine tune BERT to learn a specific task – Transfer learning</a:t>
            </a:r>
          </a:p>
          <a:p>
            <a:pPr lvl="1"/>
            <a:r>
              <a:rPr lang="en-US" dirty="0"/>
              <a:t>Pre-training BERT</a:t>
            </a:r>
          </a:p>
          <a:p>
            <a:pPr lvl="2"/>
            <a:r>
              <a:rPr lang="en-US" dirty="0"/>
              <a:t>Masked Language model 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Is he [MASK1] to college [MASK2]?</a:t>
            </a:r>
          </a:p>
          <a:p>
            <a:pPr lvl="2"/>
            <a:r>
              <a:rPr lang="en-US" dirty="0"/>
              <a:t>Next sentence prediction 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(A)Kasun is from Sri Lanka. (B)He lives in Gloucester now.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4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49BA-3DA1-D740-BECD-036CBA93E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Exercise-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95570-D843-7844-A3F0-17823A6ED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469"/>
            <a:ext cx="10515600" cy="4684494"/>
          </a:xfrm>
        </p:spPr>
        <p:txBody>
          <a:bodyPr/>
          <a:lstStyle/>
          <a:p>
            <a:r>
              <a:rPr lang="en-US" dirty="0"/>
              <a:t>#AAPL tweets before and after releasing Revenue statements</a:t>
            </a:r>
          </a:p>
          <a:p>
            <a:endParaRPr lang="en-US" dirty="0"/>
          </a:p>
          <a:p>
            <a:r>
              <a:rPr lang="en-US" dirty="0"/>
              <a:t>Obama vs Romney speeches classification using </a:t>
            </a:r>
            <a:r>
              <a:rPr lang="en-US" dirty="0" err="1"/>
              <a:t>kNN</a:t>
            </a:r>
            <a:r>
              <a:rPr lang="en-US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3589134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B2FA8-A6E4-6344-A153-4F7FFB46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Project - Sentiment Analysis of Airlines 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E8BFD-49F7-104E-B11E-12F05CF2A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"Short Intro to R Package tm"</a:t>
            </a:r>
          </a:p>
          <a:p>
            <a:r>
              <a:rPr lang="en-US" dirty="0"/>
              <a:t>Import the dataset – next slide</a:t>
            </a:r>
          </a:p>
          <a:p>
            <a:r>
              <a:rPr lang="en-US" dirty="0"/>
              <a:t>Run the Sentiment analysis on the textual data</a:t>
            </a:r>
          </a:p>
          <a:p>
            <a:r>
              <a:rPr lang="en-US" dirty="0"/>
              <a:t>Analyze the sentiments by Airline, Day of Week, Lexicon method etc.</a:t>
            </a:r>
          </a:p>
          <a:p>
            <a:r>
              <a:rPr lang="en-US" dirty="0"/>
              <a:t>Graphically represent your findings</a:t>
            </a:r>
          </a:p>
          <a:p>
            <a:r>
              <a:rPr lang="en-US" dirty="0"/>
              <a:t>Compare and contrast sentiments and number of tweets based on Airline</a:t>
            </a:r>
          </a:p>
          <a:p>
            <a:r>
              <a:rPr lang="en-US" dirty="0"/>
              <a:t>What is your Conclusion?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734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C08A-9AF2-0B43-B226-96FA9E9C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6D38C-B662-1040-957A-AA3ADE0CC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library(foreign)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library(</a:t>
            </a:r>
            <a:r>
              <a:rPr lang="en-US" sz="1400" dirty="0" err="1">
                <a:ea typeface="+mn-lt"/>
                <a:cs typeface="+mn-lt"/>
              </a:rPr>
              <a:t>syuzhet</a:t>
            </a:r>
            <a:r>
              <a:rPr lang="en-US" sz="1400" dirty="0">
                <a:ea typeface="+mn-lt"/>
                <a:cs typeface="+mn-lt"/>
              </a:rPr>
              <a:t>)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library(</a:t>
            </a:r>
            <a:r>
              <a:rPr lang="en-US" sz="1400" dirty="0" err="1">
                <a:ea typeface="+mn-lt"/>
                <a:cs typeface="+mn-lt"/>
              </a:rPr>
              <a:t>lubridate</a:t>
            </a:r>
            <a:r>
              <a:rPr lang="en-US" sz="1400" dirty="0">
                <a:ea typeface="+mn-lt"/>
                <a:cs typeface="+mn-lt"/>
              </a:rPr>
              <a:t>)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library(</a:t>
            </a:r>
            <a:r>
              <a:rPr lang="en-US" sz="1400" dirty="0" err="1">
                <a:ea typeface="+mn-lt"/>
                <a:cs typeface="+mn-lt"/>
              </a:rPr>
              <a:t>plyr</a:t>
            </a:r>
            <a:r>
              <a:rPr lang="en-US" sz="1400" dirty="0">
                <a:ea typeface="+mn-lt"/>
                <a:cs typeface="+mn-lt"/>
              </a:rPr>
              <a:t>)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library(ggplot2)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library(tm)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library(</a:t>
            </a:r>
            <a:r>
              <a:rPr lang="en-US" sz="1400" dirty="0" err="1">
                <a:ea typeface="+mn-lt"/>
                <a:cs typeface="+mn-lt"/>
              </a:rPr>
              <a:t>wordcloud</a:t>
            </a:r>
            <a:r>
              <a:rPr lang="en-US" sz="1400" dirty="0">
                <a:ea typeface="+mn-lt"/>
                <a:cs typeface="+mn-lt"/>
              </a:rPr>
              <a:t>)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# get the data for the tweets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>
                <a:ea typeface="+mn-lt"/>
                <a:cs typeface="+mn-lt"/>
              </a:rPr>
              <a:t>dataURL</a:t>
            </a:r>
            <a:r>
              <a:rPr lang="en-US" sz="1400" dirty="0">
                <a:ea typeface="+mn-lt"/>
                <a:cs typeface="+mn-lt"/>
              </a:rPr>
              <a:t> = '</a:t>
            </a:r>
            <a:r>
              <a:rPr lang="en-US" sz="1400" dirty="0">
                <a:ea typeface="+mn-lt"/>
                <a:cs typeface="+mn-lt"/>
                <a:hlinkClick r:id="rId2"/>
              </a:rPr>
              <a:t>https://s3-ap-southeast-1.amazonaws.com/colinpriest/tweets.zip</a:t>
            </a:r>
            <a:r>
              <a:rPr lang="en-US" sz="1400" dirty="0">
                <a:ea typeface="+mn-lt"/>
                <a:cs typeface="+mn-lt"/>
              </a:rPr>
              <a:t>'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if (! </a:t>
            </a:r>
            <a:r>
              <a:rPr lang="en-US" sz="1400" dirty="0" err="1">
                <a:ea typeface="+mn-lt"/>
                <a:cs typeface="+mn-lt"/>
              </a:rPr>
              <a:t>file.exists</a:t>
            </a:r>
            <a:r>
              <a:rPr lang="en-US" sz="1400" dirty="0">
                <a:ea typeface="+mn-lt"/>
                <a:cs typeface="+mn-lt"/>
              </a:rPr>
              <a:t>('</a:t>
            </a:r>
            <a:r>
              <a:rPr lang="en-US" sz="1400" dirty="0" err="1">
                <a:ea typeface="+mn-lt"/>
                <a:cs typeface="+mn-lt"/>
              </a:rPr>
              <a:t>tweets.zip</a:t>
            </a:r>
            <a:r>
              <a:rPr lang="en-US" sz="1400" dirty="0">
                <a:ea typeface="+mn-lt"/>
                <a:cs typeface="+mn-lt"/>
              </a:rPr>
              <a:t>')) </a:t>
            </a:r>
            <a:r>
              <a:rPr lang="en-US" sz="1400" dirty="0" err="1">
                <a:ea typeface="+mn-lt"/>
                <a:cs typeface="+mn-lt"/>
              </a:rPr>
              <a:t>download.file</a:t>
            </a:r>
            <a:r>
              <a:rPr lang="en-US" sz="1400" dirty="0">
                <a:ea typeface="+mn-lt"/>
                <a:cs typeface="+mn-lt"/>
              </a:rPr>
              <a:t>(</a:t>
            </a:r>
            <a:r>
              <a:rPr lang="en-US" sz="1400" dirty="0" err="1">
                <a:ea typeface="+mn-lt"/>
                <a:cs typeface="+mn-lt"/>
              </a:rPr>
              <a:t>dataURL</a:t>
            </a:r>
            <a:r>
              <a:rPr lang="en-US" sz="1400" dirty="0">
                <a:ea typeface="+mn-lt"/>
                <a:cs typeface="+mn-lt"/>
              </a:rPr>
              <a:t>, '</a:t>
            </a:r>
            <a:r>
              <a:rPr lang="en-US" sz="1400" dirty="0" err="1">
                <a:ea typeface="+mn-lt"/>
                <a:cs typeface="+mn-lt"/>
              </a:rPr>
              <a:t>tweets.zip</a:t>
            </a:r>
            <a:r>
              <a:rPr lang="en-US" sz="1400" dirty="0">
                <a:ea typeface="+mn-lt"/>
                <a:cs typeface="+mn-lt"/>
              </a:rPr>
              <a:t>')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if (! </a:t>
            </a:r>
            <a:r>
              <a:rPr lang="en-US" sz="1400" dirty="0" err="1">
                <a:ea typeface="+mn-lt"/>
                <a:cs typeface="+mn-lt"/>
              </a:rPr>
              <a:t>file.exists</a:t>
            </a:r>
            <a:r>
              <a:rPr lang="en-US" sz="1400" dirty="0">
                <a:ea typeface="+mn-lt"/>
                <a:cs typeface="+mn-lt"/>
              </a:rPr>
              <a:t>('</a:t>
            </a:r>
            <a:r>
              <a:rPr lang="en-US" sz="1400" dirty="0" err="1">
                <a:ea typeface="+mn-lt"/>
                <a:cs typeface="+mn-lt"/>
              </a:rPr>
              <a:t>tweets.dbf</a:t>
            </a:r>
            <a:r>
              <a:rPr lang="en-US" sz="1400" dirty="0">
                <a:ea typeface="+mn-lt"/>
                <a:cs typeface="+mn-lt"/>
              </a:rPr>
              <a:t>')) unzip('</a:t>
            </a:r>
            <a:r>
              <a:rPr lang="en-US" sz="1400" dirty="0" err="1">
                <a:ea typeface="+mn-lt"/>
                <a:cs typeface="+mn-lt"/>
              </a:rPr>
              <a:t>tweets.zip</a:t>
            </a:r>
            <a:r>
              <a:rPr lang="en-US" sz="1400" dirty="0">
                <a:ea typeface="+mn-lt"/>
                <a:cs typeface="+mn-lt"/>
              </a:rPr>
              <a:t>')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tweets = </a:t>
            </a:r>
            <a:r>
              <a:rPr lang="en-US" sz="1400" dirty="0" err="1">
                <a:ea typeface="+mn-lt"/>
                <a:cs typeface="+mn-lt"/>
              </a:rPr>
              <a:t>read.dbf</a:t>
            </a:r>
            <a:r>
              <a:rPr lang="en-US" sz="1400" dirty="0">
                <a:ea typeface="+mn-lt"/>
                <a:cs typeface="+mn-lt"/>
              </a:rPr>
              <a:t>('</a:t>
            </a:r>
            <a:r>
              <a:rPr lang="en-US" sz="1400" dirty="0" err="1">
                <a:ea typeface="+mn-lt"/>
                <a:cs typeface="+mn-lt"/>
              </a:rPr>
              <a:t>tweets.dbf</a:t>
            </a:r>
            <a:r>
              <a:rPr lang="en-US" sz="1400" dirty="0">
                <a:ea typeface="+mn-lt"/>
                <a:cs typeface="+mn-lt"/>
              </a:rPr>
              <a:t>', </a:t>
            </a:r>
            <a:r>
              <a:rPr lang="en-US" sz="1400" dirty="0" err="1">
                <a:ea typeface="+mn-lt"/>
                <a:cs typeface="+mn-lt"/>
              </a:rPr>
              <a:t>as.is</a:t>
            </a:r>
            <a:r>
              <a:rPr lang="en-US" sz="1400" dirty="0">
                <a:ea typeface="+mn-lt"/>
                <a:cs typeface="+mn-lt"/>
              </a:rPr>
              <a:t> = </a:t>
            </a:r>
            <a:r>
              <a:rPr lang="en-US" sz="1400" b="1" dirty="0">
                <a:ea typeface="+mn-lt"/>
                <a:cs typeface="+mn-lt"/>
              </a:rPr>
              <a:t>TRUE</a:t>
            </a:r>
            <a:r>
              <a:rPr lang="en-US" sz="1400" dirty="0">
                <a:ea typeface="+mn-lt"/>
                <a:cs typeface="+mn-lt"/>
              </a:rPr>
              <a:t>)</a:t>
            </a:r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lvl="1"/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42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8C41-981F-7146-A02A-63304983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C0F43-9956-2841-B6DE-F18FC353C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112"/>
            <a:ext cx="10515600" cy="4957763"/>
          </a:xfrm>
        </p:spPr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https://nlp.stanford.edu/IR-book/html/htmledition/irbook.html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https://uc-r.github.io/tidy_text</a:t>
            </a:r>
            <a:endParaRPr lang="en-US" dirty="0"/>
          </a:p>
          <a:p>
            <a:r>
              <a:rPr lang="en-US" dirty="0">
                <a:hlinkClick r:id="rId4"/>
              </a:rPr>
              <a:t>https://uc-r.github.io/sentiment_analysis</a:t>
            </a:r>
            <a:endParaRPr lang="en-US" dirty="0"/>
          </a:p>
          <a:p>
            <a:r>
              <a:rPr lang="en-US" dirty="0">
                <a:hlinkClick r:id="rId5"/>
              </a:rPr>
              <a:t>https://towardsdatascience.com/a-practitioners-guide-to-natural-language-processing-part-i-processing-understanding-text-9f4abfd13e72</a:t>
            </a:r>
            <a:endParaRPr lang="en-US" dirty="0"/>
          </a:p>
          <a:p>
            <a:r>
              <a:rPr lang="en-US" dirty="0">
                <a:hlinkClick r:id="rId6"/>
              </a:rPr>
              <a:t>https://towardsdatascience.com/introduction-to-word-embedding-and-word2vec-652d0c2060fa</a:t>
            </a:r>
            <a:endParaRPr lang="en-US" dirty="0"/>
          </a:p>
          <a:p>
            <a:r>
              <a:rPr lang="en-US" dirty="0">
                <a:hlinkClick r:id="rId7"/>
              </a:rPr>
              <a:t>https://www.analyticsvidhya.com/blog/2019/07/how-to-build-recommendation-system-word2vec-python/</a:t>
            </a:r>
            <a:endParaRPr lang="en-US" dirty="0"/>
          </a:p>
          <a:p>
            <a:r>
              <a:rPr lang="en-US" dirty="0">
                <a:hlinkClick r:id="rId8"/>
              </a:rPr>
              <a:t>https://www.analyticsvidhya.com/blog/2017/06/word-embeddings-count-word2veec/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63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E263C-C44C-4E47-86D7-DDBADF97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unstructured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AE64A-F8D9-2247-BE4F-3B794C7F4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235"/>
            <a:ext cx="10515600" cy="2364828"/>
          </a:xfrm>
        </p:spPr>
        <p:txBody>
          <a:bodyPr/>
          <a:lstStyle/>
          <a:p>
            <a:r>
              <a:rPr lang="en-US" dirty="0"/>
              <a:t>Text, images, speech, videos etc. needs some kind of pre-processing before we can analyze the data meaningfully</a:t>
            </a:r>
          </a:p>
          <a:p>
            <a:r>
              <a:rPr lang="en-US" dirty="0"/>
              <a:t>Natural Language Processing/ NLP: Converting natural language in to useful machine understandable data using tools and algorithms</a:t>
            </a:r>
          </a:p>
          <a:p>
            <a:r>
              <a:rPr lang="en-US" dirty="0"/>
              <a:t>CRISP-DM Model for NLP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344260-FE88-0542-96EC-80AD632A2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30" y="3616610"/>
            <a:ext cx="9831539" cy="1325564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5145FBE-E36F-674C-9197-CA9AB39CC8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1180496"/>
              </p:ext>
            </p:extLst>
          </p:nvPr>
        </p:nvGraphicFramePr>
        <p:xfrm>
          <a:off x="2031999" y="309500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61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1738-E349-FB4C-8C1E-EF2018BF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5D68D-AD20-DE40-9BF5-6C0F747AC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487"/>
            <a:ext cx="10515600" cy="50319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Speech to text analysis</a:t>
            </a:r>
          </a:p>
          <a:p>
            <a:pPr lvl="1"/>
            <a:r>
              <a:rPr lang="en-US" dirty="0"/>
              <a:t>Sentiment analysis of call center conversations</a:t>
            </a:r>
          </a:p>
          <a:p>
            <a:pPr lvl="1"/>
            <a:r>
              <a:rPr lang="en-US" dirty="0"/>
              <a:t>Triaging customer service call to the correct division</a:t>
            </a:r>
          </a:p>
          <a:p>
            <a:pPr lvl="1"/>
            <a:r>
              <a:rPr lang="en-US" dirty="0"/>
              <a:t>Sentiment analysis for reducing customer churn</a:t>
            </a:r>
          </a:p>
          <a:p>
            <a:pPr lvl="1"/>
            <a:r>
              <a:rPr lang="en-US" dirty="0"/>
              <a:t>Siri, Alexa, Cortana</a:t>
            </a:r>
          </a:p>
          <a:p>
            <a:r>
              <a:rPr lang="en-US" dirty="0"/>
              <a:t>Machine Language Translation – </a:t>
            </a:r>
            <a:r>
              <a:rPr lang="en-US" dirty="0" err="1"/>
              <a:t>Eg</a:t>
            </a:r>
            <a:r>
              <a:rPr lang="en-US" dirty="0"/>
              <a:t>: Google Translate</a:t>
            </a:r>
          </a:p>
          <a:p>
            <a:r>
              <a:rPr lang="en-US" dirty="0"/>
              <a:t>Email autofill and automatic summarizers </a:t>
            </a:r>
            <a:r>
              <a:rPr lang="en-US" dirty="0" err="1"/>
              <a:t>Eg</a:t>
            </a:r>
            <a:r>
              <a:rPr lang="en-US" dirty="0"/>
              <a:t>: Gmail, </a:t>
            </a:r>
            <a:r>
              <a:rPr lang="en-US" dirty="0" err="1"/>
              <a:t>Aylien</a:t>
            </a:r>
            <a:r>
              <a:rPr lang="en-US" dirty="0"/>
              <a:t>-API</a:t>
            </a:r>
          </a:p>
          <a:p>
            <a:r>
              <a:rPr lang="en-US" dirty="0"/>
              <a:t>Chatbots – </a:t>
            </a:r>
            <a:r>
              <a:rPr lang="en-US" dirty="0" err="1"/>
              <a:t>Eg</a:t>
            </a:r>
            <a:r>
              <a:rPr lang="en-US" dirty="0"/>
              <a:t>: Facebook</a:t>
            </a:r>
          </a:p>
          <a:p>
            <a:r>
              <a:rPr lang="en-US" dirty="0"/>
              <a:t>Themes</a:t>
            </a:r>
          </a:p>
          <a:p>
            <a:pPr lvl="1"/>
            <a:r>
              <a:rPr lang="en-US" dirty="0"/>
              <a:t>Can We Find Words That Are Often Combined</a:t>
            </a:r>
          </a:p>
          <a:p>
            <a:pPr lvl="1"/>
            <a:r>
              <a:rPr lang="en-US" dirty="0"/>
              <a:t>Are Certain Words Correlated With Rankings?</a:t>
            </a:r>
          </a:p>
          <a:p>
            <a:r>
              <a:rPr lang="en-US" dirty="0"/>
              <a:t>Fighting Spam</a:t>
            </a:r>
          </a:p>
          <a:p>
            <a:r>
              <a:rPr lang="en-US" dirty="0"/>
              <a:t>Recommender System using Word2Vec</a:t>
            </a:r>
          </a:p>
          <a:p>
            <a:endParaRPr lang="en-US" dirty="0"/>
          </a:p>
          <a:p>
            <a:r>
              <a:rPr lang="en-US" i="1" dirty="0">
                <a:solidFill>
                  <a:srgbClr val="FF0000"/>
                </a:solidFill>
              </a:rPr>
              <a:t>What other applications can you think of??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9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B756-7875-3147-9531-D7BA1BF28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0330"/>
            <a:ext cx="10515600" cy="6135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u="sng" dirty="0"/>
              <a:t>Packages</a:t>
            </a:r>
          </a:p>
          <a:p>
            <a:r>
              <a:rPr lang="en-US" dirty="0"/>
              <a:t>R: tm package, NLP</a:t>
            </a:r>
          </a:p>
          <a:p>
            <a:r>
              <a:rPr lang="en-US" dirty="0"/>
              <a:t>Python: </a:t>
            </a:r>
            <a:r>
              <a:rPr lang="en-US" dirty="0" err="1"/>
              <a:t>nltk</a:t>
            </a:r>
            <a:endParaRPr lang="en-US" dirty="0"/>
          </a:p>
          <a:p>
            <a:r>
              <a:rPr lang="en-US" dirty="0" err="1"/>
              <a:t>gensim.models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3600" u="sng" dirty="0"/>
              <a:t>Word Embedding Types</a:t>
            </a:r>
          </a:p>
          <a:p>
            <a:r>
              <a:rPr lang="en-US" dirty="0"/>
              <a:t>Frequency based embeddings</a:t>
            </a:r>
          </a:p>
          <a:p>
            <a:pPr lvl="1"/>
            <a:r>
              <a:rPr lang="en-US" dirty="0"/>
              <a:t>Count Vectorizer</a:t>
            </a:r>
          </a:p>
          <a:p>
            <a:pPr lvl="1"/>
            <a:r>
              <a:rPr lang="en-US" dirty="0"/>
              <a:t>TF-IDF Vectorizer</a:t>
            </a:r>
          </a:p>
          <a:p>
            <a:r>
              <a:rPr lang="en-US" dirty="0"/>
              <a:t>Prediction based embeddings</a:t>
            </a:r>
          </a:p>
          <a:p>
            <a:pPr lvl="1"/>
            <a:r>
              <a:rPr lang="en-US" dirty="0"/>
              <a:t>Word2Vec - CBOW and Skip-gram (Google 2013)</a:t>
            </a:r>
          </a:p>
          <a:p>
            <a:pPr lvl="1"/>
            <a:r>
              <a:rPr lang="en-US" dirty="0"/>
              <a:t>BERT – Bidirectional Encoder Representations from Transformers</a:t>
            </a:r>
          </a:p>
        </p:txBody>
      </p:sp>
    </p:spTree>
    <p:extLst>
      <p:ext uri="{BB962C8B-B14F-4D97-AF65-F5344CB8AC3E}">
        <p14:creationId xmlns:p14="http://schemas.microsoft.com/office/powerpoint/2010/main" val="196557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79A8-FAA4-40DF-9D47-863B2E9E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Pre-processing for NLP Problems: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93C9-0BB9-4B6F-808A-B5E50C157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Sentence Segmentation: </a:t>
            </a:r>
            <a:r>
              <a:rPr lang="en-US" dirty="0">
                <a:ea typeface="+mn-lt"/>
                <a:cs typeface="+mn-lt"/>
              </a:rPr>
              <a:t>break the text apart into separate sentences</a:t>
            </a:r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Tokenization: </a:t>
            </a:r>
            <a:r>
              <a:rPr lang="en-US" dirty="0">
                <a:ea typeface="+mn-lt"/>
                <a:cs typeface="+mn-lt"/>
              </a:rPr>
              <a:t>split the document in to a list of either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sentences </a:t>
            </a:r>
            <a:r>
              <a:rPr lang="en-US" dirty="0">
                <a:ea typeface="+mn-lt"/>
                <a:cs typeface="+mn-lt"/>
              </a:rPr>
              <a:t>or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 words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Stemming: </a:t>
            </a:r>
            <a:r>
              <a:rPr lang="en-US" dirty="0">
                <a:ea typeface="+mn-lt"/>
                <a:cs typeface="+mn-lt"/>
              </a:rPr>
              <a:t>process of reducing words to their word stem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Lemmatizing: </a:t>
            </a:r>
            <a:r>
              <a:rPr lang="en-US" dirty="0">
                <a:ea typeface="+mn-lt"/>
                <a:cs typeface="+mn-lt"/>
              </a:rPr>
              <a:t>reduces to a common proper word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Remove STOP words </a:t>
            </a:r>
            <a:r>
              <a:rPr lang="en-US" dirty="0">
                <a:ea typeface="+mn-lt"/>
                <a:cs typeface="+mn-lt"/>
              </a:rPr>
              <a:t>(overly common words such as "and", "the", "a", "of", etc.)</a:t>
            </a:r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Name entity recognition</a:t>
            </a:r>
            <a:r>
              <a:rPr lang="en-US" dirty="0">
                <a:ea typeface="+mn-lt"/>
                <a:cs typeface="+mn-lt"/>
              </a:rPr>
              <a:t>: detect nouns with the real-world concepts</a:t>
            </a:r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Text classification </a:t>
            </a:r>
            <a:r>
              <a:rPr lang="en-US" dirty="0">
                <a:ea typeface="+mn-lt"/>
                <a:cs typeface="+mn-lt"/>
              </a:rPr>
              <a:t>– using clustering methods</a:t>
            </a:r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Chunking: </a:t>
            </a:r>
            <a:r>
              <a:rPr lang="en-US" dirty="0">
                <a:ea typeface="+mn-lt"/>
                <a:cs typeface="+mn-lt"/>
              </a:rPr>
              <a:t>Tells you weather words are nouns, verbs, adjectives etc.</a:t>
            </a:r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Remove undesirable words </a:t>
            </a:r>
            <a:r>
              <a:rPr lang="en-US" dirty="0">
                <a:ea typeface="+mn-lt"/>
                <a:cs typeface="+mn-lt"/>
              </a:rPr>
              <a:t>(manual list of negative words)</a:t>
            </a:r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Remove words with fewer than three characters </a:t>
            </a:r>
            <a:r>
              <a:rPr lang="en-US" dirty="0">
                <a:ea typeface="+mn-lt"/>
                <a:cs typeface="+mn-lt"/>
              </a:rPr>
              <a:t>(often used for phonetic effect in music)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Split the lyrics into individual words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3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24B11-D6BA-6245-8AF3-A1374B9F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Vs Document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8D000-E5D9-2A44-A8B1-BA536E654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945" y="1492469"/>
            <a:ext cx="10901855" cy="5234152"/>
          </a:xfrm>
        </p:spPr>
        <p:txBody>
          <a:bodyPr>
            <a:normAutofit/>
          </a:bodyPr>
          <a:lstStyle/>
          <a:p>
            <a:r>
              <a:rPr lang="en-US" i="1" dirty="0">
                <a:ea typeface="+mn-lt"/>
                <a:cs typeface="+mn-lt"/>
              </a:rPr>
              <a:t>term frequency (</a:t>
            </a:r>
            <a:r>
              <a:rPr lang="en-US" i="1" dirty="0" err="1">
                <a:ea typeface="+mn-lt"/>
                <a:cs typeface="+mn-lt"/>
              </a:rPr>
              <a:t>tf</a:t>
            </a:r>
            <a:r>
              <a:rPr lang="en-US" i="1" dirty="0">
                <a:ea typeface="+mn-lt"/>
                <a:cs typeface="+mn-lt"/>
              </a:rPr>
              <a:t>): </a:t>
            </a:r>
            <a:r>
              <a:rPr lang="en-US" dirty="0">
                <a:ea typeface="+mn-lt"/>
                <a:cs typeface="+mn-lt"/>
              </a:rPr>
              <a:t>How frequent does a word appear in a document</a:t>
            </a:r>
          </a:p>
          <a:p>
            <a:pPr marL="457200" lvl="1" indent="0">
              <a:buNone/>
            </a:pPr>
            <a:endParaRPr lang="en-US" b="1" i="1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b="1" i="1" dirty="0" err="1">
                <a:ea typeface="+mn-lt"/>
                <a:cs typeface="+mn-lt"/>
              </a:rPr>
              <a:t>tf</a:t>
            </a:r>
            <a:r>
              <a:rPr lang="en-US" b="1" i="1" dirty="0">
                <a:ea typeface="+mn-lt"/>
                <a:cs typeface="+mn-lt"/>
              </a:rPr>
              <a:t>  = Frequency of a word in the document/Total words in the document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 </a:t>
            </a:r>
            <a:r>
              <a:rPr lang="en-US" i="1" dirty="0"/>
              <a:t>inverse document frequency (</a:t>
            </a:r>
            <a:r>
              <a:rPr lang="en-US" i="1" dirty="0" err="1"/>
              <a:t>idf</a:t>
            </a:r>
            <a:r>
              <a:rPr lang="en-US" i="1" dirty="0"/>
              <a:t>): for a given term t, in a set of documents D</a:t>
            </a:r>
          </a:p>
          <a:p>
            <a:pPr marL="457200" lvl="1" indent="0">
              <a:buNone/>
            </a:pPr>
            <a:endParaRPr lang="en-US" b="1" i="1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b="1" i="1" dirty="0" err="1">
                <a:ea typeface="+mn-lt"/>
                <a:cs typeface="+mn-lt"/>
              </a:rPr>
              <a:t>idf</a:t>
            </a:r>
            <a:r>
              <a:rPr lang="en-US" b="1" i="1" dirty="0">
                <a:ea typeface="+mn-lt"/>
                <a:cs typeface="+mn-lt"/>
              </a:rPr>
              <a:t> = Log((Total number of docs)/(Number of docs containing the word))</a:t>
            </a:r>
            <a:endParaRPr lang="en-US" i="1" dirty="0"/>
          </a:p>
          <a:p>
            <a:r>
              <a:rPr lang="en-US" i="1" dirty="0" err="1"/>
              <a:t>tf-idf</a:t>
            </a:r>
            <a:r>
              <a:rPr lang="en-US" dirty="0"/>
              <a:t>: frequency of a term adjusted for how rarely it is used</a:t>
            </a:r>
          </a:p>
          <a:p>
            <a:endParaRPr lang="en-US" dirty="0"/>
          </a:p>
          <a:p>
            <a:pPr lvl="1"/>
            <a:r>
              <a:rPr lang="en-US" dirty="0"/>
              <a:t>Pick the words with the highest </a:t>
            </a:r>
            <a:r>
              <a:rPr lang="en-US" i="1" dirty="0" err="1"/>
              <a:t>tf-idf</a:t>
            </a:r>
            <a:endParaRPr lang="en-US" i="1" dirty="0"/>
          </a:p>
          <a:p>
            <a:pPr lvl="1"/>
            <a:r>
              <a:rPr lang="en-US" dirty="0"/>
              <a:t>Words like </a:t>
            </a:r>
            <a:r>
              <a:rPr lang="en-US" i="1" dirty="0"/>
              <a:t>harry (in harry potter), the, is </a:t>
            </a:r>
            <a:r>
              <a:rPr lang="en-US" dirty="0"/>
              <a:t>may have a high </a:t>
            </a:r>
            <a:r>
              <a:rPr lang="en-US" i="1" dirty="0" err="1"/>
              <a:t>tf</a:t>
            </a:r>
            <a:r>
              <a:rPr lang="en-US" dirty="0"/>
              <a:t> but a low </a:t>
            </a:r>
            <a:r>
              <a:rPr lang="en-US" i="1" dirty="0" err="1"/>
              <a:t>tf-idf</a:t>
            </a:r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4B1364-DFBE-CE4D-B318-19A3CCEC0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807" y="3257613"/>
            <a:ext cx="2458544" cy="7804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E987BA-7572-1E4A-B4E9-A061EB16D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736" y="4803903"/>
            <a:ext cx="4183555" cy="56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63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DF324-D4CA-824A-8553-1DEBEDFB5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375"/>
            <a:ext cx="10515600" cy="1325563"/>
          </a:xfrm>
        </p:spPr>
        <p:txBody>
          <a:bodyPr/>
          <a:lstStyle/>
          <a:p>
            <a:r>
              <a:rPr lang="en-US" dirty="0"/>
              <a:t>How to use STOP words and Stemming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E1586-1762-104B-982D-D4D4F3D32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069" y="1222398"/>
            <a:ext cx="10775731" cy="510802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STOP words</a:t>
            </a:r>
            <a:r>
              <a:rPr lang="en-US" sz="2400" dirty="0">
                <a:ea typeface="+mn-lt"/>
                <a:cs typeface="+mn-lt"/>
              </a:rPr>
              <a:t>:</a:t>
            </a:r>
          </a:p>
          <a:p>
            <a:pPr lvl="1"/>
            <a:r>
              <a:rPr lang="en-US" dirty="0">
                <a:ea typeface="+mn-lt"/>
                <a:cs typeface="+mn-lt"/>
              </a:rPr>
              <a:t>Classic Method - removing STOP words obtained from pre-compiled lists</a:t>
            </a:r>
          </a:p>
          <a:p>
            <a:pPr lvl="1"/>
            <a:r>
              <a:rPr lang="en-US" dirty="0">
                <a:ea typeface="+mn-lt"/>
                <a:cs typeface="+mn-lt"/>
              </a:rPr>
              <a:t>Methods based on </a:t>
            </a:r>
            <a:r>
              <a:rPr lang="en-US" dirty="0" err="1">
                <a:ea typeface="+mn-lt"/>
                <a:cs typeface="+mn-lt"/>
              </a:rPr>
              <a:t>Zipf’s</a:t>
            </a:r>
            <a:r>
              <a:rPr lang="en-US" dirty="0">
                <a:ea typeface="+mn-lt"/>
                <a:cs typeface="+mn-lt"/>
              </a:rPr>
              <a:t> Law - removing most frequent words (TF-High) and removing words that occur once, i.e. singleton words (TF1)</a:t>
            </a:r>
          </a:p>
          <a:p>
            <a:pPr lvl="1"/>
            <a:r>
              <a:rPr lang="en-US" dirty="0">
                <a:ea typeface="+mn-lt"/>
                <a:cs typeface="+mn-lt"/>
              </a:rPr>
              <a:t>Remove words with low IDF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Stemming</a:t>
            </a:r>
            <a:r>
              <a:rPr lang="en-US" sz="2400" dirty="0">
                <a:ea typeface="+mn-lt"/>
                <a:cs typeface="+mn-lt"/>
              </a:rPr>
              <a:t> – is a judgement call; strips to the root</a:t>
            </a:r>
          </a:p>
          <a:p>
            <a:pPr lvl="1">
              <a:spcAft>
                <a:spcPts val="0"/>
              </a:spcAft>
            </a:pPr>
            <a:r>
              <a:rPr lang="en-US" dirty="0" err="1">
                <a:ea typeface="+mn-lt"/>
                <a:cs typeface="+mn-lt"/>
              </a:rPr>
              <a:t>stemDocument</a:t>
            </a:r>
            <a:r>
              <a:rPr lang="en-US" dirty="0">
                <a:ea typeface="+mn-lt"/>
                <a:cs typeface="+mn-lt"/>
              </a:rPr>
              <a:t>(c("computational", "computers", "computation")) -&gt; "</a:t>
            </a:r>
            <a:r>
              <a:rPr lang="en-US" dirty="0" err="1">
                <a:ea typeface="+mn-lt"/>
                <a:cs typeface="+mn-lt"/>
              </a:rPr>
              <a:t>comput</a:t>
            </a:r>
            <a:r>
              <a:rPr lang="en-US" dirty="0">
                <a:ea typeface="+mn-lt"/>
                <a:cs typeface="+mn-lt"/>
              </a:rPr>
              <a:t>"</a:t>
            </a:r>
          </a:p>
          <a:p>
            <a:pPr lvl="1">
              <a:spcAft>
                <a:spcPts val="0"/>
              </a:spcAft>
            </a:pPr>
            <a:r>
              <a:rPr lang="en-US" dirty="0" err="1">
                <a:ea typeface="+mn-lt"/>
                <a:cs typeface="+mn-lt"/>
              </a:rPr>
              <a:t>my_corpus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tm_map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my_corpus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stemDocument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pPr lvl="1"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Does not necessarily return a proper word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Lemmatizing (root word called Lemma)</a:t>
            </a:r>
          </a:p>
          <a:p>
            <a:pPr lvl="1"/>
            <a:r>
              <a:rPr lang="en-US" dirty="0">
                <a:ea typeface="+mn-lt"/>
                <a:cs typeface="+mn-lt"/>
              </a:rPr>
              <a:t>Outputs a proper word</a:t>
            </a:r>
          </a:p>
          <a:p>
            <a:pPr lvl="1"/>
            <a:r>
              <a:rPr lang="en-US" dirty="0" err="1">
                <a:ea typeface="+mn-lt"/>
                <a:cs typeface="+mn-lt"/>
              </a:rPr>
              <a:t>Eg</a:t>
            </a:r>
            <a:r>
              <a:rPr lang="en-US" dirty="0">
                <a:ea typeface="+mn-lt"/>
                <a:cs typeface="+mn-lt"/>
              </a:rPr>
              <a:t>: worse→ bad, better -&gt; good, run -&gt; run, </a:t>
            </a:r>
          </a:p>
          <a:p>
            <a:pPr lvl="1"/>
            <a:r>
              <a:rPr lang="en-US" dirty="0" err="1">
                <a:ea typeface="+mn-lt"/>
                <a:cs typeface="+mn-lt"/>
              </a:rPr>
              <a:t>Eg</a:t>
            </a:r>
            <a:r>
              <a:rPr lang="en-US" dirty="0">
                <a:ea typeface="+mn-lt"/>
                <a:cs typeface="+mn-lt"/>
              </a:rPr>
              <a:t>: gone, going, went -&gt; go</a:t>
            </a:r>
            <a:endParaRPr lang="en-US" dirty="0"/>
          </a:p>
          <a:p>
            <a:pPr lvl="1"/>
            <a:endParaRPr lang="en-US" i="1" dirty="0"/>
          </a:p>
          <a:p>
            <a:pPr lvl="1"/>
            <a:endParaRPr lang="en-US" dirty="0"/>
          </a:p>
          <a:p>
            <a:pPr marL="0" indent="0">
              <a:buNone/>
            </a:pPr>
            <a:br>
              <a:rPr lang="en-US" sz="2400" dirty="0"/>
            </a:b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71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ABEE-5AF1-B047-BA56-24741393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911"/>
            <a:ext cx="10515600" cy="1325563"/>
          </a:xfrm>
        </p:spPr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B205E-57B0-3A44-A075-8FC5FE5DF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814"/>
            <a:ext cx="10515600" cy="53602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500" dirty="0"/>
              <a:t>Two main approaches:</a:t>
            </a:r>
          </a:p>
          <a:p>
            <a:pPr lvl="1">
              <a:spcAft>
                <a:spcPts val="0"/>
              </a:spcAft>
            </a:pPr>
            <a:r>
              <a:rPr lang="en-US" sz="2600" dirty="0"/>
              <a:t>Lexicon approach- Pre-learned sentiments (will be discussing in class today) </a:t>
            </a:r>
          </a:p>
          <a:p>
            <a:pPr lvl="1">
              <a:spcAft>
                <a:spcPts val="0"/>
              </a:spcAft>
            </a:pPr>
            <a:r>
              <a:rPr lang="en-US" sz="2600" dirty="0"/>
              <a:t>Learning approach – Recurrent NN's (with LSTM) and word2vec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sz="3500" i="1" u="sng" dirty="0"/>
              <a:t>Lexicon Approach</a:t>
            </a:r>
            <a:r>
              <a:rPr lang="en-US" sz="3500" i="1" dirty="0"/>
              <a:t>:</a:t>
            </a:r>
            <a:r>
              <a:rPr lang="en-US" sz="3500" dirty="0"/>
              <a:t> is some type of a vocabulary, dictionary </a:t>
            </a:r>
          </a:p>
          <a:p>
            <a:r>
              <a:rPr lang="en-US" sz="2600" dirty="0">
                <a:ea typeface="+mn-lt"/>
                <a:cs typeface="+mn-lt"/>
              </a:rPr>
              <a:t>Dictionaries of words with an assigned sentiment category or value</a:t>
            </a:r>
            <a:endParaRPr lang="en-US" sz="2600" b="1" dirty="0">
              <a:ea typeface="+mn-lt"/>
              <a:cs typeface="+mn-lt"/>
            </a:endParaRPr>
          </a:p>
          <a:p>
            <a:r>
              <a:rPr lang="en-US" sz="2600" b="1" dirty="0">
                <a:ea typeface="+mn-lt"/>
                <a:cs typeface="+mn-lt"/>
              </a:rPr>
              <a:t>AFINN:</a:t>
            </a:r>
            <a:r>
              <a:rPr lang="en-US" sz="2600" dirty="0">
                <a:ea typeface="+mn-lt"/>
                <a:cs typeface="+mn-lt"/>
              </a:rPr>
              <a:t> assigns words with a score that runs </a:t>
            </a:r>
            <a:r>
              <a:rPr lang="en-US" sz="2600" i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between -5 and 5</a:t>
            </a:r>
            <a:r>
              <a:rPr lang="en-US" sz="2600" dirty="0">
                <a:ea typeface="+mn-lt"/>
                <a:cs typeface="+mn-lt"/>
              </a:rPr>
              <a:t>, with negative scores indicating negative sentiment and positive scores indicating positive sentiment</a:t>
            </a:r>
            <a:endParaRPr lang="en-US" sz="2600" dirty="0"/>
          </a:p>
          <a:p>
            <a:r>
              <a:rPr lang="en-US" sz="2600" b="1" dirty="0">
                <a:ea typeface="+mn-lt"/>
                <a:cs typeface="+mn-lt"/>
              </a:rPr>
              <a:t>Bing:</a:t>
            </a:r>
            <a:r>
              <a:rPr lang="en-US" sz="2600" dirty="0">
                <a:ea typeface="+mn-lt"/>
                <a:cs typeface="+mn-lt"/>
              </a:rPr>
              <a:t> assigns words into </a:t>
            </a:r>
            <a:r>
              <a:rPr lang="en-US" sz="2600" i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positive</a:t>
            </a:r>
            <a:r>
              <a:rPr lang="en-US" sz="2600" dirty="0">
                <a:ea typeface="+mn-lt"/>
                <a:cs typeface="+mn-lt"/>
              </a:rPr>
              <a:t> and </a:t>
            </a:r>
            <a:r>
              <a:rPr lang="en-US" sz="2600" i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negative</a:t>
            </a:r>
            <a:r>
              <a:rPr lang="en-US" sz="2600" dirty="0">
                <a:ea typeface="+mn-lt"/>
                <a:cs typeface="+mn-lt"/>
              </a:rPr>
              <a:t> categories - binary</a:t>
            </a:r>
            <a:endParaRPr lang="en-US" sz="2600" dirty="0"/>
          </a:p>
          <a:p>
            <a:r>
              <a:rPr lang="en-US" sz="2600" b="1" dirty="0">
                <a:ea typeface="+mn-lt"/>
                <a:cs typeface="+mn-lt"/>
              </a:rPr>
              <a:t>NRC:</a:t>
            </a:r>
            <a:r>
              <a:rPr lang="en-US" sz="2600" dirty="0">
                <a:ea typeface="+mn-lt"/>
                <a:cs typeface="+mn-lt"/>
              </a:rPr>
              <a:t> assigns words into one or more of the following ten categories: </a:t>
            </a:r>
            <a:r>
              <a:rPr lang="en-US" sz="2600" i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positive, negative, anger, anticipation, disgust, fear, joy, sadness, surprise, and trust</a:t>
            </a:r>
            <a:endParaRPr lang="en-US" sz="26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  <a:p>
            <a:pPr marL="457200" lvl="1" indent="0">
              <a:spcAft>
                <a:spcPts val="0"/>
              </a:spcAft>
              <a:buNone/>
            </a:pPr>
            <a:r>
              <a:rPr lang="en-US" dirty="0"/>
              <a:t>	</a:t>
            </a:r>
          </a:p>
          <a:p>
            <a:pPr lvl="1"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340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B7A4-F4F3-BC48-8C61-60AD502C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4712C-4910-1046-B50C-4E3642CE6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>
              <a:spcAft>
                <a:spcPts val="0"/>
              </a:spcAft>
            </a:pPr>
            <a:r>
              <a:rPr lang="en-US" dirty="0"/>
              <a:t>How is word2vec performed?</a:t>
            </a:r>
          </a:p>
          <a:p>
            <a:pPr lvl="1">
              <a:spcAft>
                <a:spcPts val="0"/>
              </a:spcAft>
            </a:pPr>
            <a:r>
              <a:rPr lang="en-US" dirty="0"/>
              <a:t>One Hot Encoding to Word Embeddings</a:t>
            </a:r>
          </a:p>
          <a:p>
            <a:pPr lvl="1">
              <a:spcAft>
                <a:spcPts val="0"/>
              </a:spcAft>
            </a:pPr>
            <a:r>
              <a:rPr lang="en-US" dirty="0"/>
              <a:t>Common Bag Of Words (CBOW): </a:t>
            </a:r>
          </a:p>
          <a:p>
            <a:pPr lvl="2"/>
            <a:r>
              <a:rPr lang="en-US" dirty="0"/>
              <a:t>one-hot-encoding of each word as the input and tries to predict the word corresponding to the context</a:t>
            </a:r>
          </a:p>
          <a:p>
            <a:pPr lvl="2"/>
            <a:r>
              <a:rPr lang="en-US" dirty="0"/>
              <a:t>given a set of context provides the probability of the input word</a:t>
            </a:r>
          </a:p>
          <a:p>
            <a:pPr lvl="2"/>
            <a:r>
              <a:rPr lang="en-US" dirty="0"/>
              <a:t>CBOW is faster and has better representations for more frequent words</a:t>
            </a:r>
          </a:p>
          <a:p>
            <a:pPr lvl="2"/>
            <a:r>
              <a:rPr lang="en-US" dirty="0"/>
              <a:t>Doesn’t differentiate between “Apple” the fruit and “Apple” the company</a:t>
            </a:r>
          </a:p>
          <a:p>
            <a:pPr lvl="1">
              <a:spcAft>
                <a:spcPts val="0"/>
              </a:spcAft>
            </a:pPr>
            <a:r>
              <a:rPr lang="en-US" dirty="0"/>
              <a:t>Skip-Gram </a:t>
            </a:r>
          </a:p>
          <a:p>
            <a:pPr lvl="2"/>
            <a:r>
              <a:rPr lang="en-US" dirty="0"/>
              <a:t>Input is the target word and outputs a probability distribution for each word in the context</a:t>
            </a:r>
          </a:p>
          <a:p>
            <a:pPr lvl="2"/>
            <a:r>
              <a:rPr lang="en-US" dirty="0"/>
              <a:t>works well with small amount of data and is found to represent rare words well</a:t>
            </a:r>
          </a:p>
          <a:p>
            <a:pPr lvl="2"/>
            <a:r>
              <a:rPr lang="en-US" dirty="0"/>
              <a:t>Capture multiple semantics of the same word E.g. differentiates between “Apple” the fruit and “Apple” the company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06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3031</TotalTime>
  <Words>1438</Words>
  <Application>Microsoft Office PowerPoint</Application>
  <PresentationFormat>Widescreen</PresentationFormat>
  <Paragraphs>171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Week 4</vt:lpstr>
      <vt:lpstr>What is unstructured data?</vt:lpstr>
      <vt:lpstr>Applications</vt:lpstr>
      <vt:lpstr>PowerPoint Presentation</vt:lpstr>
      <vt:lpstr>Common Pre-processing for NLP Problems:</vt:lpstr>
      <vt:lpstr>Term Vs Document Frequency</vt:lpstr>
      <vt:lpstr>How to use STOP words and Stemming</vt:lpstr>
      <vt:lpstr>Sentiment Analysis</vt:lpstr>
      <vt:lpstr>Word2Vec</vt:lpstr>
      <vt:lpstr>Word2Vec – CBOW </vt:lpstr>
      <vt:lpstr>Word2Vec – Skip-gram</vt:lpstr>
      <vt:lpstr>Word2Vec </vt:lpstr>
      <vt:lpstr>BERT – Bidirectional Encoder Representation from Transformers (Google 2018)</vt:lpstr>
      <vt:lpstr>Class Exercise-</vt:lpstr>
      <vt:lpstr>Today’s Project - Sentiment Analysis of Airlines  </vt:lpstr>
      <vt:lpstr>Appendix</vt:lpstr>
      <vt:lpstr>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Unstructured data</dc:title>
  <dc:creator>Justin Grosz</dc:creator>
  <cp:lastModifiedBy>Sunil Raj Thota</cp:lastModifiedBy>
  <cp:revision>325</cp:revision>
  <dcterms:created xsi:type="dcterms:W3CDTF">2019-08-31T13:15:23Z</dcterms:created>
  <dcterms:modified xsi:type="dcterms:W3CDTF">2020-11-16T23:08:52Z</dcterms:modified>
</cp:coreProperties>
</file>