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1"/>
  </p:notesMasterIdLst>
  <p:handoutMasterIdLst>
    <p:handoutMasterId r:id="rId22"/>
  </p:handoutMasterIdLst>
  <p:sldIdLst>
    <p:sldId id="273" r:id="rId10"/>
    <p:sldId id="276" r:id="rId11"/>
    <p:sldId id="477" r:id="rId12"/>
    <p:sldId id="478" r:id="rId13"/>
    <p:sldId id="479" r:id="rId14"/>
    <p:sldId id="490" r:id="rId15"/>
    <p:sldId id="491" r:id="rId16"/>
    <p:sldId id="492" r:id="rId17"/>
    <p:sldId id="493" r:id="rId18"/>
    <p:sldId id="494" r:id="rId19"/>
    <p:sldId id="4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Area Under Normal Curve Using Table (Example 1)</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(8)</a:t>
            </a:r>
            <a:endParaRPr lang="en-US" dirty="0"/>
          </a:p>
        </p:txBody>
      </p:sp>
      <p:sp>
        <p:nvSpPr>
          <p:cNvPr id="3" name="Content Placeholder 2"/>
          <p:cNvSpPr>
            <a:spLocks noGrp="1"/>
          </p:cNvSpPr>
          <p:nvPr>
            <p:ph idx="1"/>
          </p:nvPr>
        </p:nvSpPr>
        <p:spPr/>
        <p:txBody>
          <a:bodyPr/>
          <a:lstStyle/>
          <a:p>
            <a:pPr lvl="0" defTabSz="914400">
              <a:spcBef>
                <a:spcPts val="0"/>
              </a:spcBef>
              <a:spcAft>
                <a:spcPts val="0"/>
              </a:spcAft>
            </a:pPr>
            <a:r>
              <a:rPr lang="en-US" dirty="0"/>
              <a:t>In probability notation we would write the probability that z is between 0 and 0.95 is equal to </a:t>
            </a:r>
            <a:r>
              <a:rPr lang="it-IT" dirty="0"/>
              <a:t>0.8289 minus 0.5 is equal to 0.3289.</a:t>
            </a:r>
          </a:p>
        </p:txBody>
      </p:sp>
      <p:pic>
        <p:nvPicPr>
          <p:cNvPr id="1026" name="Picture 3" descr="Bell curve sjaded betweem 0 and 0.95.  The probability is 0.3289."/>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049604"/>
            <a:ext cx="6400800" cy="21203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Content Placeholder 4"/>
              <p:cNvSpPr>
                <a:spLocks noGrp="1"/>
              </p:cNvSpPr>
              <p:nvPr>
                <p:ph idx="14"/>
              </p:nvPr>
            </p:nvSpPr>
            <p:spPr>
              <a:xfrm>
                <a:off x="457200" y="5562600"/>
                <a:ext cx="8229600" cy="533400"/>
              </a:xfrm>
            </p:spPr>
            <p:txBody>
              <a:bodyPr/>
              <a:lstStyle/>
              <a:p>
                <a:pPr lvl="0"/>
                <a14:m>
                  <m:oMathPara xmlns:m="http://schemas.openxmlformats.org/officeDocument/2006/math">
                    <m:oMathParaPr>
                      <m:jc m:val="centerGroup"/>
                    </m:oMathParaPr>
                    <m:oMath xmlns:m="http://schemas.openxmlformats.org/officeDocument/2006/math">
                      <m:r>
                        <a:rPr lang="en-US" i="1">
                          <a:latin typeface="Cambria Math" charset="0"/>
                        </a:rPr>
                        <m:t>𝑃</m:t>
                      </m:r>
                      <m:d>
                        <m:dPr>
                          <m:ctrlPr>
                            <a:rPr lang="en-US" i="1">
                              <a:latin typeface="Cambria Math"/>
                            </a:rPr>
                          </m:ctrlPr>
                        </m:dPr>
                        <m:e>
                          <m:r>
                            <a:rPr lang="en-US" i="1">
                              <a:latin typeface="Cambria Math" charset="0"/>
                            </a:rPr>
                            <m:t>0&lt;</m:t>
                          </m:r>
                          <m:r>
                            <a:rPr lang="en-US" i="1">
                              <a:latin typeface="Cambria Math" charset="0"/>
                            </a:rPr>
                            <m:t>𝑧</m:t>
                          </m:r>
                          <m:r>
                            <a:rPr lang="en-US" i="1">
                              <a:latin typeface="Cambria Math" charset="0"/>
                            </a:rPr>
                            <m:t>&lt;0.95</m:t>
                          </m:r>
                        </m:e>
                      </m:d>
                      <m:r>
                        <a:rPr lang="en-US" i="1">
                          <a:latin typeface="Cambria Math" charset="0"/>
                        </a:rPr>
                        <m:t>=0.8289−0.5=0.3289</m:t>
                      </m:r>
                    </m:oMath>
                  </m:oMathPara>
                </a14:m>
                <a:endParaRPr lang="en-US" dirty="0"/>
              </a:p>
            </p:txBody>
          </p:sp>
        </mc:Choice>
        <mc:Fallback>
          <p:sp>
            <p:nvSpPr>
              <p:cNvPr id="4" name="Content Placeholder 4"/>
              <p:cNvSpPr>
                <a:spLocks noGrp="1" noRot="1" noChangeAspect="1" noMove="1" noResize="1" noEditPoints="1" noAdjustHandles="1" noChangeArrowheads="1" noChangeShapeType="1" noTextEdit="1"/>
              </p:cNvSpPr>
              <p:nvPr>
                <p:ph idx="14"/>
              </p:nvPr>
            </p:nvSpPr>
            <p:spPr>
              <a:xfrm>
                <a:off x="457200" y="5562600"/>
                <a:ext cx="8229600" cy="533400"/>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1554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find probabilities associated with a normally distributed variable using the normal distribution table</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47564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altLang="en-US" dirty="0"/>
              <a:t>Learn how to find probabilities associated with a normally distributed variable using the normal distribution table.</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1)</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138160" cy="5257800"/>
              </a:xfrm>
            </p:spPr>
            <p:txBody>
              <a:bodyPr/>
              <a:lstStyle/>
              <a:p>
                <a:pPr lvl="0" defTabSz="914400">
                  <a:spcAft>
                    <a:spcPts val="2400"/>
                  </a:spcAft>
                </a:pPr>
                <a:r>
                  <a:rPr lang="en-US" dirty="0"/>
                  <a:t>Using the standard normal distribution find the probability that a randomly selected standardized value from a normally distributed variable is between 0 </a:t>
                </a:r>
                <a:r>
                  <a:rPr lang="hr-HR" dirty="0"/>
                  <a:t>and 0.95</a:t>
                </a:r>
                <a:r>
                  <a:rPr lang="hr-HR" dirty="0" smtClean="0"/>
                  <a:t>.</a:t>
                </a:r>
                <a:endParaRPr lang="hr-HR" dirty="0"/>
              </a:p>
              <a:p>
                <a:pPr lvl="0" defTabSz="914400">
                  <a:spcAft>
                    <a:spcPts val="1200"/>
                  </a:spcAft>
                </a:pPr>
                <a14:m>
                  <m:oMathPara xmlns:m="http://schemas.openxmlformats.org/officeDocument/2006/math">
                    <m:oMathParaPr>
                      <m:jc m:val="left"/>
                    </m:oMathParaPr>
                    <m:oMath xmlns:m="http://schemas.openxmlformats.org/officeDocument/2006/math">
                      <m:r>
                        <a:rPr lang="en-US" i="1">
                          <a:latin typeface="Cambria Math" charset="0"/>
                        </a:rPr>
                        <m:t>𝑃</m:t>
                      </m:r>
                      <m:r>
                        <a:rPr lang="en-US" i="1">
                          <a:latin typeface="Cambria Math" charset="0"/>
                        </a:rPr>
                        <m:t>(0&lt;</m:t>
                      </m:r>
                      <m:r>
                        <a:rPr lang="en-US" i="1">
                          <a:latin typeface="Cambria Math" charset="0"/>
                        </a:rPr>
                        <m:t>𝑧</m:t>
                      </m:r>
                      <m:r>
                        <a:rPr lang="en-US" i="1">
                          <a:latin typeface="Cambria Math" charset="0"/>
                        </a:rPr>
                        <m:t>&lt;0.95)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138160" cy="5257800"/>
              </a:xfrm>
              <a:blipFill rotWithShape="1">
                <a:blip r:embed="rId2"/>
                <a:stretch>
                  <a:fillRect l="-1498" t="-1044"/>
                </a:stretch>
              </a:blipFill>
            </p:spPr>
            <p:txBody>
              <a:bodyPr/>
              <a:lstStyle/>
              <a:p>
                <a:r>
                  <a:rPr lang="en-US">
                    <a:noFill/>
                  </a:rPr>
                  <a:t> </a:t>
                </a:r>
              </a:p>
            </p:txBody>
          </p:sp>
        </mc:Fallback>
      </mc:AlternateContent>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(2)</a:t>
            </a:r>
            <a:endParaRPr lang="en-US" dirty="0"/>
          </a:p>
        </p:txBody>
      </p:sp>
      <p:sp>
        <p:nvSpPr>
          <p:cNvPr id="3" name="Content Placeholder 2"/>
          <p:cNvSpPr>
            <a:spLocks noGrp="1"/>
          </p:cNvSpPr>
          <p:nvPr>
            <p:ph idx="1"/>
          </p:nvPr>
        </p:nvSpPr>
        <p:spPr>
          <a:xfrm>
            <a:off x="457200" y="1295400"/>
            <a:ext cx="8229600" cy="1447800"/>
          </a:xfrm>
        </p:spPr>
        <p:txBody>
          <a:bodyPr/>
          <a:lstStyle/>
          <a:p>
            <a:pPr lvl="0" defTabSz="914400">
              <a:spcBef>
                <a:spcPts val="0"/>
              </a:spcBef>
              <a:spcAft>
                <a:spcPts val="0"/>
              </a:spcAft>
            </a:pPr>
            <a:r>
              <a:rPr lang="en-US" dirty="0"/>
              <a:t>This can also be described as finding the area under the normal curve between the mean and 0.95 standard deviations to the right of the mean.</a:t>
            </a:r>
          </a:p>
        </p:txBody>
      </p:sp>
      <p:pic>
        <p:nvPicPr>
          <p:cNvPr id="1026" name="Picture 3" descr="Bell curve shaded between 0 and 0.95"/>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371600" y="3617921"/>
            <a:ext cx="6400800" cy="216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1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(3)</a:t>
            </a:r>
            <a:endParaRPr lang="en-US" dirty="0"/>
          </a:p>
        </p:txBody>
      </p:sp>
      <p:sp>
        <p:nvSpPr>
          <p:cNvPr id="3" name="Content Placeholder 2"/>
          <p:cNvSpPr>
            <a:spLocks noGrp="1"/>
          </p:cNvSpPr>
          <p:nvPr>
            <p:ph idx="1"/>
          </p:nvPr>
        </p:nvSpPr>
        <p:spPr>
          <a:xfrm>
            <a:off x="457200" y="1295400"/>
            <a:ext cx="8412480" cy="1524000"/>
          </a:xfrm>
        </p:spPr>
        <p:txBody>
          <a:bodyPr/>
          <a:lstStyle/>
          <a:p>
            <a:pPr lvl="0" defTabSz="914400">
              <a:spcBef>
                <a:spcPts val="0"/>
              </a:spcBef>
              <a:spcAft>
                <a:spcPts val="0"/>
              </a:spcAft>
            </a:pPr>
            <a:r>
              <a:rPr lang="en-US" sz="2400" dirty="0"/>
              <a:t>The cumulative standard normal distribution table gives us probabilities associated with z-scores.  We are looking for the probability associated with the z score 0.95. </a:t>
            </a:r>
            <a:r>
              <a:rPr lang="en-US" sz="2400" dirty="0" smtClean="0"/>
              <a:t>We </a:t>
            </a:r>
            <a:r>
              <a:rPr lang="en-US" sz="2400" dirty="0"/>
              <a:t>will find the entry in the table where the row 0.9 intersects with the column .05.</a:t>
            </a:r>
          </a:p>
        </p:txBody>
      </p:sp>
      <p:pic>
        <p:nvPicPr>
          <p:cNvPr id="2050" name="Picture 3" descr="Standard Normal Distribution table.  The value .8289 is found where column .05 intersectsions with the row 0.9."/>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560320" y="2932423"/>
            <a:ext cx="4023360" cy="3242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6172200"/>
            <a:ext cx="8229600" cy="457200"/>
          </a:xfrm>
        </p:spPr>
        <p:txBody>
          <a:bodyPr/>
          <a:lstStyle/>
          <a:p>
            <a:pPr lvl="0"/>
            <a:r>
              <a:rPr lang="en-US" sz="2400" dirty="0"/>
              <a:t>We find this value to be </a:t>
            </a:r>
            <a:r>
              <a:rPr lang="cs-CZ" sz="2400" dirty="0"/>
              <a:t>.</a:t>
            </a:r>
            <a:r>
              <a:rPr lang="cs-CZ" sz="2400" dirty="0" smtClean="0"/>
              <a:t>8289</a:t>
            </a:r>
            <a:endParaRPr lang="en-US" sz="2400" dirty="0"/>
          </a:p>
        </p:txBody>
      </p:sp>
    </p:spTree>
    <p:extLst>
      <p:ext uri="{BB962C8B-B14F-4D97-AF65-F5344CB8AC3E}">
        <p14:creationId xmlns:p14="http://schemas.microsoft.com/office/powerpoint/2010/main" val="310559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(4)</a:t>
            </a:r>
            <a:endParaRPr lang="en-US" dirty="0"/>
          </a:p>
        </p:txBody>
      </p:sp>
      <p:sp>
        <p:nvSpPr>
          <p:cNvPr id="3" name="Content Placeholder 2"/>
          <p:cNvSpPr>
            <a:spLocks noGrp="1"/>
          </p:cNvSpPr>
          <p:nvPr>
            <p:ph idx="1"/>
          </p:nvPr>
        </p:nvSpPr>
        <p:spPr>
          <a:xfrm>
            <a:off x="457200" y="1295400"/>
            <a:ext cx="8229600" cy="1447800"/>
          </a:xfrm>
        </p:spPr>
        <p:txBody>
          <a:bodyPr/>
          <a:lstStyle/>
          <a:p>
            <a:pPr lvl="0" defTabSz="914400">
              <a:spcBef>
                <a:spcPts val="0"/>
              </a:spcBef>
              <a:spcAft>
                <a:spcPts val="0"/>
              </a:spcAft>
            </a:pPr>
            <a:r>
              <a:rPr lang="en-US" sz="2600" dirty="0"/>
              <a:t>The graph at the bottom of the table shows that these 4 decimal place values in the body of the table correspond to the area under the curve that extends from the left-tail up to the z-score.</a:t>
            </a:r>
            <a:endParaRPr lang="en-US" sz="2600" dirty="0"/>
          </a:p>
        </p:txBody>
      </p:sp>
      <p:pic>
        <p:nvPicPr>
          <p:cNvPr id="3074" name="Picture 3" descr="The graph below Standard Normal Table is hightlighted.  The four decimal place values int he  body of the talbe correspond to the area under the curve that extends from the left-tail up to the z scor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750522" y="2743199"/>
            <a:ext cx="4651988" cy="374904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07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(5)</a:t>
            </a:r>
            <a:endParaRPr lang="en-US" dirty="0"/>
          </a:p>
        </p:txBody>
      </p:sp>
      <p:sp>
        <p:nvSpPr>
          <p:cNvPr id="3" name="Content Placeholder 2"/>
          <p:cNvSpPr>
            <a:spLocks noGrp="1"/>
          </p:cNvSpPr>
          <p:nvPr>
            <p:ph idx="1"/>
          </p:nvPr>
        </p:nvSpPr>
        <p:spPr>
          <a:xfrm>
            <a:off x="457200" y="1295400"/>
            <a:ext cx="8229600" cy="2286000"/>
          </a:xfrm>
        </p:spPr>
        <p:txBody>
          <a:bodyPr/>
          <a:lstStyle/>
          <a:p>
            <a:pPr lvl="0" defTabSz="914400">
              <a:spcBef>
                <a:spcPts val="0"/>
              </a:spcBef>
              <a:spcAft>
                <a:spcPts val="0"/>
              </a:spcAft>
            </a:pPr>
            <a:r>
              <a:rPr lang="en-US" dirty="0"/>
              <a:t>This value </a:t>
            </a:r>
            <a:r>
              <a:rPr lang="it-IT" dirty="0"/>
              <a:t>0.8289 corresponds to the area under the curve that extends from the left-tail to the z-score 0.95.  Our requested probability asks for the area that extends from the mean or in other words where the z-score is 0 up to the point where the z-score is 0.95.</a:t>
            </a:r>
            <a:endParaRPr lang="en-US" dirty="0"/>
          </a:p>
        </p:txBody>
      </p:sp>
      <p:pic>
        <p:nvPicPr>
          <p:cNvPr id="1026" name="Picture 3" descr="Bell Curve is shaed from z = 0.95 to the left tail."/>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958959"/>
            <a:ext cx="6400800" cy="213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39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(6)</a:t>
            </a:r>
            <a:endParaRPr lang="en-US" dirty="0"/>
          </a:p>
        </p:txBody>
      </p:sp>
      <p:sp>
        <p:nvSpPr>
          <p:cNvPr id="3" name="Content Placeholder 2"/>
          <p:cNvSpPr>
            <a:spLocks noGrp="1"/>
          </p:cNvSpPr>
          <p:nvPr>
            <p:ph idx="1"/>
          </p:nvPr>
        </p:nvSpPr>
        <p:spPr>
          <a:xfrm>
            <a:off x="457200" y="1295400"/>
            <a:ext cx="8229600" cy="2286000"/>
          </a:xfrm>
        </p:spPr>
        <p:txBody>
          <a:bodyPr/>
          <a:lstStyle/>
          <a:p>
            <a:pPr lvl="0" defTabSz="914400">
              <a:spcBef>
                <a:spcPts val="0"/>
              </a:spcBef>
              <a:spcAft>
                <a:spcPts val="0"/>
              </a:spcAft>
            </a:pPr>
            <a:r>
              <a:rPr lang="en-US" dirty="0"/>
              <a:t>Since the normal distribution since the normal distribution the area under the normal curve from the left-tail up to the mean where the z-score is 0 </a:t>
            </a:r>
            <a:r>
              <a:rPr lang="pt-BR" dirty="0"/>
              <a:t>is 0.5 or in other words half of the distribution</a:t>
            </a:r>
            <a:r>
              <a:rPr lang="pt-BR" dirty="0" smtClean="0"/>
              <a:t>.</a:t>
            </a:r>
            <a:endParaRPr lang="en-US" dirty="0"/>
          </a:p>
        </p:txBody>
      </p:sp>
      <p:pic>
        <p:nvPicPr>
          <p:cNvPr id="1026" name="Picture 3" descr="Bell curve is shaded from 0.95 to the left tail.  There is .3289 probability from 0 to 0.95.  There is 0.5 area to the left of 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972685"/>
            <a:ext cx="6400800" cy="210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330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(7)</a:t>
            </a:r>
            <a:endParaRPr lang="en-US" dirty="0"/>
          </a:p>
        </p:txBody>
      </p:sp>
      <p:sp>
        <p:nvSpPr>
          <p:cNvPr id="3" name="Content Placeholder 2"/>
          <p:cNvSpPr>
            <a:spLocks noGrp="1"/>
          </p:cNvSpPr>
          <p:nvPr>
            <p:ph idx="1"/>
          </p:nvPr>
        </p:nvSpPr>
        <p:spPr>
          <a:xfrm>
            <a:off x="457200" y="1295400"/>
            <a:ext cx="8229600" cy="2286000"/>
          </a:xfrm>
        </p:spPr>
        <p:txBody>
          <a:bodyPr/>
          <a:lstStyle/>
          <a:p>
            <a:pPr lvl="0" defTabSz="914400">
              <a:spcBef>
                <a:spcPts val="0"/>
              </a:spcBef>
              <a:spcAft>
                <a:spcPts val="0"/>
              </a:spcAft>
            </a:pPr>
            <a:r>
              <a:rPr lang="en-US" dirty="0"/>
              <a:t>That would leave </a:t>
            </a:r>
            <a:r>
              <a:rPr lang="it-IT" dirty="0"/>
              <a:t>0.3289 as the area under the curve from the mean where the z-score is equal to 0 up to that point where the z-score is 0.95. </a:t>
            </a:r>
            <a:r>
              <a:rPr lang="it-IT" dirty="0" smtClean="0"/>
              <a:t>The </a:t>
            </a:r>
            <a:r>
              <a:rPr lang="it-IT" dirty="0"/>
              <a:t>area that we are looking for </a:t>
            </a:r>
            <a:r>
              <a:rPr lang="pt-BR" dirty="0"/>
              <a:t>is 0.3289</a:t>
            </a:r>
            <a:r>
              <a:rPr lang="pt-BR" dirty="0" smtClean="0"/>
              <a:t>.</a:t>
            </a:r>
            <a:endParaRPr lang="pt-BR" dirty="0"/>
          </a:p>
        </p:txBody>
      </p:sp>
      <p:pic>
        <p:nvPicPr>
          <p:cNvPr id="1026" name="Picture 3" descr="Bell curve is shaed from 0 to 0.95.  This probability is 0.3289"/>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972685"/>
            <a:ext cx="6400800" cy="212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49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3354</TotalTime>
  <Words>423</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9</vt:i4>
      </vt:variant>
      <vt:variant>
        <vt:lpstr>Slide Titles</vt:lpstr>
      </vt:variant>
      <vt:variant>
        <vt:i4>11</vt:i4>
      </vt:variant>
    </vt:vector>
  </HeadingPairs>
  <TitlesOfParts>
    <vt:vector size="20"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(1)</vt:lpstr>
      <vt:lpstr>Example (2)</vt:lpstr>
      <vt:lpstr>Example (3)</vt:lpstr>
      <vt:lpstr>Example (4)</vt:lpstr>
      <vt:lpstr>Example (5)</vt:lpstr>
      <vt:lpstr>Example (6)</vt:lpstr>
      <vt:lpstr>Example (7)</vt:lpstr>
      <vt:lpstr>Example (8)</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495</cp:revision>
  <dcterms:created xsi:type="dcterms:W3CDTF">2017-12-05T17:18:18Z</dcterms:created>
  <dcterms:modified xsi:type="dcterms:W3CDTF">2018-04-14T09:45:11Z</dcterms:modified>
</cp:coreProperties>
</file>