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8.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24"/>
  </p:notesMasterIdLst>
  <p:handoutMasterIdLst>
    <p:handoutMasterId r:id="rId25"/>
  </p:handoutMasterIdLst>
  <p:sldIdLst>
    <p:sldId id="273" r:id="rId10"/>
    <p:sldId id="276" r:id="rId11"/>
    <p:sldId id="477" r:id="rId12"/>
    <p:sldId id="478" r:id="rId13"/>
    <p:sldId id="479" r:id="rId14"/>
    <p:sldId id="494" r:id="rId15"/>
    <p:sldId id="495" r:id="rId16"/>
    <p:sldId id="496" r:id="rId17"/>
    <p:sldId id="497" r:id="rId18"/>
    <p:sldId id="498" r:id="rId19"/>
    <p:sldId id="499" r:id="rId20"/>
    <p:sldId id="500" r:id="rId21"/>
    <p:sldId id="501" r:id="rId22"/>
    <p:sldId id="49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8E9"/>
    <a:srgbClr val="D8CDD1"/>
    <a:srgbClr val="2B606A"/>
    <a:srgbClr val="085367"/>
    <a:srgbClr val="00518B"/>
    <a:srgbClr val="B60000"/>
    <a:srgbClr val="214E91"/>
    <a:srgbClr val="6A6A6A"/>
    <a:srgbClr val="E66618"/>
    <a:srgbClr val="307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5" autoAdjust="0"/>
    <p:restoredTop sz="86475" autoAdjust="0"/>
  </p:normalViewPr>
  <p:slideViewPr>
    <p:cSldViewPr>
      <p:cViewPr>
        <p:scale>
          <a:sx n="75" d="100"/>
          <a:sy n="75" d="100"/>
        </p:scale>
        <p:origin x="-786" y="-582"/>
      </p:cViewPr>
      <p:guideLst>
        <p:guide orient="horz" pos="3408"/>
        <p:guide orient="horz" pos="3600"/>
        <p:guide orient="horz" pos="912"/>
        <p:guide orient="horz" pos="3360"/>
        <p:guide pos="5616"/>
        <p:guide pos="4320"/>
      </p:guideLst>
    </p:cSldViewPr>
  </p:slideViewPr>
  <p:outlineViewPr>
    <p:cViewPr>
      <p:scale>
        <a:sx n="33" d="100"/>
        <a:sy n="33" d="100"/>
      </p:scale>
      <p:origin x="0" y="232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4/14/2018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4/14/2018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solidFill>
                  <a:schemeClr val="bg1"/>
                </a:solidFill>
              </a:defRPr>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7047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a:defRPr sz="800"/>
            </a:lvl2pPr>
            <a:lvl3pPr>
              <a:defRPr sz="800"/>
            </a:lvl3pPr>
            <a:lvl4pPr>
              <a:defRPr sz="800"/>
            </a:lvl4pPr>
            <a:lvl5pPr>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3102806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000" b="0">
                <a:solidFill>
                  <a:schemeClr val="bg1"/>
                </a:solidFill>
                <a:latin typeface="+mj-lt"/>
                <a:cs typeface="Arial" panose="020B0604020202020204" pitchFamily="34" charset="0"/>
              </a:defRPr>
            </a:lvl1pPr>
          </a:lstStyle>
          <a:p>
            <a:r>
              <a:rPr lang="en-US" dirty="0"/>
              <a:t>Click to edit Master </a:t>
            </a:r>
            <a:r>
              <a:rPr lang="en-US" dirty="0" smtClean="0"/>
              <a:t>title </a:t>
            </a:r>
            <a:r>
              <a:rPr lang="en-US" dirty="0"/>
              <a:t>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2800">
                <a:solidFill>
                  <a:schemeClr val="bg1"/>
                </a:solidFill>
                <a:latin typeface="+mj-lt"/>
                <a:cs typeface="Arial" panose="020B0604020202020204" pitchFamily="34" charset="0"/>
              </a:defRPr>
            </a:lvl1pPr>
            <a:lvl2pPr marL="457200" indent="-342900">
              <a:spcBef>
                <a:spcPts val="1200"/>
              </a:spcBef>
              <a:spcAft>
                <a:spcPts val="600"/>
              </a:spcAft>
              <a:buClrTx/>
              <a:buFont typeface="Arial" panose="020B0604020202020204" pitchFamily="34" charset="0"/>
              <a:buChar char="•"/>
              <a:defRPr sz="2400">
                <a:solidFill>
                  <a:schemeClr val="bg1"/>
                </a:solidFill>
                <a:latin typeface="+mj-lt"/>
                <a:cs typeface="Arial" panose="020B0604020202020204" pitchFamily="34" charset="0"/>
              </a:defRPr>
            </a:lvl2pPr>
            <a:lvl3pPr marL="822960" indent="-274320">
              <a:spcBef>
                <a:spcPts val="1200"/>
              </a:spcBef>
              <a:spcAft>
                <a:spcPts val="600"/>
              </a:spcAft>
              <a:buClrTx/>
              <a:buFont typeface="Arial" panose="020B0604020202020204" pitchFamily="34" charset="0"/>
              <a:buChar char="•"/>
              <a:defRPr sz="2200">
                <a:solidFill>
                  <a:schemeClr val="bg1"/>
                </a:solidFill>
                <a:latin typeface="+mj-lt"/>
                <a:cs typeface="Arial" panose="020B0604020202020204" pitchFamily="34" charset="0"/>
              </a:defRPr>
            </a:lvl3pPr>
            <a:lvl4pPr marL="1188720" indent="-274320">
              <a:spcBef>
                <a:spcPts val="1200"/>
              </a:spcBef>
              <a:spcAft>
                <a:spcPts val="600"/>
              </a:spcAft>
              <a:buClrTx/>
              <a:buFont typeface="Arial" panose="020B0604020202020204" pitchFamily="34" charset="0"/>
              <a:buChar char="•"/>
              <a:defRPr sz="2000">
                <a:solidFill>
                  <a:schemeClr val="bg1"/>
                </a:solidFill>
                <a:latin typeface="+mj-lt"/>
                <a:cs typeface="Arial" panose="020B0604020202020204" pitchFamily="34" charset="0"/>
              </a:defRPr>
            </a:lvl4pPr>
            <a:lvl5pPr marL="1554480" indent="-228600">
              <a:spcBef>
                <a:spcPts val="1200"/>
              </a:spcBef>
              <a:spcAft>
                <a:spcPts val="600"/>
              </a:spcAft>
              <a:buClrTx/>
              <a:buFont typeface="Arial" panose="020B0604020202020204" pitchFamily="34" charset="0"/>
              <a:buChar char="•"/>
              <a:defRPr sz="1600">
                <a:solidFill>
                  <a:schemeClr val="bg1"/>
                </a:solidFill>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smtClean="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extLst>
      <p:ext uri="{BB962C8B-B14F-4D97-AF65-F5344CB8AC3E}">
        <p14:creationId xmlns:p14="http://schemas.microsoft.com/office/powerpoint/2010/main" val="2588451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p15="http://schemas.microsoft.com/office/powerpoint/2012/main" xmlns="">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685800" y="2555875"/>
            <a:ext cx="7772400" cy="1470025"/>
          </a:xfrm>
          <a:prstGeom prst="rect">
            <a:avLst/>
          </a:prstGeom>
        </p:spPr>
        <p:txBody>
          <a:bodyPr anchor="b"/>
          <a:lstStyle>
            <a:lvl1pPr algn="r">
              <a:defRPr sz="2200" b="1">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85800" y="4038600"/>
            <a:ext cx="7772400" cy="2011680"/>
          </a:xfrm>
          <a:prstGeom prst="rect">
            <a:avLst/>
          </a:prstGeom>
        </p:spPr>
        <p:txBody>
          <a:bodyPr/>
          <a:lstStyle>
            <a:lvl1pPr marL="0" indent="0" algn="r">
              <a:buNone/>
              <a:defRPr sz="400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chemeClr val="bg1"/>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59712884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969"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606A"/>
        </a:solidFill>
        <a:effectLst/>
      </p:bgPr>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smtClean="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chor="b"/>
          <a:lstStyle/>
          <a:p>
            <a:pPr algn="r"/>
            <a:r>
              <a:rPr lang="en-US" sz="2200" dirty="0" smtClean="0">
                <a:solidFill>
                  <a:srgbClr val="FFFFFF"/>
                </a:solidFill>
              </a:rPr>
              <a:t>ELEMENTARY STATISTICS, BLUMAN</a:t>
            </a:r>
            <a:endParaRPr lang="en-US" sz="2200" dirty="0"/>
          </a:p>
        </p:txBody>
      </p:sp>
      <p:sp>
        <p:nvSpPr>
          <p:cNvPr id="6" name="Subtitle 2"/>
          <p:cNvSpPr>
            <a:spLocks noGrp="1"/>
          </p:cNvSpPr>
          <p:nvPr>
            <p:ph type="subTitle" idx="1"/>
          </p:nvPr>
        </p:nvSpPr>
        <p:spPr/>
        <p:txBody>
          <a:bodyPr/>
          <a:lstStyle/>
          <a:p>
            <a:r>
              <a:rPr lang="en-US" b="1" dirty="0">
                <a:solidFill>
                  <a:srgbClr val="FFFFFF"/>
                </a:solidFill>
              </a:rPr>
              <a:t>Area Under Normal Curve Using Table (Example 4)</a:t>
            </a:r>
          </a:p>
        </p:txBody>
      </p:sp>
      <p:sp>
        <p:nvSpPr>
          <p:cNvPr id="10" name="Content Placeholder 3"/>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r>
              <a:rPr lang="en-US" sz="1500" dirty="0"/>
              <a:t> </a:t>
            </a:r>
            <a:r>
              <a:rPr lang="en-US" sz="1500" dirty="0" smtClean="0"/>
              <a:t>(8)</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595360" cy="1828800"/>
              </a:xfrm>
            </p:spPr>
            <p:txBody>
              <a:bodyPr/>
              <a:lstStyle/>
              <a:p>
                <a:pPr lvl="0" defTabSz="914400">
                  <a:spcAft>
                    <a:spcPts val="3000"/>
                  </a:spcAft>
                </a:pPr>
                <a:r>
                  <a:rPr lang="en-US" dirty="0"/>
                  <a:t>The value 0.9699 would correspond to the area under the curve that extends from the left-tail to the z-score 1.88</a:t>
                </a:r>
                <a:r>
                  <a:rPr lang="en-US" dirty="0" smtClean="0"/>
                  <a:t>.</a:t>
                </a:r>
                <a:endParaRPr lang="en-US" dirty="0"/>
              </a:p>
              <a:p>
                <a:pPr lvl="0" defTabSz="914400">
                  <a:spcAft>
                    <a:spcPts val="1200"/>
                  </a:spcAft>
                </a:pPr>
                <a14:m>
                  <m:oMathPara xmlns:m="http://schemas.openxmlformats.org/officeDocument/2006/math">
                    <m:oMathParaPr>
                      <m:jc m:val="left"/>
                    </m:oMathParaPr>
                    <m:oMath xmlns:m="http://schemas.openxmlformats.org/officeDocument/2006/math">
                      <m:r>
                        <a:rPr lang="en-US" i="1">
                          <a:latin typeface="Cambria Math" charset="0"/>
                        </a:rPr>
                        <m:t>𝑃</m:t>
                      </m:r>
                      <m:r>
                        <a:rPr lang="en-US" i="1">
                          <a:latin typeface="Cambria Math" charset="0"/>
                        </a:rPr>
                        <m:t>(−2.07&lt;</m:t>
                      </m:r>
                      <m:r>
                        <a:rPr lang="en-US" i="1">
                          <a:latin typeface="Cambria Math" charset="0"/>
                        </a:rPr>
                        <m:t>𝑧</m:t>
                      </m:r>
                      <m:r>
                        <a:rPr lang="en-US" i="1">
                          <a:latin typeface="Cambria Math" charset="0"/>
                        </a:rPr>
                        <m:t>&lt;1.88)</m:t>
                      </m:r>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595360" cy="1828800"/>
              </a:xfrm>
              <a:blipFill rotWithShape="1">
                <a:blip r:embed="rId2"/>
                <a:stretch>
                  <a:fillRect l="-1418" t="-3000" r="-1418"/>
                </a:stretch>
              </a:blipFill>
            </p:spPr>
            <p:txBody>
              <a:bodyPr/>
              <a:lstStyle/>
              <a:p>
                <a:r>
                  <a:rPr lang="en-US">
                    <a:noFill/>
                  </a:rPr>
                  <a:t> </a:t>
                </a:r>
              </a:p>
            </p:txBody>
          </p:sp>
        </mc:Fallback>
      </mc:AlternateContent>
      <p:pic>
        <p:nvPicPr>
          <p:cNvPr id="2050" name="Picture 3" descr="Bell curve.  Curve is shaded between z = -2.07 and z=1.88.  The probability to the left of z = 1.88 is 0.9699 and the area left of z=-2.07 is 0.0192"/>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bwMode="auto">
          <a:xfrm>
            <a:off x="1371600" y="3363078"/>
            <a:ext cx="6400800" cy="2162432"/>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350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r>
              <a:rPr lang="en-US" sz="1500" dirty="0"/>
              <a:t> </a:t>
            </a:r>
            <a:r>
              <a:rPr lang="en-US" sz="1500" dirty="0" smtClean="0"/>
              <a:t>(9)</a:t>
            </a:r>
            <a:endParaRPr lang="en-US" dirty="0"/>
          </a:p>
        </p:txBody>
      </p:sp>
      <p:sp>
        <p:nvSpPr>
          <p:cNvPr id="3" name="Content Placeholder 2"/>
          <p:cNvSpPr>
            <a:spLocks noGrp="1"/>
          </p:cNvSpPr>
          <p:nvPr>
            <p:ph idx="1"/>
          </p:nvPr>
        </p:nvSpPr>
        <p:spPr>
          <a:xfrm>
            <a:off x="457200" y="1295400"/>
            <a:ext cx="8229600" cy="1828800"/>
          </a:xfrm>
        </p:spPr>
        <p:txBody>
          <a:bodyPr/>
          <a:lstStyle/>
          <a:p>
            <a:pPr lvl="0" defTabSz="914400">
              <a:spcBef>
                <a:spcPts val="0"/>
              </a:spcBef>
              <a:spcAft>
                <a:spcPts val="0"/>
              </a:spcAft>
            </a:pPr>
            <a:r>
              <a:rPr lang="en-US" dirty="0"/>
              <a:t>But our requested probability calls for the area that extends from the z-score -2.07 up to the z-score 1.88.</a:t>
            </a:r>
          </a:p>
        </p:txBody>
      </p:sp>
      <p:pic>
        <p:nvPicPr>
          <p:cNvPr id="2050" name="Picture 3" descr="Bell curve.  Curve is shaded between z = -2.07 and z=1.88.  This probability is 0.9507 between these two z values.  The probability to the left of z = -2.07 is 0.0192.  The probability to the left of z = 1.88 is 0.9699."/>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440369" y="3363078"/>
            <a:ext cx="6263261" cy="2162432"/>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773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r>
              <a:rPr lang="en-US" sz="1500" dirty="0"/>
              <a:t> </a:t>
            </a:r>
            <a:r>
              <a:rPr lang="en-US" sz="1500" dirty="0" smtClean="0"/>
              <a:t>(10)</a:t>
            </a:r>
            <a:endParaRPr lang="en-US" dirty="0"/>
          </a:p>
        </p:txBody>
      </p:sp>
      <p:sp>
        <p:nvSpPr>
          <p:cNvPr id="3" name="Content Placeholder 2"/>
          <p:cNvSpPr>
            <a:spLocks noGrp="1"/>
          </p:cNvSpPr>
          <p:nvPr>
            <p:ph idx="1"/>
          </p:nvPr>
        </p:nvSpPr>
        <p:spPr>
          <a:xfrm>
            <a:off x="457200" y="1295400"/>
            <a:ext cx="8229600" cy="1828800"/>
          </a:xfrm>
        </p:spPr>
        <p:txBody>
          <a:bodyPr/>
          <a:lstStyle/>
          <a:p>
            <a:pPr lvl="0" defTabSz="914400">
              <a:spcBef>
                <a:spcPts val="0"/>
              </a:spcBef>
              <a:spcAft>
                <a:spcPts val="0"/>
              </a:spcAft>
            </a:pPr>
            <a:r>
              <a:rPr lang="en-US" dirty="0"/>
              <a:t>So the area that we are looking for is the difference between these values which is 0.9507</a:t>
            </a:r>
            <a:r>
              <a:rPr lang="en-US" dirty="0" smtClean="0"/>
              <a:t>.</a:t>
            </a:r>
            <a:endParaRPr lang="en-US" dirty="0"/>
          </a:p>
        </p:txBody>
      </p:sp>
      <p:pic>
        <p:nvPicPr>
          <p:cNvPr id="2050" name="Picture 3" descr="Bell curve.  The probability between z = --2.07 and z = 1.88 is 0.9507.  This area is shaded."/>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440369" y="3395607"/>
            <a:ext cx="6263261" cy="209737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132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r>
              <a:rPr lang="en-US" sz="1500" dirty="0"/>
              <a:t> </a:t>
            </a:r>
            <a:r>
              <a:rPr lang="en-US" sz="1500" dirty="0" smtClean="0"/>
              <a:t>(11)</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229600" cy="1828800"/>
              </a:xfrm>
            </p:spPr>
            <p:txBody>
              <a:bodyPr/>
              <a:lstStyle/>
              <a:p>
                <a:pPr lvl="0" defTabSz="914400">
                  <a:spcAft>
                    <a:spcPts val="3000"/>
                  </a:spcAft>
                </a:pPr>
                <a:r>
                  <a:rPr lang="en-US" dirty="0"/>
                  <a:t>In </a:t>
                </a:r>
                <a:r>
                  <a:rPr lang="en-US" dirty="0"/>
                  <a:t>probability notation we would write the </a:t>
                </a:r>
                <a:r>
                  <a:rPr lang="en-US" dirty="0"/>
                  <a:t>probability as the following</a:t>
                </a:r>
                <a:r>
                  <a:rPr lang="en-US" dirty="0" smtClean="0"/>
                  <a:t>:</a:t>
                </a:r>
                <a:endParaRPr lang="en-US" dirty="0"/>
              </a:p>
              <a:p>
                <a:pPr lvl="0" defTabSz="914400">
                  <a:spcAft>
                    <a:spcPts val="1200"/>
                  </a:spcAft>
                </a:pPr>
                <a14:m>
                  <m:oMathPara xmlns:m="http://schemas.openxmlformats.org/officeDocument/2006/math">
                    <m:oMathParaPr>
                      <m:jc m:val="left"/>
                    </m:oMathParaPr>
                    <m:oMath xmlns:m="http://schemas.openxmlformats.org/officeDocument/2006/math">
                      <m:r>
                        <a:rPr lang="en-US" i="1">
                          <a:latin typeface="Cambria Math" charset="0"/>
                        </a:rPr>
                        <m:t>𝑃</m:t>
                      </m:r>
                      <m:d>
                        <m:dPr>
                          <m:ctrlPr>
                            <a:rPr lang="en-US" i="1">
                              <a:latin typeface="Cambria Math"/>
                            </a:rPr>
                          </m:ctrlPr>
                        </m:dPr>
                        <m:e>
                          <m:r>
                            <a:rPr lang="en-US" i="1">
                              <a:latin typeface="Cambria Math" charset="0"/>
                            </a:rPr>
                            <m:t>−2.07&lt;</m:t>
                          </m:r>
                          <m:r>
                            <a:rPr lang="en-US" i="1">
                              <a:latin typeface="Cambria Math" charset="0"/>
                            </a:rPr>
                            <m:t>𝑧</m:t>
                          </m:r>
                          <m:r>
                            <a:rPr lang="en-US" i="1">
                              <a:latin typeface="Cambria Math" charset="0"/>
                            </a:rPr>
                            <m:t>&lt;1.88</m:t>
                          </m:r>
                        </m:e>
                      </m:d>
                      <m:r>
                        <a:rPr lang="en-US" i="1">
                          <a:latin typeface="Cambria Math" charset="0"/>
                        </a:rPr>
                        <m:t>=0.9699−0.0192=0.9507</m:t>
                      </m:r>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1828800"/>
              </a:xfrm>
              <a:blipFill rotWithShape="1">
                <a:blip r:embed="rId2"/>
                <a:stretch>
                  <a:fillRect l="-1481" t="-3000"/>
                </a:stretch>
              </a:blipFill>
            </p:spPr>
            <p:txBody>
              <a:bodyPr/>
              <a:lstStyle/>
              <a:p>
                <a:r>
                  <a:rPr lang="en-US">
                    <a:noFill/>
                  </a:rPr>
                  <a:t> </a:t>
                </a:r>
              </a:p>
            </p:txBody>
          </p:sp>
        </mc:Fallback>
      </mc:AlternateContent>
      <p:pic>
        <p:nvPicPr>
          <p:cNvPr id="2050" name="Picture 3" descr="Bell curve.  The probability between z = --2.07 and z = 1.88 is 0.9507.  This area is shaded."/>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bwMode="auto">
          <a:xfrm>
            <a:off x="1445180" y="3395607"/>
            <a:ext cx="6253638" cy="209737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92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solidFill>
                  <a:srgbClr val="FFFFFF"/>
                </a:solidFill>
              </a:rPr>
              <a:t>Summary</a:t>
            </a:r>
            <a:endParaRPr lang="en-US" sz="1500" dirty="0"/>
          </a:p>
        </p:txBody>
      </p:sp>
      <p:sp>
        <p:nvSpPr>
          <p:cNvPr id="8" name="Content Placeholder 2"/>
          <p:cNvSpPr>
            <a:spLocks noGrp="1"/>
          </p:cNvSpPr>
          <p:nvPr>
            <p:ph idx="1"/>
          </p:nvPr>
        </p:nvSpPr>
        <p:spPr>
          <a:xfrm>
            <a:off x="457200" y="1295400"/>
            <a:ext cx="8229600" cy="5257800"/>
          </a:xfrm>
        </p:spPr>
        <p:txBody>
          <a:bodyPr/>
          <a:lstStyle/>
          <a:p>
            <a:r>
              <a:rPr lang="en-US" dirty="0">
                <a:solidFill>
                  <a:srgbClr val="FFFFFF"/>
                </a:solidFill>
              </a:rPr>
              <a:t>In this PowerPoint we learned how to find probabilities associated with a normally distributed variable using the normal distribution table</a:t>
            </a:r>
            <a:r>
              <a:rPr lang="en-US" dirty="0" smtClean="0">
                <a:solidFill>
                  <a:srgbClr val="FFFFFF"/>
                </a:solidFill>
              </a:rPr>
              <a:t>.</a:t>
            </a:r>
            <a:endParaRPr lang="en-US" dirty="0">
              <a:solidFill>
                <a:srgbClr val="FFFFFF"/>
              </a:solidFill>
            </a:endParaRPr>
          </a:p>
        </p:txBody>
      </p:sp>
    </p:spTree>
    <p:extLst>
      <p:ext uri="{BB962C8B-B14F-4D97-AF65-F5344CB8AC3E}">
        <p14:creationId xmlns:p14="http://schemas.microsoft.com/office/powerpoint/2010/main" val="1399229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Objectives for this PowerPoint</a:t>
            </a:r>
            <a:endParaRPr lang="en-US" dirty="0"/>
          </a:p>
        </p:txBody>
      </p:sp>
      <p:sp>
        <p:nvSpPr>
          <p:cNvPr id="3" name="Content Placeholder 2"/>
          <p:cNvSpPr>
            <a:spLocks noGrp="1"/>
          </p:cNvSpPr>
          <p:nvPr>
            <p:ph idx="1"/>
          </p:nvPr>
        </p:nvSpPr>
        <p:spPr>
          <a:xfrm>
            <a:off x="457200" y="1295400"/>
            <a:ext cx="8229600" cy="5257800"/>
          </a:xfrm>
        </p:spPr>
        <p:txBody>
          <a:bodyPr/>
          <a:lstStyle/>
          <a:p>
            <a:r>
              <a:rPr lang="en-US" altLang="en-US" dirty="0"/>
              <a:t>Learn how to find probabilities associated with a normally distributed variable using the normal distribution table.</a:t>
            </a:r>
            <a:endParaRPr lang="en-US" altLang="en-US" dirty="0"/>
          </a:p>
        </p:txBody>
      </p:sp>
    </p:spTree>
    <p:extLst>
      <p:ext uri="{BB962C8B-B14F-4D97-AF65-F5344CB8AC3E}">
        <p14:creationId xmlns:p14="http://schemas.microsoft.com/office/powerpoint/2010/main" val="766881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r>
              <a:rPr lang="en-US" sz="1500" dirty="0"/>
              <a:t> (</a:t>
            </a:r>
            <a:r>
              <a:rPr lang="en-US" sz="1500" dirty="0" smtClean="0"/>
              <a:t>1)</a:t>
            </a:r>
            <a:endParaRPr lang="en-US" sz="1500" dirty="0"/>
          </a:p>
        </p:txBody>
      </p:sp>
      <p:sp>
        <p:nvSpPr>
          <p:cNvPr id="3" name="Content Placeholder 2"/>
          <p:cNvSpPr>
            <a:spLocks noGrp="1"/>
          </p:cNvSpPr>
          <p:nvPr>
            <p:ph idx="1"/>
          </p:nvPr>
        </p:nvSpPr>
        <p:spPr>
          <a:xfrm>
            <a:off x="457200" y="1295400"/>
            <a:ext cx="8412480" cy="5257800"/>
          </a:xfrm>
        </p:spPr>
        <p:txBody>
          <a:bodyPr/>
          <a:lstStyle/>
          <a:p>
            <a:pPr lvl="0" defTabSz="914400">
              <a:spcBef>
                <a:spcPts val="0"/>
              </a:spcBef>
              <a:spcAft>
                <a:spcPts val="0"/>
              </a:spcAft>
            </a:pPr>
            <a:r>
              <a:rPr lang="en-US" dirty="0"/>
              <a:t>Using the normal distribution table find the probability that a randomly selected standardized value from a normally distributed variable is between -2.07 and 1.88.</a:t>
            </a:r>
            <a:endParaRPr lang="en-US" dirty="0"/>
          </a:p>
        </p:txBody>
      </p:sp>
    </p:spTree>
    <p:extLst>
      <p:ext uri="{BB962C8B-B14F-4D97-AF65-F5344CB8AC3E}">
        <p14:creationId xmlns:p14="http://schemas.microsoft.com/office/powerpoint/2010/main" val="3822938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r>
              <a:rPr lang="en-US" sz="1500" dirty="0"/>
              <a:t> </a:t>
            </a:r>
            <a:r>
              <a:rPr lang="en-US" sz="1500" dirty="0" smtClean="0"/>
              <a:t>(2)</a:t>
            </a:r>
            <a:endParaRPr lang="en-US" dirty="0"/>
          </a:p>
        </p:txBody>
      </p:sp>
      <p:sp>
        <p:nvSpPr>
          <p:cNvPr id="3" name="Content Placeholder 2"/>
          <p:cNvSpPr>
            <a:spLocks noGrp="1"/>
          </p:cNvSpPr>
          <p:nvPr>
            <p:ph idx="1"/>
          </p:nvPr>
        </p:nvSpPr>
        <p:spPr>
          <a:xfrm>
            <a:off x="457200" y="1295400"/>
            <a:ext cx="8229600" cy="1905000"/>
          </a:xfrm>
        </p:spPr>
        <p:txBody>
          <a:bodyPr/>
          <a:lstStyle/>
          <a:p>
            <a:pPr lvl="0" defTabSz="914400">
              <a:spcBef>
                <a:spcPts val="0"/>
              </a:spcBef>
              <a:spcAft>
                <a:spcPts val="0"/>
              </a:spcAft>
            </a:pPr>
            <a:r>
              <a:rPr lang="en-US" dirty="0"/>
              <a:t>This can also be described as finding the area under the normal curve between 2.07 standard deviations to the left of the mean and 1.88 standard deviations to the right of the mean.</a:t>
            </a:r>
          </a:p>
        </p:txBody>
      </p:sp>
      <p:pic>
        <p:nvPicPr>
          <p:cNvPr id="1026" name="Picture 3" descr="The area under the normal curve between 2.07 standard deviations to the left of the mean and 1.88 standard deviations to the right of the mean is shaded."/>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371600" y="3624910"/>
            <a:ext cx="6400800" cy="2152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717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r>
              <a:rPr lang="en-US" sz="1500" dirty="0"/>
              <a:t> </a:t>
            </a:r>
            <a:r>
              <a:rPr lang="en-US" sz="1500" dirty="0" smtClean="0"/>
              <a:t>(3)</a:t>
            </a:r>
            <a:endParaRPr lang="en-US" dirty="0"/>
          </a:p>
        </p:txBody>
      </p:sp>
      <p:sp>
        <p:nvSpPr>
          <p:cNvPr id="3" name="Content Placeholder 2"/>
          <p:cNvSpPr>
            <a:spLocks noGrp="1"/>
          </p:cNvSpPr>
          <p:nvPr>
            <p:ph idx="1"/>
          </p:nvPr>
        </p:nvSpPr>
        <p:spPr>
          <a:xfrm>
            <a:off x="457200" y="1295400"/>
            <a:ext cx="8229600" cy="2194560"/>
          </a:xfrm>
        </p:spPr>
        <p:txBody>
          <a:bodyPr/>
          <a:lstStyle/>
          <a:p>
            <a:pPr lvl="0" defTabSz="914400">
              <a:spcBef>
                <a:spcPts val="0"/>
              </a:spcBef>
              <a:spcAft>
                <a:spcPts val="0"/>
              </a:spcAft>
            </a:pPr>
            <a:r>
              <a:rPr lang="en-US" dirty="0"/>
              <a:t>The cumulative normal distribution table gives us probabilities associated with z-values.  We are looking for the probability associated with the z-score </a:t>
            </a:r>
            <a:r>
              <a:rPr lang="hr-HR" dirty="0"/>
              <a:t>-2.07. </a:t>
            </a:r>
            <a:r>
              <a:rPr lang="en-US" dirty="0" smtClean="0"/>
              <a:t>We </a:t>
            </a:r>
            <a:r>
              <a:rPr lang="en-US" dirty="0"/>
              <a:t>will find the entry in the table where the row -2.0 intersects with the column </a:t>
            </a:r>
            <a:r>
              <a:rPr lang="is-IS" dirty="0"/>
              <a:t>.07</a:t>
            </a:r>
          </a:p>
        </p:txBody>
      </p:sp>
      <p:pic>
        <p:nvPicPr>
          <p:cNvPr id="2050" name="Picture 3" descr="The entry in the table where the row -2.0 intersects with the column .07 is shown."/>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828800" y="3678117"/>
            <a:ext cx="5486400" cy="287508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59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r>
              <a:rPr lang="en-US" sz="1500" dirty="0"/>
              <a:t> </a:t>
            </a:r>
            <a:r>
              <a:rPr lang="en-US" sz="1500" dirty="0" smtClean="0"/>
              <a:t>(4)</a:t>
            </a:r>
            <a:endParaRPr lang="en-US" dirty="0"/>
          </a:p>
        </p:txBody>
      </p:sp>
      <p:sp>
        <p:nvSpPr>
          <p:cNvPr id="3" name="Content Placeholder 2"/>
          <p:cNvSpPr>
            <a:spLocks noGrp="1"/>
          </p:cNvSpPr>
          <p:nvPr>
            <p:ph idx="1"/>
          </p:nvPr>
        </p:nvSpPr>
        <p:spPr>
          <a:xfrm>
            <a:off x="457200" y="1295400"/>
            <a:ext cx="8229600" cy="685800"/>
          </a:xfrm>
        </p:spPr>
        <p:txBody>
          <a:bodyPr/>
          <a:lstStyle/>
          <a:p>
            <a:pPr lvl="0" defTabSz="914400">
              <a:spcBef>
                <a:spcPts val="0"/>
              </a:spcBef>
              <a:spcAft>
                <a:spcPts val="0"/>
              </a:spcAft>
            </a:pPr>
            <a:r>
              <a:rPr lang="en-US" dirty="0"/>
              <a:t>We find this value to be </a:t>
            </a:r>
            <a:r>
              <a:rPr lang="is-IS" dirty="0"/>
              <a:t>.</a:t>
            </a:r>
            <a:r>
              <a:rPr lang="is-IS" dirty="0" smtClean="0"/>
              <a:t>0192</a:t>
            </a:r>
            <a:endParaRPr lang="is-IS" dirty="0"/>
          </a:p>
        </p:txBody>
      </p:sp>
      <p:pic>
        <p:nvPicPr>
          <p:cNvPr id="2050" name="Picture 3" descr="We find this value to be .0192"/>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828800" y="2895600"/>
            <a:ext cx="5486400" cy="287382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777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r>
              <a:rPr lang="en-US" sz="1500" dirty="0"/>
              <a:t> </a:t>
            </a:r>
            <a:r>
              <a:rPr lang="en-US" sz="1500" dirty="0" smtClean="0"/>
              <a:t>(5)</a:t>
            </a:r>
            <a:endParaRPr lang="en-US" dirty="0"/>
          </a:p>
        </p:txBody>
      </p:sp>
      <p:sp>
        <p:nvSpPr>
          <p:cNvPr id="3" name="Content Placeholder 2"/>
          <p:cNvSpPr>
            <a:spLocks noGrp="1"/>
          </p:cNvSpPr>
          <p:nvPr>
            <p:ph idx="1"/>
          </p:nvPr>
        </p:nvSpPr>
        <p:spPr>
          <a:xfrm>
            <a:off x="457200" y="1295400"/>
            <a:ext cx="8229600" cy="685800"/>
          </a:xfrm>
        </p:spPr>
        <p:txBody>
          <a:bodyPr/>
          <a:lstStyle/>
          <a:p>
            <a:pPr lvl="0" defTabSz="914400">
              <a:spcBef>
                <a:spcPts val="0"/>
              </a:spcBef>
              <a:spcAft>
                <a:spcPts val="0"/>
              </a:spcAft>
            </a:pPr>
            <a:r>
              <a:rPr lang="en-US" dirty="0"/>
              <a:t>We will also look for the value associated with the z-score 1.88. We find the entry where the row labeled 1.8 intersects with the column labeled .08</a:t>
            </a:r>
            <a:r>
              <a:rPr lang="en-US" dirty="0" smtClean="0"/>
              <a:t>.</a:t>
            </a:r>
            <a:endParaRPr lang="en-US" dirty="0"/>
          </a:p>
        </p:txBody>
      </p:sp>
      <p:pic>
        <p:nvPicPr>
          <p:cNvPr id="2050" name="Picture 3" descr="The entry where the row labeled 1.8 intersects with the column labeled .08.  The value is .9699"/>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840569" y="2895600"/>
            <a:ext cx="5462862" cy="287382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049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r>
              <a:rPr lang="en-US" sz="1500" dirty="0"/>
              <a:t> </a:t>
            </a:r>
            <a:r>
              <a:rPr lang="en-US" sz="1500" dirty="0" smtClean="0"/>
              <a:t>(6)</a:t>
            </a:r>
            <a:endParaRPr lang="en-US" dirty="0"/>
          </a:p>
        </p:txBody>
      </p:sp>
      <p:sp>
        <p:nvSpPr>
          <p:cNvPr id="3" name="Content Placeholder 2"/>
          <p:cNvSpPr>
            <a:spLocks noGrp="1"/>
          </p:cNvSpPr>
          <p:nvPr>
            <p:ph idx="1"/>
          </p:nvPr>
        </p:nvSpPr>
        <p:spPr>
          <a:xfrm>
            <a:off x="457200" y="1295400"/>
            <a:ext cx="8229600" cy="1828800"/>
          </a:xfrm>
        </p:spPr>
        <p:txBody>
          <a:bodyPr/>
          <a:lstStyle/>
          <a:p>
            <a:pPr lvl="0" defTabSz="914400">
              <a:spcBef>
                <a:spcPts val="0"/>
              </a:spcBef>
              <a:spcAft>
                <a:spcPts val="0"/>
              </a:spcAft>
            </a:pPr>
            <a:r>
              <a:rPr lang="en-US" dirty="0"/>
              <a:t>The graph at the bottom of the table shows that these 4 decimal place values in the body of the table correspond to the area under the curve that extends from the left-tail up to the z-score</a:t>
            </a:r>
            <a:r>
              <a:rPr lang="en-US" dirty="0" smtClean="0"/>
              <a:t>.</a:t>
            </a:r>
            <a:endParaRPr lang="en-US" dirty="0"/>
          </a:p>
        </p:txBody>
      </p:sp>
      <p:pic>
        <p:nvPicPr>
          <p:cNvPr id="2050" name="Picture 3" descr="The graph at the bottom of the table shows that these 4 decimal place values in the body of the table correspond to the area under the curve that extends from the left-tail up to the z-score."/>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371600" y="4127139"/>
            <a:ext cx="6400800" cy="12830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r>
              <a:rPr lang="en-US" sz="1500" dirty="0"/>
              <a:t> </a:t>
            </a:r>
            <a:r>
              <a:rPr lang="en-US" sz="1500" dirty="0" smtClean="0"/>
              <a:t>(7)</a:t>
            </a:r>
            <a:endParaRPr lang="en-US" dirty="0"/>
          </a:p>
        </p:txBody>
      </p:sp>
      <p:sp>
        <p:nvSpPr>
          <p:cNvPr id="3" name="Content Placeholder 2"/>
          <p:cNvSpPr>
            <a:spLocks noGrp="1"/>
          </p:cNvSpPr>
          <p:nvPr>
            <p:ph idx="1"/>
          </p:nvPr>
        </p:nvSpPr>
        <p:spPr>
          <a:xfrm>
            <a:off x="457200" y="1295400"/>
            <a:ext cx="8595360" cy="1828800"/>
          </a:xfrm>
        </p:spPr>
        <p:txBody>
          <a:bodyPr/>
          <a:lstStyle/>
          <a:p>
            <a:pPr lvl="0" defTabSz="914400">
              <a:spcBef>
                <a:spcPts val="0"/>
              </a:spcBef>
              <a:spcAft>
                <a:spcPts val="0"/>
              </a:spcAft>
            </a:pPr>
            <a:r>
              <a:rPr lang="en-US" dirty="0"/>
              <a:t>The value 0.0192 would correspond to the area under the curve that extends from the left-tail to the z-score </a:t>
            </a:r>
            <a:r>
              <a:rPr lang="hr-HR" dirty="0"/>
              <a:t>-</a:t>
            </a:r>
            <a:r>
              <a:rPr lang="hr-HR" dirty="0" smtClean="0"/>
              <a:t>2.07</a:t>
            </a:r>
            <a:endParaRPr lang="hr-HR" dirty="0"/>
          </a:p>
        </p:txBody>
      </p:sp>
      <p:pic>
        <p:nvPicPr>
          <p:cNvPr id="2050" name="Picture 3" descr="Bell curve.  The curve is shaded inbetween z=-2.07 and z = 1.88.  The probability in the left ail is 0.0192"/>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371600" y="3352800"/>
            <a:ext cx="6400800" cy="2182989"/>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070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3386</TotalTime>
  <Words>413</Words>
  <Application>Microsoft Office PowerPoint</Application>
  <PresentationFormat>On-screen Show (4:3)</PresentationFormat>
  <Paragraphs>31</Paragraphs>
  <Slides>14</Slides>
  <Notes>0</Notes>
  <HiddenSlides>0</HiddenSlides>
  <MMClips>0</MMClips>
  <ScaleCrop>false</ScaleCrop>
  <HeadingPairs>
    <vt:vector size="4" baseType="variant">
      <vt:variant>
        <vt:lpstr>Theme</vt:lpstr>
      </vt:variant>
      <vt:variant>
        <vt:i4>9</vt:i4>
      </vt:variant>
      <vt:variant>
        <vt:lpstr>Slide Titles</vt:lpstr>
      </vt:variant>
      <vt:variant>
        <vt:i4>14</vt:i4>
      </vt:variant>
    </vt:vector>
  </HeadingPairs>
  <TitlesOfParts>
    <vt:vector size="23" baseType="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ELEMENTARY STATISTICS, BLUMAN</vt:lpstr>
      <vt:lpstr>Objectives for this PowerPoint</vt:lpstr>
      <vt:lpstr>Example (1)</vt:lpstr>
      <vt:lpstr>Example (2)</vt:lpstr>
      <vt:lpstr>Example (3)</vt:lpstr>
      <vt:lpstr>Example (4)</vt:lpstr>
      <vt:lpstr>Example (5)</vt:lpstr>
      <vt:lpstr>Example (6)</vt:lpstr>
      <vt:lpstr>Example (7)</vt:lpstr>
      <vt:lpstr>Example (8)</vt:lpstr>
      <vt:lpstr>Example (9)</vt:lpstr>
      <vt:lpstr>Example (10)</vt:lpstr>
      <vt:lpstr>Example (11)</vt:lpstr>
      <vt:lpstr>Summary</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Prasanna kumar. Tripathy</cp:lastModifiedBy>
  <cp:revision>509</cp:revision>
  <dcterms:created xsi:type="dcterms:W3CDTF">2017-12-05T17:18:18Z</dcterms:created>
  <dcterms:modified xsi:type="dcterms:W3CDTF">2018-04-14T10:16:55Z</dcterms:modified>
</cp:coreProperties>
</file>