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20"/>
  </p:notesMasterIdLst>
  <p:handoutMasterIdLst>
    <p:handoutMasterId r:id="rId21"/>
  </p:handoutMasterIdLst>
  <p:sldIdLst>
    <p:sldId id="273" r:id="rId10"/>
    <p:sldId id="276" r:id="rId11"/>
    <p:sldId id="477" r:id="rId12"/>
    <p:sldId id="502" r:id="rId13"/>
    <p:sldId id="503" r:id="rId14"/>
    <p:sldId id="478" r:id="rId15"/>
    <p:sldId id="504" r:id="rId16"/>
    <p:sldId id="505" r:id="rId17"/>
    <p:sldId id="493" r:id="rId18"/>
    <p:sldId id="50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8E9"/>
    <a:srgbClr val="D8CDD1"/>
    <a:srgbClr val="2B606A"/>
    <a:srgbClr val="085367"/>
    <a:srgbClr val="00518B"/>
    <a:srgbClr val="B60000"/>
    <a:srgbClr val="214E91"/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86475" autoAdjust="0"/>
  </p:normalViewPr>
  <p:slideViewPr>
    <p:cSldViewPr>
      <p:cViewPr>
        <p:scale>
          <a:sx n="75" d="100"/>
          <a:sy n="75" d="100"/>
        </p:scale>
        <p:origin x="-786" y="-582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2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685800" y="2555875"/>
            <a:ext cx="7772400" cy="1470025"/>
          </a:xfrm>
          <a:prstGeom prst="rect">
            <a:avLst/>
          </a:prstGeom>
        </p:spPr>
        <p:txBody>
          <a:bodyPr anchor="b"/>
          <a:lstStyle>
            <a:lvl1pPr algn="r"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20116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288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969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r"/>
            <a:r>
              <a:rPr lang="en-US" sz="2200" dirty="0" smtClean="0">
                <a:solidFill>
                  <a:srgbClr val="FFFFFF"/>
                </a:solidFill>
              </a:rPr>
              <a:t>ELEMENTARY STATISTICS, BLUMAN</a:t>
            </a:r>
            <a:endParaRPr lang="en-US" sz="22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Normal Distribution Example 1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© 2019 McGraw-Hill Education. All rights reserved. Authorized only 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 this PowerPoint, we learned </a:t>
            </a:r>
            <a:r>
              <a:rPr lang="en-US" dirty="0"/>
              <a:t>how to use the </a:t>
            </a:r>
            <a:r>
              <a:rPr lang="en-US" b="1" dirty="0"/>
              <a:t>standard normal distribution </a:t>
            </a:r>
            <a:r>
              <a:rPr lang="en-US" dirty="0"/>
              <a:t>to find a probability associated with a normally distributed random variable</a:t>
            </a:r>
            <a:r>
              <a:rPr lang="en-US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27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Objectives for this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defTabSz="9144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FFFF"/>
                </a:solidFill>
              </a:rPr>
              <a:t>How to use the standard normal distribution to find a probability associated with a normally distributed random variable.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12480" cy="5257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According to census.gov the average square footage of a house in the United States in the year 2015 was 2687 square feet. Assume that the square footage of US homes is a normally distributed variable with a standard deviation of 626 square feet. If a house in the US is selected at random, what is the probability that the square footage is less than 3651? </a:t>
            </a:r>
          </a:p>
          <a:p>
            <a:pPr>
              <a:spcAft>
                <a:spcPts val="1200"/>
              </a:spcAft>
            </a:pPr>
            <a:r>
              <a:rPr lang="en-US" dirty="0"/>
              <a:t>In probability notation this would be expressed as</a:t>
            </a:r>
          </a:p>
          <a:p>
            <a:pPr>
              <a:spcAft>
                <a:spcPts val="1200"/>
              </a:spcAft>
            </a:pPr>
            <a:r>
              <a:rPr lang="en-US" dirty="0"/>
              <a:t>P(x &lt; 3651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3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z Score</a:t>
            </a:r>
            <a:endParaRPr 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595360" cy="5257800"/>
              </a:xfrm>
            </p:spPr>
            <p:txBody>
              <a:bodyPr/>
              <a:lstStyle/>
              <a:p>
                <a:pPr lvl="0" defTabSz="914400">
                  <a:spcAft>
                    <a:spcPts val="1200"/>
                  </a:spcAft>
                  <a:defRPr/>
                </a:pPr>
                <a:r>
                  <a:rPr lang="en-US" sz="2600" dirty="0"/>
                  <a:t>P(x &lt; 3651</a:t>
                </a:r>
                <a:r>
                  <a:rPr lang="en-US" sz="2600" dirty="0" smtClean="0"/>
                  <a:t>)</a:t>
                </a:r>
                <a:endParaRPr lang="en-US" sz="2600" dirty="0"/>
              </a:p>
              <a:p>
                <a:pPr lvl="0" defTabSz="914400"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charset="0"/>
                        </a:rPr>
                        <m:t>z</m:t>
                      </m:r>
                      <m:r>
                        <a:rPr lang="en-US" sz="260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600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600">
                              <a:latin typeface="Cambria Math" charset="0"/>
                            </a:rPr>
                            <m:t>x</m:t>
                          </m:r>
                          <m:r>
                            <a:rPr lang="en-US" sz="2600">
                              <a:latin typeface="Cambria Math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bg-BG" sz="260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σ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  <a:p>
                <a:pPr lvl="0" defTabSz="914400"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charset="0"/>
                        </a:rPr>
                        <m:t>z</m:t>
                      </m:r>
                      <m:r>
                        <a:rPr lang="en-US" sz="260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600">
                              <a:latin typeface="Cambria Math" charset="0"/>
                            </a:rPr>
                            <m:t>3651−2687</m:t>
                          </m:r>
                        </m:num>
                        <m:den>
                          <m:r>
                            <a:rPr lang="en-US" sz="2600">
                              <a:latin typeface="Cambria Math" charset="0"/>
                            </a:rPr>
                            <m:t>626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  <a:p>
                <a:pPr lvl="0" defTabSz="914400"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charset="0"/>
                        </a:rPr>
                        <m:t>𝑧</m:t>
                      </m:r>
                      <m:r>
                        <a:rPr lang="en-US" sz="2600" i="1">
                          <a:latin typeface="Cambria Math" charset="0"/>
                        </a:rPr>
                        <m:t>=1.54</m:t>
                      </m:r>
                    </m:oMath>
                  </m:oMathPara>
                </a14:m>
                <a:endParaRPr lang="en-US" sz="2600" dirty="0"/>
              </a:p>
              <a:p>
                <a:pPr lvl="0" defTabSz="914400">
                  <a:spcAft>
                    <a:spcPts val="1200"/>
                  </a:spcAft>
                </a:pPr>
                <a:r>
                  <a:rPr lang="en-US" sz="2600" dirty="0"/>
                  <a:t> </a:t>
                </a:r>
                <a:r>
                  <a:rPr lang="en-US" sz="2600" dirty="0"/>
                  <a:t>Finding </a:t>
                </a:r>
                <a:r>
                  <a:rPr lang="en-US" sz="2600" dirty="0"/>
                  <a:t>the probability </a:t>
                </a:r>
                <a:r>
                  <a:rPr lang="en-US" sz="2600" dirty="0"/>
                  <a:t>the </a:t>
                </a:r>
                <a:r>
                  <a:rPr lang="en-US" sz="2600" dirty="0"/>
                  <a:t>random variable x would take on a value less than 3651 is the same as finding the probability that z would be less than 1.54 in a standard normal distribution</a:t>
                </a:r>
                <a:r>
                  <a:rPr lang="en-US" sz="2600" dirty="0" smtClean="0"/>
                  <a:t>.</a:t>
                </a:r>
                <a:endParaRPr lang="en-US" sz="2600" dirty="0"/>
              </a:p>
              <a:p>
                <a:pPr lvl="0" defTabSz="914400">
                  <a:spcAft>
                    <a:spcPts val="1200"/>
                  </a:spcAft>
                </a:pPr>
                <a:r>
                  <a:rPr lang="en-US" sz="2600" dirty="0"/>
                  <a:t>P(z &lt; 1.54)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595360" cy="5257800"/>
              </a:xfrm>
              <a:blipFill rotWithShape="1">
                <a:blip r:embed="rId2"/>
                <a:stretch>
                  <a:fillRect l="-1206" t="-928" r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70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z Score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z score 1.54 would be a little more than halfway between z equal to 1 and z equal to 2</a:t>
            </a:r>
            <a:r>
              <a:rPr lang="en-US" dirty="0" smtClean="0"/>
              <a:t>. </a:t>
            </a:r>
            <a:r>
              <a:rPr lang="en-US" dirty="0"/>
              <a:t>We are to find the probability that z would be less than 1.54 which corresponds to the area under the curve to the left of z equals 1.54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3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023360" cy="4876800"/>
          </a:xfrm>
        </p:spPr>
        <p:txBody>
          <a:bodyPr/>
          <a:lstStyle/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Looking at the left column of the cumulative normal distribution table we travel down until we find a z score of 1.5 and then travel to the right until we find where that row crosses up with the column that is headed </a:t>
            </a:r>
            <a:r>
              <a:rPr lang="is-IS" dirty="0"/>
              <a:t>.04. </a:t>
            </a:r>
            <a:r>
              <a:rPr lang="en-US" dirty="0"/>
              <a:t>Here we find a value of .9382.</a:t>
            </a:r>
            <a:endParaRPr lang="en-US" dirty="0"/>
          </a:p>
        </p:txBody>
      </p:sp>
      <p:pic>
        <p:nvPicPr>
          <p:cNvPr id="1027" name="Picture 3" descr="Cumulative Distribution Table.  The horizontal row with left hand colmn value of 1.5 is hightlighted.  The vertical row with heading .05 is highlighted.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025" y="1371600"/>
            <a:ext cx="4394575" cy="464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71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Shaded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495800" cy="4876800"/>
          </a:xfrm>
        </p:spPr>
        <p:txBody>
          <a:bodyPr/>
          <a:lstStyle/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 see at the bottom of this table the picture of the normal distribution. </a:t>
            </a:r>
            <a:r>
              <a:rPr lang="en-US" dirty="0" smtClean="0"/>
              <a:t>The </a:t>
            </a:r>
            <a:r>
              <a:rPr lang="en-US" dirty="0"/>
              <a:t>four decimal place values in the body of the table correspond to the shaded region in the picture of the normal distribution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7" name="Picture 3" descr="Normal distribution curve.  The z value is to the right of the mean.  The area is shaded to the left of z.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5000" y="1981200"/>
            <a:ext cx="2880000" cy="155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44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Shaded Area Under the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017520" cy="4876800"/>
          </a:xfrm>
        </p:spPr>
        <p:txBody>
          <a:bodyPr/>
          <a:lstStyle/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shaded area under the curve corresponds to the probability that z would be less than 1.54.</a:t>
            </a:r>
            <a:endParaRPr lang="en-US" dirty="0"/>
          </a:p>
        </p:txBody>
      </p:sp>
      <p:pic>
        <p:nvPicPr>
          <p:cNvPr id="1027" name="Picture 3" descr="Normal Distribution Table.  The area is shaded to the left of the z value 1.54.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1400" y="1524000"/>
            <a:ext cx="5331166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96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The probability that the square footage of a randomly selected home in the United States would be less than 3651 </a:t>
            </a:r>
            <a:r>
              <a:rPr lang="pt-BR" dirty="0"/>
              <a:t>is equal to .9382</a:t>
            </a:r>
            <a:r>
              <a:rPr lang="pt-BR" dirty="0" smtClean="0"/>
              <a:t>.</a:t>
            </a:r>
            <a:endParaRPr lang="pt-BR" dirty="0"/>
          </a:p>
          <a:p>
            <a:pPr lvl="0" defTabSz="914400">
              <a:spcAft>
                <a:spcPts val="1200"/>
              </a:spcAft>
            </a:pPr>
            <a:r>
              <a:rPr lang="pt-BR" dirty="0"/>
              <a:t>This can be stated in another way. </a:t>
            </a:r>
            <a:r>
              <a:rPr lang="pt-BR" dirty="0" smtClean="0"/>
              <a:t>Assuming </a:t>
            </a:r>
            <a:r>
              <a:rPr lang="pt-BR" dirty="0"/>
              <a:t>that the square footage of US homes is a normally distributed variable with a mean of 2687 square feet with a standard deviation of 626 square feet, </a:t>
            </a:r>
            <a:r>
              <a:rPr lang="hr-HR" dirty="0"/>
              <a:t>93.82% </a:t>
            </a:r>
            <a:r>
              <a:rPr lang="en-US" dirty="0"/>
              <a:t>of the homes in the United States would be smaller than 3651 square feet.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2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3460</TotalTime>
  <Words>483</Words>
  <Application>Microsoft Office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ELEMENTARY STATISTICS, BLUMAN</vt:lpstr>
      <vt:lpstr>Objectives for this PowerPoint</vt:lpstr>
      <vt:lpstr>Problem</vt:lpstr>
      <vt:lpstr>Find the z Score</vt:lpstr>
      <vt:lpstr>About the z Score</vt:lpstr>
      <vt:lpstr>Find the Probability</vt:lpstr>
      <vt:lpstr>Shaded Region</vt:lpstr>
      <vt:lpstr>Shaded Area Under the Curve</vt:lpstr>
      <vt:lpstr>Conclusion</vt:lpstr>
      <vt:lpstr>Summary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Prasanna kumar. Tripathy</cp:lastModifiedBy>
  <cp:revision>516</cp:revision>
  <dcterms:created xsi:type="dcterms:W3CDTF">2017-12-05T17:18:18Z</dcterms:created>
  <dcterms:modified xsi:type="dcterms:W3CDTF">2018-04-14T11:30:47Z</dcterms:modified>
</cp:coreProperties>
</file>