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1"/>
  </p:notesMasterIdLst>
  <p:handoutMasterIdLst>
    <p:handoutMasterId r:id="rId22"/>
  </p:handoutMasterIdLst>
  <p:sldIdLst>
    <p:sldId id="273" r:id="rId10"/>
    <p:sldId id="276" r:id="rId11"/>
    <p:sldId id="477" r:id="rId12"/>
    <p:sldId id="502" r:id="rId13"/>
    <p:sldId id="478" r:id="rId14"/>
    <p:sldId id="507" r:id="rId15"/>
    <p:sldId id="504" r:id="rId16"/>
    <p:sldId id="505" r:id="rId17"/>
    <p:sldId id="508" r:id="rId18"/>
    <p:sldId id="493" r:id="rId19"/>
    <p:sldId id="50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Normal Distribution Example 2</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Conclusion</a:t>
            </a:r>
            <a:endParaRPr lang="en-US" sz="1500" dirty="0"/>
          </a:p>
        </p:txBody>
      </p:sp>
      <p:sp>
        <p:nvSpPr>
          <p:cNvPr id="8" name="Content Placeholder 2"/>
          <p:cNvSpPr>
            <a:spLocks noGrp="1"/>
          </p:cNvSpPr>
          <p:nvPr>
            <p:ph idx="1"/>
          </p:nvPr>
        </p:nvSpPr>
        <p:spPr>
          <a:xfrm>
            <a:off x="457200" y="1295400"/>
            <a:ext cx="8229600" cy="5257800"/>
          </a:xfrm>
        </p:spPr>
        <p:txBody>
          <a:bodyPr/>
          <a:lstStyle/>
          <a:p>
            <a:pPr defTabSz="914400">
              <a:spcAft>
                <a:spcPts val="1200"/>
              </a:spcAft>
            </a:pPr>
            <a:r>
              <a:rPr lang="en-US" dirty="0"/>
              <a:t>The probability that z would exceed 1.72 would be equal to </a:t>
            </a:r>
            <a:r>
              <a:rPr lang="is-IS" dirty="0"/>
              <a:t>0.0427.</a:t>
            </a:r>
          </a:p>
          <a:p>
            <a:pPr defTabSz="914400">
              <a:spcAft>
                <a:spcPts val="1200"/>
              </a:spcAft>
            </a:pPr>
            <a:r>
              <a:rPr lang="en-US" dirty="0" smtClean="0"/>
              <a:t>Another </a:t>
            </a:r>
            <a:r>
              <a:rPr lang="en-US" dirty="0"/>
              <a:t>way to state that result is assuming that nursing salaries are normally distributed with a mean of $34.70 and a standard deviation of $11.58, 4.27% would earn more than $54.62 per hour</a:t>
            </a:r>
            <a:r>
              <a:rPr lang="en-US" dirty="0" smtClean="0"/>
              <a:t>.</a:t>
            </a:r>
            <a:endParaRPr lang="en-US" dirty="0"/>
          </a:p>
        </p:txBody>
      </p:sp>
    </p:spTree>
    <p:extLst>
      <p:ext uri="{BB962C8B-B14F-4D97-AF65-F5344CB8AC3E}">
        <p14:creationId xmlns:p14="http://schemas.microsoft.com/office/powerpoint/2010/main" val="139922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use the standard normal distribution to find a probability associated with a normally distributed random variable</a:t>
            </a:r>
            <a:r>
              <a:rPr lang="en-US" dirty="0" smtClean="0">
                <a:solidFill>
                  <a:srgbClr val="FFFFFF"/>
                </a:solidFill>
              </a:rPr>
              <a:t>.</a:t>
            </a:r>
            <a:endParaRPr lang="en-US" dirty="0">
              <a:latin typeface="STIX" charset="0"/>
            </a:endParaRPr>
          </a:p>
        </p:txBody>
      </p:sp>
    </p:spTree>
    <p:extLst>
      <p:ext uri="{BB962C8B-B14F-4D97-AF65-F5344CB8AC3E}">
        <p14:creationId xmlns:p14="http://schemas.microsoft.com/office/powerpoint/2010/main" val="33027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229600" cy="5257800"/>
          </a:xfrm>
        </p:spPr>
        <p:txBody>
          <a:bodyPr/>
          <a:lstStyle/>
          <a:p>
            <a:r>
              <a:rPr lang="en-US" dirty="0"/>
              <a:t> How to use the standard normal distribution to find a probability associated with a normally distributed random variable</a:t>
            </a:r>
            <a:r>
              <a:rPr lang="en-US" dirty="0" smtClean="0"/>
              <a:t>.</a:t>
            </a:r>
            <a:endParaRPr 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r>
                  <a:rPr lang="en-US" sz="2600" dirty="0"/>
                  <a:t>The Bureau of Labor Statistics reported in 2016 that the mean hourly wage for registered nurses in the US was $34.70. Assume that nursing salaries are normally distributed with a standard deviation of $11.58. If a registered nurse is selected at random, what is the probability that he or she has an hourly wage that exceeds $54.62?</a:t>
                </a:r>
              </a:p>
              <a:p>
                <a:r>
                  <a:rPr lang="en-US" sz="2600" dirty="0"/>
                  <a:t>In probability notation, we would state this as the </a:t>
                </a:r>
                <a:r>
                  <a:rPr lang="en-US" sz="2600" dirty="0"/>
                  <a:t>following:</a:t>
                </a:r>
              </a:p>
              <a:p>
                <a:r>
                  <a:rPr lang="en-US" sz="2600" dirty="0"/>
                  <a:t>P(x &gt; 54.62)</a:t>
                </a:r>
              </a:p>
              <a:p>
                <a:r>
                  <a:rPr lang="en-US" sz="2600" dirty="0"/>
                  <a:t>Find the z score.</a:t>
                </a:r>
              </a:p>
              <a:p>
                <a:pPr/>
                <a14:m>
                  <m:oMathPara xmlns:m="http://schemas.openxmlformats.org/officeDocument/2006/math">
                    <m:oMathParaPr>
                      <m:jc m:val="left"/>
                    </m:oMathParaPr>
                    <m:oMath xmlns:m="http://schemas.openxmlformats.org/officeDocument/2006/math">
                      <m:r>
                        <a:rPr lang="en-US" sz="2600" i="1">
                          <a:latin typeface="Cambria Math" panose="02040503050406030204" pitchFamily="18" charset="0"/>
                        </a:rPr>
                        <m:t>𝑧</m:t>
                      </m:r>
                      <m:r>
                        <a:rPr lang="en-US" sz="2600" i="1">
                          <a:latin typeface="Cambria Math" panose="02040503050406030204" pitchFamily="18" charset="0"/>
                        </a:rPr>
                        <m:t>=</m:t>
                      </m:r>
                      <m:f>
                        <m:fPr>
                          <m:ctrlPr>
                            <a:rPr lang="en-US" sz="2600" i="1">
                              <a:latin typeface="Cambria Math"/>
                            </a:rPr>
                          </m:ctrlPr>
                        </m:fPr>
                        <m:num>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𝜇</m:t>
                          </m:r>
                        </m:num>
                        <m:den>
                          <m:r>
                            <a:rPr lang="en-US" sz="2600" i="1">
                              <a:latin typeface="Cambria Math" panose="02040503050406030204" pitchFamily="18" charset="0"/>
                              <a:ea typeface="Cambria Math" panose="02040503050406030204" pitchFamily="18" charset="0"/>
                            </a:rPr>
                            <m:t>𝜎</m:t>
                          </m:r>
                        </m:den>
                      </m:f>
                      <m:r>
                        <a:rPr lang="en-US" sz="2600" i="1">
                          <a:latin typeface="Cambria Math" panose="02040503050406030204" pitchFamily="18" charset="0"/>
                        </a:rPr>
                        <m:t>=</m:t>
                      </m:r>
                      <m:f>
                        <m:fPr>
                          <m:ctrlPr>
                            <a:rPr lang="en-US" sz="2600" i="1">
                              <a:latin typeface="Cambria Math"/>
                            </a:rPr>
                          </m:ctrlPr>
                        </m:fPr>
                        <m:num>
                          <m:r>
                            <a:rPr lang="en-US" sz="2600" i="1">
                              <a:latin typeface="Cambria Math" panose="02040503050406030204" pitchFamily="18" charset="0"/>
                            </a:rPr>
                            <m:t>54.62−34.70</m:t>
                          </m:r>
                        </m:num>
                        <m:den>
                          <m:r>
                            <a:rPr lang="en-US" sz="2600" i="1">
                              <a:latin typeface="Cambria Math" panose="02040503050406030204" pitchFamily="18" charset="0"/>
                            </a:rPr>
                            <m:t>11.58</m:t>
                          </m:r>
                        </m:den>
                      </m:f>
                      <m:r>
                        <a:rPr lang="en-US" sz="2600" i="1">
                          <a:latin typeface="Cambria Math" panose="02040503050406030204" pitchFamily="18" charset="0"/>
                        </a:rPr>
                        <m:t>=1.72</m:t>
                      </m:r>
                    </m:oMath>
                  </m:oMathPara>
                </a14:m>
                <a:endParaRPr lang="en-US" sz="2600" dirty="0">
                  <a:latin typeface="STIX"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232" t="-928" r="-2101"/>
                </a:stretch>
              </a:blipFill>
            </p:spPr>
            <p:txBody>
              <a:bodyPr/>
              <a:lstStyle/>
              <a:p>
                <a:r>
                  <a:rPr lang="en-US">
                    <a:noFill/>
                  </a:rPr>
                  <a:t> </a:t>
                </a:r>
              </a:p>
            </p:txBody>
          </p:sp>
        </mc:Fallback>
      </mc:AlternateContent>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Probability</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Finding the probability that the random variable x would exceed 54.62 would then be the same as finding the probability that a z score on the standard normal distribution would be greater than 1.72.</a:t>
            </a:r>
          </a:p>
        </p:txBody>
      </p:sp>
    </p:spTree>
    <p:extLst>
      <p:ext uri="{BB962C8B-B14F-4D97-AF65-F5344CB8AC3E}">
        <p14:creationId xmlns:p14="http://schemas.microsoft.com/office/powerpoint/2010/main" val="165670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of z Score</a:t>
            </a:r>
            <a:endParaRPr lang="en-US" dirty="0"/>
          </a:p>
        </p:txBody>
      </p:sp>
      <p:sp>
        <p:nvSpPr>
          <p:cNvPr id="3" name="Content Placeholder 2"/>
          <p:cNvSpPr>
            <a:spLocks noGrp="1"/>
          </p:cNvSpPr>
          <p:nvPr>
            <p:ph idx="1"/>
          </p:nvPr>
        </p:nvSpPr>
        <p:spPr>
          <a:xfrm>
            <a:off x="457200" y="1295400"/>
            <a:ext cx="4023360" cy="4876800"/>
          </a:xfrm>
        </p:spPr>
        <p:txBody>
          <a:bodyPr/>
          <a:lstStyle/>
          <a:p>
            <a:pPr lvl="0" defTabSz="914400">
              <a:spcBef>
                <a:spcPts val="0"/>
              </a:spcBef>
              <a:spcAft>
                <a:spcPts val="0"/>
              </a:spcAft>
            </a:pPr>
            <a:r>
              <a:rPr lang="en-US" dirty="0"/>
              <a:t>The z score 1.72 would lie between the z scores of 1 and 2 on our normal probability distribution a little closer to 2.</a:t>
            </a:r>
            <a:endParaRPr lang="en-US" dirty="0"/>
          </a:p>
        </p:txBody>
      </p:sp>
      <p:pic>
        <p:nvPicPr>
          <p:cNvPr id="1027" name="Picture 3" descr="Normal distribution curve with a z value of 1.7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597025" y="1600200"/>
            <a:ext cx="4394575" cy="174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1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with z Score</a:t>
            </a:r>
            <a:endParaRPr lang="en-US" dirty="0"/>
          </a:p>
        </p:txBody>
      </p:sp>
      <p:sp>
        <p:nvSpPr>
          <p:cNvPr id="3" name="Content Placeholder 2"/>
          <p:cNvSpPr>
            <a:spLocks noGrp="1"/>
          </p:cNvSpPr>
          <p:nvPr>
            <p:ph idx="1"/>
          </p:nvPr>
        </p:nvSpPr>
        <p:spPr>
          <a:xfrm>
            <a:off x="457200" y="1295400"/>
            <a:ext cx="4023360" cy="4876800"/>
          </a:xfrm>
        </p:spPr>
        <p:txBody>
          <a:bodyPr/>
          <a:lstStyle/>
          <a:p>
            <a:pPr defTabSz="914400">
              <a:spcBef>
                <a:spcPts val="0"/>
              </a:spcBef>
              <a:spcAft>
                <a:spcPts val="0"/>
              </a:spcAft>
            </a:pPr>
            <a:r>
              <a:rPr lang="en-US" dirty="0"/>
              <a:t>We are looking for the probability that z would exceed this value. Which would correspond to the area under the curve in this tail.</a:t>
            </a:r>
            <a:endParaRPr lang="en-US" dirty="0"/>
          </a:p>
        </p:txBody>
      </p:sp>
      <p:pic>
        <p:nvPicPr>
          <p:cNvPr id="1027" name="Picture 3" descr="Normal Distribution Curve.  The curve is shaded to the right of z = 1.7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597025" y="1611929"/>
            <a:ext cx="4394575" cy="172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2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Cumulative Normal Distribution Table</a:t>
            </a:r>
            <a:endParaRPr lang="en-US" dirty="0"/>
          </a:p>
        </p:txBody>
      </p:sp>
      <p:sp>
        <p:nvSpPr>
          <p:cNvPr id="3" name="Content Placeholder 2"/>
          <p:cNvSpPr>
            <a:spLocks noGrp="1"/>
          </p:cNvSpPr>
          <p:nvPr>
            <p:ph idx="1"/>
          </p:nvPr>
        </p:nvSpPr>
        <p:spPr>
          <a:xfrm>
            <a:off x="457200" y="1295400"/>
            <a:ext cx="3931920" cy="4876800"/>
          </a:xfrm>
        </p:spPr>
        <p:txBody>
          <a:bodyPr/>
          <a:lstStyle/>
          <a:p>
            <a:pPr lvl="0" defTabSz="914400">
              <a:spcBef>
                <a:spcPts val="0"/>
              </a:spcBef>
              <a:spcAft>
                <a:spcPts val="0"/>
              </a:spcAft>
            </a:pPr>
            <a:r>
              <a:rPr lang="en-US" dirty="0"/>
              <a:t>Looking at the left column of the cumulative normal distribution table, we travel down until we find a z score of 1.7 and then travel to the right until we find where that row crosses up with the column that is headed </a:t>
            </a:r>
            <a:r>
              <a:rPr lang="fi-FI" dirty="0"/>
              <a:t>.02. Here we find a value of 0.9573</a:t>
            </a:r>
            <a:r>
              <a:rPr lang="fi-FI" dirty="0" smtClean="0"/>
              <a:t>.</a:t>
            </a:r>
            <a:endParaRPr lang="en-US" dirty="0"/>
          </a:p>
        </p:txBody>
      </p:sp>
      <p:pic>
        <p:nvPicPr>
          <p:cNvPr id="1027" name="Picture 3" descr="Normal distribution table.  Row with z = 1.7 is highlighted.  Column with z = .02 is highlighte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571482" y="1447800"/>
            <a:ext cx="4343918" cy="457254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47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Normal Distribution </a:t>
            </a:r>
            <a:r>
              <a:rPr lang="en-US" dirty="0" err="1"/>
              <a:t>Probabability</a:t>
            </a:r>
            <a:endParaRPr lang="en-US" dirty="0"/>
          </a:p>
        </p:txBody>
      </p:sp>
      <p:sp>
        <p:nvSpPr>
          <p:cNvPr id="3" name="Content Placeholder 2"/>
          <p:cNvSpPr>
            <a:spLocks noGrp="1"/>
          </p:cNvSpPr>
          <p:nvPr>
            <p:ph idx="1"/>
          </p:nvPr>
        </p:nvSpPr>
        <p:spPr>
          <a:xfrm>
            <a:off x="457200" y="1295400"/>
            <a:ext cx="5029200" cy="5257800"/>
          </a:xfrm>
        </p:spPr>
        <p:txBody>
          <a:bodyPr/>
          <a:lstStyle/>
          <a:p>
            <a:pPr lvl="0" defTabSz="914400">
              <a:spcAft>
                <a:spcPts val="1200"/>
              </a:spcAft>
            </a:pPr>
            <a:r>
              <a:rPr lang="en-US" dirty="0"/>
              <a:t>We see at the bottom of this table the picture of the normal distribution. The four decimal place values in the body of the table correspond to the shaded region in the picture of the normal distribution</a:t>
            </a:r>
            <a:r>
              <a:rPr lang="en-US" dirty="0" smtClean="0"/>
              <a:t>.</a:t>
            </a:r>
            <a:endParaRPr lang="en-US" dirty="0"/>
          </a:p>
          <a:p>
            <a:pPr lvl="0" defTabSz="914400">
              <a:spcAft>
                <a:spcPts val="1200"/>
              </a:spcAft>
            </a:pPr>
            <a:r>
              <a:rPr lang="en-US" dirty="0"/>
              <a:t>The cumulative normal distribution probability associated with the z score of 1.72 would be .9573.</a:t>
            </a:r>
            <a:endParaRPr lang="en-US" dirty="0"/>
          </a:p>
        </p:txBody>
      </p:sp>
      <p:pic>
        <p:nvPicPr>
          <p:cNvPr id="1027" name="Picture 3" descr="Normal distribution curve with a z to the right of the mean.  The graph is shaded to the left of the z valu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702965" y="1524000"/>
            <a:ext cx="3101341" cy="16764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 From 1</a:t>
            </a:r>
            <a:endParaRPr lang="en-US" dirty="0"/>
          </a:p>
        </p:txBody>
      </p:sp>
      <p:sp>
        <p:nvSpPr>
          <p:cNvPr id="3" name="Content Placeholder 2"/>
          <p:cNvSpPr>
            <a:spLocks noGrp="1"/>
          </p:cNvSpPr>
          <p:nvPr>
            <p:ph idx="1"/>
          </p:nvPr>
        </p:nvSpPr>
        <p:spPr>
          <a:xfrm>
            <a:off x="457200" y="1295400"/>
            <a:ext cx="3749040" cy="5257800"/>
          </a:xfrm>
        </p:spPr>
        <p:txBody>
          <a:bodyPr/>
          <a:lstStyle/>
          <a:p>
            <a:pPr lvl="0" defTabSz="914400">
              <a:spcAft>
                <a:spcPts val="1200"/>
              </a:spcAft>
            </a:pPr>
            <a:r>
              <a:rPr lang="en-US" sz="2400" dirty="0"/>
              <a:t>We were to find the probability that z would exceed that value which would then be the area under the curve on the other side of z equals 1.72. </a:t>
            </a:r>
            <a:r>
              <a:rPr lang="en-US" sz="2400" dirty="0" smtClean="0"/>
              <a:t>In </a:t>
            </a:r>
            <a:r>
              <a:rPr lang="en-US" sz="2400" dirty="0"/>
              <a:t>order to find that we would need to subtract that value .9573 from 1 the total area under the curve. </a:t>
            </a:r>
          </a:p>
          <a:p>
            <a:pPr lvl="0" defTabSz="914400">
              <a:spcAft>
                <a:spcPts val="1200"/>
              </a:spcAft>
            </a:pPr>
            <a:r>
              <a:rPr lang="en-US" sz="2400" dirty="0"/>
              <a:t>P(z &gt; 1.72) = 1 – </a:t>
            </a:r>
            <a:r>
              <a:rPr lang="en-US" sz="2400" dirty="0" smtClean="0"/>
              <a:t>0.9573</a:t>
            </a:r>
            <a:endParaRPr lang="en-US" sz="2400" dirty="0"/>
          </a:p>
          <a:p>
            <a:pPr lvl="0" defTabSz="914400">
              <a:spcAft>
                <a:spcPts val="1200"/>
              </a:spcAft>
            </a:pPr>
            <a:r>
              <a:rPr lang="en-US" sz="2400" dirty="0"/>
              <a:t>P(z &gt; 1.72) = 0.0427 </a:t>
            </a:r>
          </a:p>
        </p:txBody>
      </p:sp>
      <p:pic>
        <p:nvPicPr>
          <p:cNvPr id="1027" name="Picture 3" descr="Normal Distribution Graph.  The graph is shaded to the right of the z value 1.7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267199" y="1755777"/>
            <a:ext cx="4676382" cy="18288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8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3470</TotalTime>
  <Words>515</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9</vt:i4>
      </vt:variant>
      <vt:variant>
        <vt:lpstr>Slide Titles</vt:lpstr>
      </vt:variant>
      <vt:variant>
        <vt:i4>11</vt:i4>
      </vt:variant>
    </vt:vector>
  </HeadingPairs>
  <TitlesOfParts>
    <vt:vector size="20"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Problem</vt:lpstr>
      <vt:lpstr>Finding the Probability</vt:lpstr>
      <vt:lpstr>Graph of z Score</vt:lpstr>
      <vt:lpstr>Graph with z Score</vt:lpstr>
      <vt:lpstr> Cumulative Normal Distribution Table</vt:lpstr>
      <vt:lpstr>Cumulative Normal Distribution Probabability</vt:lpstr>
      <vt:lpstr>Subtract From 1</vt:lpstr>
      <vt:lpstr>Conclusion</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519</cp:revision>
  <dcterms:created xsi:type="dcterms:W3CDTF">2017-12-05T17:18:18Z</dcterms:created>
  <dcterms:modified xsi:type="dcterms:W3CDTF">2018-04-14T11:41:02Z</dcterms:modified>
</cp:coreProperties>
</file>