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2"/>
  </p:notesMasterIdLst>
  <p:handoutMasterIdLst>
    <p:handoutMasterId r:id="rId23"/>
  </p:handoutMasterIdLst>
  <p:sldIdLst>
    <p:sldId id="273" r:id="rId10"/>
    <p:sldId id="276" r:id="rId11"/>
    <p:sldId id="477" r:id="rId12"/>
    <p:sldId id="502" r:id="rId13"/>
    <p:sldId id="478" r:id="rId14"/>
    <p:sldId id="507" r:id="rId15"/>
    <p:sldId id="504" r:id="rId16"/>
    <p:sldId id="505" r:id="rId17"/>
    <p:sldId id="509" r:id="rId18"/>
    <p:sldId id="510" r:id="rId19"/>
    <p:sldId id="493" r:id="rId20"/>
    <p:sldId id="5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Normal Distribution Example 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Find area Corresponding to z=1.78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8600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Now find the area to the left of the positive z score that we calculated.  Again looking at the left column of the cumulative normal distribution table. We travel down until we find a z score of 1.7 and then travel to the right until we find where that row crosses up with the column that is headed .08. </a:t>
            </a:r>
            <a:r>
              <a:rPr lang="en-US" sz="2400" dirty="0" smtClean="0">
                <a:solidFill>
                  <a:srgbClr val="FFFFFF"/>
                </a:solidFill>
              </a:rPr>
              <a:t>Here </a:t>
            </a:r>
            <a:r>
              <a:rPr lang="en-US" sz="2400" dirty="0">
                <a:solidFill>
                  <a:srgbClr val="FFFFFF"/>
                </a:solidFill>
              </a:rPr>
              <a:t>we find a value of .9625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122" name="Picture 3" descr="Normal Distribution Curve. z is the right of 0 and is shaded to the left of z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4550" y="3581400"/>
            <a:ext cx="2514900" cy="13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4"/>
          </p:nvPr>
        </p:nvSpPr>
        <p:spPr>
          <a:xfrm>
            <a:off x="457200" y="5029200"/>
            <a:ext cx="8229600" cy="155448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Again at the bottom of this table we see the picture of the normal distribution and the 4 decimal place values in the body of the table correspond to the shaded region in the picture of the normal distribution.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9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Find Exact Area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In order to find the area shaded we will need to find a difference between 0.9625 and 0.0166.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0.9625 – 0.0166 = 0.9459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The probability that a randomly selected vehicle in the US would be rated for fuel economy that is between 15 and 33 miles per gallon would be 0.9459.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This can also be stated as assuming the average fuel economy of vehicles in the US in 2015 is normally distributed with a mean of 24.8 miles per gallon and a standard deviation of 4.6 miles per gallon.   Ninety-four point five nine percent </a:t>
            </a:r>
            <a:r>
              <a:rPr lang="it-IT" sz="2400" dirty="0">
                <a:solidFill>
                  <a:srgbClr val="FFFFFF"/>
                </a:solidFill>
              </a:rPr>
              <a:t>would be rated for fuel economies between 15 and 33 miles per gallon.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</a:t>
            </a:r>
            <a:r>
              <a:rPr lang="en-US" dirty="0"/>
              <a:t>how to use the </a:t>
            </a:r>
            <a:r>
              <a:rPr lang="en-US" b="1" dirty="0"/>
              <a:t>standard normal distribution </a:t>
            </a:r>
            <a:r>
              <a:rPr lang="en-US" dirty="0"/>
              <a:t>to find a probability associated with a normally distributed random variable.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b="1" dirty="0"/>
              <a:t>standard normal distribution </a:t>
            </a:r>
            <a:r>
              <a:rPr lang="en-US" dirty="0"/>
              <a:t>to find a probability associated with a normally distributed random variable.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According to Phys.org, the average fuel economy of vehicles in the US in 2015 was 24.8 mpg. Assume that vehicle fuel economy in the US is normally distributed with a standard deviation of 4.6. </a:t>
            </a:r>
            <a:r>
              <a:rPr lang="en-US" dirty="0" smtClean="0"/>
              <a:t>Find </a:t>
            </a:r>
            <a:r>
              <a:rPr lang="en-US" dirty="0"/>
              <a:t>the probability that a randomly selected vehicle in the US would be rated for fuel economy that is between 15 and 33 mpg.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In probability notation this would be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P(15 &lt; x  &lt; 33)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This means the probability that x is between 15 and 33.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Find z score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>
                  <a:spcAft>
                    <a:spcPts val="3000"/>
                  </a:spcAft>
                </a:pPr>
                <a:r>
                  <a:rPr lang="en-US" dirty="0">
                    <a:solidFill>
                      <a:srgbClr val="FFFFFF"/>
                    </a:solidFill>
                  </a:rPr>
                  <a:t>In order to find this probability we will first have to find the z scores for these values of the random variable. 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15−24.8</m:t>
                          </m:r>
                        </m:num>
                        <m:den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4.6</m:t>
                          </m:r>
                        </m:den>
                      </m:f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=−2.13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33−24.8</m:t>
                          </m:r>
                        </m:num>
                        <m:den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4.6</m:t>
                          </m:r>
                        </m:den>
                      </m:f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=1.78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Graph of z scores</a:t>
            </a:r>
            <a:endParaRPr lang="en-US" dirty="0"/>
          </a:p>
        </p:txBody>
      </p:sp>
      <p:pic>
        <p:nvPicPr>
          <p:cNvPr id="1028" name="Picture 2" descr="Normal distribution graph with z values of -2.13 and 1.7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84438"/>
            <a:ext cx="5486400" cy="21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4038600"/>
            <a:ext cx="8229600" cy="1371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z score of -2.13 would be located just to the left of the z score -2. </a:t>
            </a:r>
            <a:r>
              <a:rPr lang="en-US" dirty="0" smtClean="0">
                <a:solidFill>
                  <a:srgbClr val="FFFFFF"/>
                </a:solidFill>
              </a:rPr>
              <a:t>A </a:t>
            </a:r>
            <a:r>
              <a:rPr lang="en-US" dirty="0">
                <a:solidFill>
                  <a:srgbClr val="FFFFFF"/>
                </a:solidFill>
              </a:rPr>
              <a:t>z score of 1.78 would be located between the z scores of 1 and 2 a bit closer to 2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Area Under the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We are to find the probability that a randomly selected value of the random variable would be between those two values. </a:t>
            </a:r>
            <a:r>
              <a:rPr lang="en-US" dirty="0" smtClean="0">
                <a:solidFill>
                  <a:srgbClr val="FFFFFF"/>
                </a:solidFill>
              </a:rPr>
              <a:t>In </a:t>
            </a:r>
            <a:r>
              <a:rPr lang="en-US" dirty="0">
                <a:solidFill>
                  <a:srgbClr val="FFFFFF"/>
                </a:solidFill>
              </a:rPr>
              <a:t>other words we are looking for this area under the standard normal distribution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7" name="Picture 3" descr="Normal Distribution Curve.  The graph is shaded in between z = -2.13 and z = 1.78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3733800"/>
            <a:ext cx="5486400" cy="223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Normal Distribution Table 1</a:t>
            </a:r>
            <a:endParaRPr lang="en-US" dirty="0"/>
          </a:p>
        </p:txBody>
      </p:sp>
      <p:pic>
        <p:nvPicPr>
          <p:cNvPr id="4098" name="Picture 2" descr="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829" y="1066800"/>
            <a:ext cx="5410342" cy="556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Find area Corresponding to z=-2.13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Look at the left column of the cumulative normal distribution table we travel down until we find a z score of -2.1 and then travel to the right until we find where that row crosses up with the column that is headed .03.  We find a value of .0166.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We see at the bottom of this table the </a:t>
            </a:r>
            <a:r>
              <a:rPr lang="en-US" sz="2400" dirty="0" smtClean="0">
                <a:solidFill>
                  <a:srgbClr val="FFFFFF"/>
                </a:solidFill>
              </a:rPr>
              <a:t>picture </a:t>
            </a:r>
            <a:r>
              <a:rPr lang="en-US" sz="2400" dirty="0">
                <a:solidFill>
                  <a:srgbClr val="FFFFFF"/>
                </a:solidFill>
              </a:rPr>
              <a:t>of the normal distribution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122" name="Picture 3" descr="Normal distribution curve.  The curve is shaded to the left of z where z is to the left of the mean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1" y="3962440"/>
            <a:ext cx="234695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4"/>
          </p:nvPr>
        </p:nvSpPr>
        <p:spPr>
          <a:xfrm>
            <a:off x="457200" y="5425440"/>
            <a:ext cx="8229600" cy="82296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The 4 decimal place values in the body of the table correspond to the shaded region in the picture of the normal distribution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Normal Distribution Table 2</a:t>
            </a:r>
            <a:endParaRPr lang="en-US" dirty="0"/>
          </a:p>
        </p:txBody>
      </p:sp>
      <p:pic>
        <p:nvPicPr>
          <p:cNvPr id="4098" name="Picture 2" descr="Normal Distribution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124" y="1066800"/>
            <a:ext cx="5315751" cy="556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3490</TotalTime>
  <Words>640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</vt:lpstr>
      <vt:lpstr>Find z score</vt:lpstr>
      <vt:lpstr>Graph of z scores</vt:lpstr>
      <vt:lpstr>Area Under the Curve</vt:lpstr>
      <vt:lpstr>Normal Distribution Table 1</vt:lpstr>
      <vt:lpstr>Find area Corresponding to z=-2.13</vt:lpstr>
      <vt:lpstr>Normal Distribution Table 2</vt:lpstr>
      <vt:lpstr>Find area Corresponding to z=1.78</vt:lpstr>
      <vt:lpstr>Find Exact Area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526</cp:revision>
  <dcterms:created xsi:type="dcterms:W3CDTF">2017-12-05T17:18:18Z</dcterms:created>
  <dcterms:modified xsi:type="dcterms:W3CDTF">2018-04-14T12:00:42Z</dcterms:modified>
</cp:coreProperties>
</file>