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0"/>
  </p:notesMasterIdLst>
  <p:handoutMasterIdLst>
    <p:handoutMasterId r:id="rId21"/>
  </p:handoutMasterIdLst>
  <p:sldIdLst>
    <p:sldId id="273" r:id="rId10"/>
    <p:sldId id="276" r:id="rId11"/>
    <p:sldId id="477" r:id="rId12"/>
    <p:sldId id="502" r:id="rId13"/>
    <p:sldId id="478" r:id="rId14"/>
    <p:sldId id="511" r:id="rId15"/>
    <p:sldId id="512" r:id="rId16"/>
    <p:sldId id="513" r:id="rId17"/>
    <p:sldId id="514" r:id="rId18"/>
    <p:sldId id="50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TI Calculator - Normal Probability (1 of 3)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 we learned </a:t>
            </a:r>
            <a:r>
              <a:rPr lang="en-US" dirty="0"/>
              <a:t>h</a:t>
            </a:r>
            <a:r>
              <a:rPr lang="en-US" altLang="en-US" dirty="0"/>
              <a:t>ow to use the </a:t>
            </a:r>
            <a:r>
              <a:rPr lang="en-US" altLang="en-US" b="1" dirty="0"/>
              <a:t>TI Graphing Calculator </a:t>
            </a:r>
            <a:r>
              <a:rPr lang="en-US" altLang="en-US" dirty="0"/>
              <a:t>to find a probability associated with a normally distributed random variable</a:t>
            </a:r>
            <a:r>
              <a:rPr lang="en-US" altLang="en-US" dirty="0" smtClean="0"/>
              <a:t>.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3027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altLang="en-US" dirty="0"/>
              <a:t>How to use the </a:t>
            </a:r>
            <a:r>
              <a:rPr lang="en-US" altLang="en-US" b="1" dirty="0"/>
              <a:t>TI Graphing Calculator </a:t>
            </a:r>
            <a:r>
              <a:rPr lang="en-US" altLang="en-US" dirty="0"/>
              <a:t>to find a probability associated with a normally distributed random variable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412480" cy="5257800"/>
              </a:xfrm>
            </p:spPr>
            <p:txBody>
              <a:bodyPr/>
              <a:lstStyle/>
              <a:p>
                <a:pPr defTabSz="914400">
                  <a:spcAft>
                    <a:spcPts val="1200"/>
                  </a:spcAft>
                </a:pPr>
                <a:r>
                  <a:rPr lang="en-US" altLang="en-US" sz="2400" dirty="0"/>
                  <a:t>According to census.gov the average square footage of a house in the United States in the year 2015 was 2687 square feet. Assume that the square footage of US homes is a normally distributed variable with a standard deviation of 626 square feet. </a:t>
                </a:r>
                <a:r>
                  <a:rPr lang="en-US" altLang="en-US" sz="2400" dirty="0"/>
                  <a:t>If a house in the US is selected at random, what is the probability that the square footage is less than 3651? </a:t>
                </a:r>
                <a:endParaRPr lang="en-US" altLang="en-US" sz="2400" dirty="0"/>
              </a:p>
              <a:p>
                <a:pPr defTabSz="914400">
                  <a:spcAft>
                    <a:spcPts val="3600"/>
                  </a:spcAft>
                </a:pPr>
                <a:r>
                  <a:rPr lang="en-US" altLang="en-US" sz="2400" dirty="0"/>
                  <a:t>P(x &lt; 3651</a:t>
                </a:r>
                <a:r>
                  <a:rPr lang="en-US" altLang="en-US" sz="2400" dirty="0" smtClean="0"/>
                  <a:t>)</a:t>
                </a:r>
                <a:endParaRPr lang="en-US" altLang="en-US" sz="2400" dirty="0"/>
              </a:p>
              <a:p>
                <a:pPr defTabSz="91440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>
                          <a:latin typeface="Cambria Math" charset="0"/>
                        </a:rPr>
                        <m:t>z</m:t>
                      </m:r>
                      <m:r>
                        <a:rPr lang="en-US" altLang="en-US" sz="240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en-US" sz="2400">
                              <a:latin typeface="Cambria Math" charset="0"/>
                            </a:rPr>
                            <m:t>x</m:t>
                          </m:r>
                          <m:r>
                            <a:rPr lang="en-US" altLang="en-US" sz="2400">
                              <a:latin typeface="Cambria Math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en-US" sz="240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bg-BG" altLang="en-US" sz="240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σ</m:t>
                          </m:r>
                        </m:den>
                      </m:f>
                      <m:r>
                        <a:rPr lang="en-US" altLang="en-US" sz="240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en-US" sz="2400">
                              <a:latin typeface="Cambria Math" charset="0"/>
                            </a:rPr>
                            <m:t>3651−2687</m:t>
                          </m:r>
                        </m:num>
                        <m:den>
                          <m:r>
                            <a:rPr lang="en-US" altLang="en-US" sz="2400">
                              <a:latin typeface="Cambria Math" charset="0"/>
                            </a:rPr>
                            <m:t>626</m:t>
                          </m:r>
                        </m:den>
                      </m:f>
                      <m:r>
                        <a:rPr lang="en-US" altLang="en-US" sz="2400">
                          <a:latin typeface="Cambria Math" charset="0"/>
                        </a:rPr>
                        <m:t>=1.54</m:t>
                      </m:r>
                    </m:oMath>
                  </m:oMathPara>
                </a14:m>
                <a:endParaRPr lang="en-US" sz="2400" dirty="0"/>
              </a:p>
              <a:p>
                <a:pPr lvl="0" defTabSz="914400">
                  <a:spcAft>
                    <a:spcPts val="1200"/>
                  </a:spcAft>
                </a:pPr>
                <a:r>
                  <a:rPr lang="en-US" sz="2400" dirty="0"/>
                  <a:t>We </a:t>
                </a:r>
                <a:r>
                  <a:rPr lang="en-US" sz="2400" dirty="0"/>
                  <a:t>have calculated a z score and then using the normal distribution table determined that this probability would be .9382.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412480" cy="5257800"/>
              </a:xfrm>
              <a:blipFill rotWithShape="1">
                <a:blip r:embed="rId2"/>
                <a:stretch>
                  <a:fillRect l="-1087" t="-928" r="-1159" b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93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Graphing Calculator</a:t>
            </a:r>
            <a:r>
              <a:rPr lang="en-US" sz="1500" dirty="0"/>
              <a:t> (</a:t>
            </a:r>
            <a:r>
              <a:rPr lang="en-US" sz="1500" dirty="0" smtClean="0"/>
              <a:t>1)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Let’s see how the TI graphing calculator can be used to arrive at the same result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0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Graphing Calculator</a:t>
            </a:r>
            <a:r>
              <a:rPr lang="en-US" sz="1500" dirty="0"/>
              <a:t> </a:t>
            </a:r>
            <a:r>
              <a:rPr lang="en-US" sz="1500" dirty="0" smtClean="0"/>
              <a:t>(2)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840480" cy="5181600"/>
          </a:xfrm>
        </p:spPr>
        <p:txBody>
          <a:bodyPr/>
          <a:lstStyle/>
          <a:p>
            <a:pPr lvl="0"/>
            <a:r>
              <a:rPr lang="en-US" dirty="0"/>
              <a:t>Press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 smtClean="0"/>
              <a:t>vars</a:t>
            </a:r>
            <a:endParaRPr lang="en-US" dirty="0"/>
          </a:p>
        </p:txBody>
      </p:sp>
      <p:pic>
        <p:nvPicPr>
          <p:cNvPr id="1029" name="Picture 3" descr="Face of the TI-84 Plus CE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080" y="1447800"/>
            <a:ext cx="4389120" cy="368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7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Graphing Calculator</a:t>
            </a:r>
            <a:r>
              <a:rPr lang="en-US" sz="1500" dirty="0"/>
              <a:t> </a:t>
            </a:r>
            <a:r>
              <a:rPr lang="en-US" sz="1500" dirty="0" smtClean="0"/>
              <a:t>(3)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840480" cy="51816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We’re </a:t>
            </a:r>
            <a:r>
              <a:rPr lang="en-US" dirty="0"/>
              <a:t>going to use the </a:t>
            </a:r>
            <a:r>
              <a:rPr lang="en-US" dirty="0" err="1"/>
              <a:t>normalcdf</a:t>
            </a:r>
            <a:r>
              <a:rPr lang="en-US" dirty="0"/>
              <a:t> function so we'll press 2</a:t>
            </a:r>
            <a:endParaRPr lang="en-US" dirty="0"/>
          </a:p>
        </p:txBody>
      </p:sp>
      <p:pic>
        <p:nvPicPr>
          <p:cNvPr id="1029" name="Picture 3" descr="Face of the TI-84 Plus CE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0080" y="1453820"/>
            <a:ext cx="4389120" cy="367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5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Graphing Calculator</a:t>
            </a:r>
            <a:r>
              <a:rPr lang="en-US" sz="1500" dirty="0"/>
              <a:t> </a:t>
            </a:r>
            <a:r>
              <a:rPr lang="en-US" sz="1500" dirty="0" smtClean="0"/>
              <a:t>(4)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931920" cy="51816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We are looking for the area under the normal curve to the left of a given value.  So we should use -1E99 for our lower limit. </a:t>
            </a:r>
            <a:r>
              <a:rPr lang="en-US" sz="2400" dirty="0" smtClean="0"/>
              <a:t>For </a:t>
            </a:r>
            <a:r>
              <a:rPr lang="en-US" sz="2400" dirty="0"/>
              <a:t>all practical purposes this value extends the distribution past the point where significant probabilities would reside. </a:t>
            </a:r>
            <a:r>
              <a:rPr lang="en-US" sz="2400" dirty="0" smtClean="0"/>
              <a:t>Our </a:t>
            </a:r>
            <a:r>
              <a:rPr lang="en-US" sz="2400" dirty="0"/>
              <a:t>upper limit is 3651. </a:t>
            </a:r>
            <a:r>
              <a:rPr lang="en-US" sz="2400" dirty="0" smtClean="0"/>
              <a:t>The </a:t>
            </a:r>
            <a:r>
              <a:rPr lang="en-US" sz="2400" dirty="0"/>
              <a:t>mean is 2687.  The standard deviation is 626. Cursor to highlight paste and press enter.</a:t>
            </a:r>
            <a:endParaRPr lang="en-US" sz="2400" dirty="0"/>
          </a:p>
        </p:txBody>
      </p:sp>
      <p:pic>
        <p:nvPicPr>
          <p:cNvPr id="1029" name="Picture 3" descr="Face of the TI-84 Plus CE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0080" y="1457405"/>
            <a:ext cx="4389120" cy="366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9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Graphing Calculator</a:t>
            </a:r>
            <a:r>
              <a:rPr lang="en-US" sz="1500" dirty="0"/>
              <a:t> </a:t>
            </a:r>
            <a:r>
              <a:rPr lang="en-US" sz="1500" dirty="0" smtClean="0"/>
              <a:t>(5)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931920" cy="51816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If you are using an older version of the TI graphing calculator you may not be presented with the menu. </a:t>
            </a:r>
            <a:r>
              <a:rPr lang="en-US" dirty="0" smtClean="0"/>
              <a:t>In </a:t>
            </a:r>
            <a:r>
              <a:rPr lang="en-US" dirty="0"/>
              <a:t>that case the order that the values should take is lower limit, upper limit, mean, and standard deviation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Press enter</a:t>
            </a:r>
            <a:endParaRPr lang="en-US" dirty="0"/>
          </a:p>
        </p:txBody>
      </p:sp>
      <p:pic>
        <p:nvPicPr>
          <p:cNvPr id="1029" name="Picture 3" descr="Face of the TI-84 Plus CE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7252" y="1457405"/>
            <a:ext cx="4374776" cy="366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82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Graphing Calculator</a:t>
            </a:r>
            <a:r>
              <a:rPr lang="en-US" sz="1500" dirty="0"/>
              <a:t> </a:t>
            </a:r>
            <a:r>
              <a:rPr lang="en-US" sz="1500" dirty="0" smtClean="0"/>
              <a:t>(6)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931920" cy="51816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calculator has determined that this probability would be .9382</a:t>
            </a:r>
            <a:r>
              <a:rPr lang="en-US" dirty="0" smtClean="0"/>
              <a:t>. </a:t>
            </a:r>
            <a:r>
              <a:rPr lang="en-US" dirty="0"/>
              <a:t>This agrees with the probability that was determined using the normal probability table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9" name="Picture 3" descr="Face of the TI-84 Plus CE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7252" y="1471749"/>
            <a:ext cx="4374776" cy="363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76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3505</TotalTime>
  <Words>404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Problem</vt:lpstr>
      <vt:lpstr>TI Graphing Calculator (1)</vt:lpstr>
      <vt:lpstr>TI Graphing Calculator (2)</vt:lpstr>
      <vt:lpstr>TI Graphing Calculator (3)</vt:lpstr>
      <vt:lpstr>TI Graphing Calculator (4)</vt:lpstr>
      <vt:lpstr>TI Graphing Calculator (5)</vt:lpstr>
      <vt:lpstr>TI Graphing Calculator (6)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533</cp:revision>
  <dcterms:created xsi:type="dcterms:W3CDTF">2017-12-05T17:18:18Z</dcterms:created>
  <dcterms:modified xsi:type="dcterms:W3CDTF">2018-04-14T12:16:17Z</dcterms:modified>
</cp:coreProperties>
</file>