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19"/>
  </p:notesMasterIdLst>
  <p:handoutMasterIdLst>
    <p:handoutMasterId r:id="rId20"/>
  </p:handoutMasterIdLst>
  <p:sldIdLst>
    <p:sldId id="273" r:id="rId10"/>
    <p:sldId id="276" r:id="rId11"/>
    <p:sldId id="477" r:id="rId12"/>
    <p:sldId id="502" r:id="rId13"/>
    <p:sldId id="478" r:id="rId14"/>
    <p:sldId id="511" r:id="rId15"/>
    <p:sldId id="515" r:id="rId16"/>
    <p:sldId id="516" r:id="rId17"/>
    <p:sldId id="50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TI Calculator - Normal Probability (2 of 3)</a:t>
            </a:r>
            <a:endParaRPr lang="en-US" sz="4400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altLang="en-US" dirty="0"/>
              <a:t>How to use the </a:t>
            </a:r>
            <a:r>
              <a:rPr lang="en-US" altLang="en-US" b="1" dirty="0"/>
              <a:t>TI Graphing Calculator </a:t>
            </a:r>
            <a:r>
              <a:rPr lang="en-US" altLang="en-US" dirty="0"/>
              <a:t>to find a probability associated with a normally distributed random variable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12480" cy="5257800"/>
              </a:xfrm>
            </p:spPr>
            <p:txBody>
              <a:bodyPr/>
              <a:lstStyle/>
              <a:p>
                <a:pPr defTabSz="914400">
                  <a:spcAft>
                    <a:spcPts val="1200"/>
                  </a:spcAft>
                </a:pPr>
                <a:r>
                  <a:rPr lang="en-US" altLang="en-US" sz="2400" dirty="0"/>
                  <a:t>The Bureau of Labor Statistics reported in 2016 that the mean hourly wage for registered nurses in the US was $34.70. </a:t>
                </a:r>
                <a:r>
                  <a:rPr lang="en-US" altLang="en-US" sz="2400" dirty="0" smtClean="0"/>
                  <a:t>Assume </a:t>
                </a:r>
                <a:r>
                  <a:rPr lang="en-US" altLang="en-US" sz="2400" dirty="0"/>
                  <a:t>that nursing salaries are normally distributed with a standard deviation of $11.58. </a:t>
                </a:r>
                <a:r>
                  <a:rPr lang="en-US" altLang="en-US" sz="2400" dirty="0" smtClean="0"/>
                  <a:t>If </a:t>
                </a:r>
                <a:r>
                  <a:rPr lang="en-US" altLang="en-US" sz="2400" dirty="0"/>
                  <a:t>a registered nurse is selected at random, what is the probability that he or she has an hourly wage that exceeds $54.62</a:t>
                </a:r>
                <a:r>
                  <a:rPr lang="en-US" altLang="en-US" sz="2400" dirty="0" smtClean="0"/>
                  <a:t>?</a:t>
                </a:r>
                <a:endParaRPr lang="en-US" altLang="en-US" sz="2400" dirty="0"/>
              </a:p>
              <a:p>
                <a:pPr defTabSz="914400">
                  <a:spcAft>
                    <a:spcPts val="1800"/>
                  </a:spcAft>
                </a:pPr>
                <a:r>
                  <a:rPr lang="en-US" altLang="en-US" sz="2400" dirty="0"/>
                  <a:t>P(x &gt; 54.62)</a:t>
                </a:r>
              </a:p>
              <a:p>
                <a:pPr defTabSz="91440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>
                          <a:latin typeface="Cambria Math" charset="0"/>
                        </a:rPr>
                        <m:t>z</m:t>
                      </m:r>
                      <m:r>
                        <a:rPr lang="en-US" altLang="en-US" sz="240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en-US" sz="2400">
                              <a:latin typeface="Cambria Math" charset="0"/>
                            </a:rPr>
                            <m:t>x</m:t>
                          </m:r>
                          <m:r>
                            <a:rPr lang="en-US" altLang="en-US" sz="2400">
                              <a:latin typeface="Cambria Math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en-US" sz="240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bg-BG" altLang="en-US" sz="240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σ</m:t>
                          </m:r>
                        </m:den>
                      </m:f>
                      <m:r>
                        <a:rPr lang="en-US" altLang="en-US" sz="240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en-US" sz="2400">
                              <a:latin typeface="Cambria Math" charset="0"/>
                            </a:rPr>
                            <m:t>54.62−34.70</m:t>
                          </m:r>
                        </m:num>
                        <m:den>
                          <m:r>
                            <a:rPr lang="en-US" altLang="en-US" sz="2400">
                              <a:latin typeface="Cambria Math" charset="0"/>
                            </a:rPr>
                            <m:t>11.58</m:t>
                          </m:r>
                        </m:den>
                      </m:f>
                      <m:r>
                        <a:rPr lang="en-US" altLang="en-US" sz="2400">
                          <a:latin typeface="Cambria Math" charset="0"/>
                        </a:rPr>
                        <m:t>=1.72</m:t>
                      </m:r>
                    </m:oMath>
                  </m:oMathPara>
                </a14:m>
                <a:endParaRPr lang="en-US" altLang="en-US" sz="2400" dirty="0">
                  <a:latin typeface="Cambria Math" charset="0"/>
                </a:endParaRPr>
              </a:p>
              <a:p>
                <a:pPr defTabSz="91440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>
                          <a:latin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alt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>
                              <a:latin typeface="Cambria Math" charset="0"/>
                            </a:rPr>
                            <m:t>z</m:t>
                          </m:r>
                          <m:r>
                            <a:rPr lang="en-US" altLang="en-US" sz="2400">
                              <a:latin typeface="Cambria Math" charset="0"/>
                            </a:rPr>
                            <m:t>&gt;1.72</m:t>
                          </m:r>
                        </m:e>
                      </m:d>
                      <m:r>
                        <a:rPr lang="en-US" altLang="en-US" sz="2400">
                          <a:latin typeface="Cambria Math" charset="0"/>
                        </a:rPr>
                        <m:t>=1−0.9573</m:t>
                      </m:r>
                    </m:oMath>
                  </m:oMathPara>
                </a14:m>
                <a:endParaRPr lang="en-US" altLang="en-US" sz="2400" dirty="0"/>
              </a:p>
              <a:p>
                <a:pPr defTabSz="91440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>
                          <a:latin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alt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>
                              <a:latin typeface="Cambria Math" charset="0"/>
                            </a:rPr>
                            <m:t>z</m:t>
                          </m:r>
                          <m:r>
                            <a:rPr lang="en-US" altLang="en-US" sz="2400">
                              <a:latin typeface="Cambria Math" charset="0"/>
                            </a:rPr>
                            <m:t>&gt;1.72</m:t>
                          </m:r>
                        </m:e>
                      </m:d>
                      <m:r>
                        <a:rPr lang="en-US" altLang="en-US" sz="2400">
                          <a:latin typeface="Cambria Math" charset="0"/>
                        </a:rPr>
                        <m:t>=0.0427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12480" cy="5257800"/>
              </a:xfrm>
              <a:blipFill rotWithShape="1">
                <a:blip r:embed="rId2"/>
                <a:stretch>
                  <a:fillRect l="-1087"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9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</a:t>
            </a:r>
            <a:r>
              <a:rPr lang="en-US" dirty="0" smtClean="0"/>
              <a:t>Calculator</a:t>
            </a:r>
            <a:r>
              <a:rPr lang="en-US" sz="1500" dirty="0" smtClean="0"/>
              <a:t> </a:t>
            </a:r>
            <a:r>
              <a:rPr lang="en-US" sz="1500" dirty="0"/>
              <a:t>(</a:t>
            </a:r>
            <a:r>
              <a:rPr lang="en-US" sz="1500" dirty="0" smtClean="0"/>
              <a:t>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We have calculated z scores and then using the normal distribution table determined that this probability would 0.0427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Now let's see how the TI graphing calculator can be used to arrive at the same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</a:t>
            </a:r>
            <a:r>
              <a:rPr lang="en-US" dirty="0" smtClean="0"/>
              <a:t>Calculator</a:t>
            </a:r>
            <a:r>
              <a:rPr lang="en-US" sz="1500" dirty="0" smtClean="0"/>
              <a:t> </a:t>
            </a:r>
            <a:r>
              <a:rPr lang="en-US" sz="1500" dirty="0" smtClean="0"/>
              <a:t>(2)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9768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  <a:defRPr/>
            </a:pPr>
            <a:r>
              <a:rPr lang="en-US" dirty="0"/>
              <a:t>Press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 smtClean="0"/>
              <a:t>vars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We are going to use the </a:t>
            </a:r>
            <a:r>
              <a:rPr lang="en-US" dirty="0" err="1"/>
              <a:t>normalcdf</a:t>
            </a:r>
            <a:r>
              <a:rPr lang="en-US" dirty="0"/>
              <a:t> function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Press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029" name="Picture 3" descr="Face of TI-84 Plus CE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1447801"/>
            <a:ext cx="4114800" cy="34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7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</a:t>
            </a:r>
            <a:r>
              <a:rPr lang="en-US" dirty="0" smtClean="0"/>
              <a:t>Calculator</a:t>
            </a:r>
            <a:r>
              <a:rPr lang="en-US" sz="1500" dirty="0" smtClean="0"/>
              <a:t> </a:t>
            </a:r>
            <a:r>
              <a:rPr lang="en-US" sz="1500" dirty="0" smtClean="0"/>
              <a:t>(3)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9768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sz="2400" dirty="0"/>
              <a:t>We are looking for the area to the right of a given value.  So our x limit will be </a:t>
            </a:r>
            <a:r>
              <a:rPr lang="hr-HR" sz="2400" dirty="0"/>
              <a:t>54.62</a:t>
            </a:r>
            <a:r>
              <a:rPr lang="hr-HR" sz="2400" dirty="0" smtClean="0"/>
              <a:t>.</a:t>
            </a:r>
            <a:endParaRPr lang="hr-HR" sz="2400" dirty="0"/>
          </a:p>
          <a:p>
            <a:pPr lvl="0" defTabSz="914400">
              <a:spcAft>
                <a:spcPts val="1200"/>
              </a:spcAft>
            </a:pPr>
            <a:r>
              <a:rPr lang="en-US" sz="2400" dirty="0"/>
              <a:t>Cursor down for the upper </a:t>
            </a:r>
            <a:r>
              <a:rPr lang="en-US" sz="2400" dirty="0" smtClean="0"/>
              <a:t>limit</a:t>
            </a:r>
            <a:endParaRPr lang="en-US" sz="2400" dirty="0"/>
          </a:p>
          <a:p>
            <a:pPr lvl="0" defTabSz="914400">
              <a:spcAft>
                <a:spcPts val="1200"/>
              </a:spcAft>
            </a:pPr>
            <a:r>
              <a:rPr lang="en-US" sz="2400" dirty="0"/>
              <a:t>type </a:t>
            </a:r>
            <a:r>
              <a:rPr lang="en-US" sz="2400" dirty="0" smtClean="0"/>
              <a:t>1</a:t>
            </a:r>
            <a:br>
              <a:rPr lang="en-US" sz="2400" dirty="0" smtClean="0"/>
            </a:br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</a:t>
            </a:r>
            <a:r>
              <a:rPr lang="en-US" sz="2400" dirty="0"/>
              <a:t>and then the comma </a:t>
            </a:r>
            <a:r>
              <a:rPr lang="en-US" sz="2400" dirty="0" smtClean="0"/>
              <a:t>button</a:t>
            </a:r>
            <a:endParaRPr lang="en-US" sz="2400" dirty="0"/>
          </a:p>
          <a:p>
            <a:pPr lvl="0" defTabSz="914400">
              <a:spcAft>
                <a:spcPts val="1200"/>
              </a:spcAft>
            </a:pPr>
            <a:r>
              <a:rPr lang="en-US" sz="2400" dirty="0"/>
              <a:t>Press </a:t>
            </a:r>
            <a:r>
              <a:rPr lang="en-US" sz="2400" dirty="0" smtClean="0"/>
              <a:t>99</a:t>
            </a:r>
            <a:br>
              <a:rPr lang="en-US" sz="2400" dirty="0" smtClean="0"/>
            </a:br>
            <a:r>
              <a:rPr lang="en-US" sz="2400" dirty="0" smtClean="0"/>
              <a:t>The </a:t>
            </a:r>
            <a:r>
              <a:rPr lang="en-US" sz="2400" dirty="0"/>
              <a:t>mean is </a:t>
            </a:r>
            <a:r>
              <a:rPr lang="en-US" sz="2400" dirty="0" smtClean="0"/>
              <a:t>34.7</a:t>
            </a:r>
            <a:br>
              <a:rPr lang="en-US" sz="2400" dirty="0" smtClean="0"/>
            </a:br>
            <a:r>
              <a:rPr lang="en-US" sz="2400" dirty="0" smtClean="0"/>
              <a:t>The </a:t>
            </a:r>
            <a:r>
              <a:rPr lang="en-US" sz="2400" dirty="0"/>
              <a:t>standard deviation is </a:t>
            </a:r>
            <a:r>
              <a:rPr lang="en-US" sz="2400" dirty="0" smtClean="0"/>
              <a:t>11.58</a:t>
            </a:r>
            <a:endParaRPr lang="en-US" sz="2400" dirty="0"/>
          </a:p>
          <a:p>
            <a:pPr lvl="0" defTabSz="914400">
              <a:spcAft>
                <a:spcPts val="1200"/>
              </a:spcAft>
            </a:pPr>
            <a:r>
              <a:rPr lang="en-US" sz="2400" dirty="0"/>
              <a:t>Highlight paste and press enter</a:t>
            </a:r>
            <a:endParaRPr lang="en-US" sz="2400" dirty="0"/>
          </a:p>
        </p:txBody>
      </p:sp>
      <p:pic>
        <p:nvPicPr>
          <p:cNvPr id="1029" name="Picture 3" descr="Face of TI-84 Plus CE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1443480"/>
            <a:ext cx="4114800" cy="343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</a:t>
            </a:r>
            <a:r>
              <a:rPr lang="en-US" dirty="0" smtClean="0"/>
              <a:t>Calculator</a:t>
            </a:r>
            <a:r>
              <a:rPr lang="en-US" sz="1500" dirty="0" smtClean="0"/>
              <a:t> (4)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9768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If you are using a TI graphing calculator that does not present a prompt for entering the required values, then you will need to place the values in order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That order will be lower limit, upper limit, mean, and then standard deviation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Press enter</a:t>
            </a:r>
            <a:endParaRPr lang="en-US" dirty="0"/>
          </a:p>
        </p:txBody>
      </p:sp>
      <p:pic>
        <p:nvPicPr>
          <p:cNvPr id="1029" name="Picture 3" descr="Face of TI-84 Plus CE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1444596"/>
            <a:ext cx="4114800" cy="343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97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 </a:t>
            </a:r>
            <a:r>
              <a:rPr lang="en-US" dirty="0" smtClean="0"/>
              <a:t>Calculator</a:t>
            </a:r>
            <a:r>
              <a:rPr lang="en-US" sz="1500" dirty="0" smtClean="0"/>
              <a:t> (5)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97680" cy="51816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The calculator has determined that this probability would be </a:t>
            </a:r>
            <a:r>
              <a:rPr lang="is-IS" dirty="0"/>
              <a:t>0.0427</a:t>
            </a:r>
            <a:r>
              <a:rPr lang="is-IS" dirty="0" smtClean="0"/>
              <a:t>.</a:t>
            </a:r>
            <a:endParaRPr lang="is-I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This agrees with the probability that was determined using the normal probability table.</a:t>
            </a:r>
            <a:endParaRPr lang="en-US" dirty="0"/>
          </a:p>
        </p:txBody>
      </p:sp>
      <p:pic>
        <p:nvPicPr>
          <p:cNvPr id="1029" name="Picture 3" descr="Face of TI-84 Plus CE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7369" y="1444596"/>
            <a:ext cx="4081261" cy="343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42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PowerPoint, we learned </a:t>
            </a:r>
            <a:r>
              <a:rPr lang="en-US" dirty="0"/>
              <a:t>h</a:t>
            </a:r>
            <a:r>
              <a:rPr lang="en-US" altLang="en-US" dirty="0"/>
              <a:t>ow to use the </a:t>
            </a:r>
            <a:r>
              <a:rPr lang="en-US" altLang="en-US" b="1" dirty="0"/>
              <a:t>TI Graphing Calculator </a:t>
            </a:r>
            <a:r>
              <a:rPr lang="en-US" altLang="en-US" dirty="0"/>
              <a:t>to find a probability associated with a normally distributed random variable</a:t>
            </a:r>
            <a:r>
              <a:rPr lang="en-US" altLang="en-US" dirty="0" smtClean="0"/>
              <a:t>.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3027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3521</TotalTime>
  <Words>360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Problem</vt:lpstr>
      <vt:lpstr>TI Calculator (1)</vt:lpstr>
      <vt:lpstr>TI Calculator (2)</vt:lpstr>
      <vt:lpstr>TI Calculator (3)</vt:lpstr>
      <vt:lpstr>TI Calculator (4)</vt:lpstr>
      <vt:lpstr>TI Calculator (5)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536</cp:revision>
  <dcterms:created xsi:type="dcterms:W3CDTF">2017-12-05T17:18:18Z</dcterms:created>
  <dcterms:modified xsi:type="dcterms:W3CDTF">2018-04-16T04:08:58Z</dcterms:modified>
</cp:coreProperties>
</file>