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0"/>
  </p:notesMasterIdLst>
  <p:handoutMasterIdLst>
    <p:handoutMasterId r:id="rId21"/>
  </p:handoutMasterIdLst>
  <p:sldIdLst>
    <p:sldId id="273" r:id="rId10"/>
    <p:sldId id="276" r:id="rId11"/>
    <p:sldId id="477" r:id="rId12"/>
    <p:sldId id="502" r:id="rId13"/>
    <p:sldId id="478" r:id="rId14"/>
    <p:sldId id="511" r:id="rId15"/>
    <p:sldId id="515" r:id="rId16"/>
    <p:sldId id="516" r:id="rId17"/>
    <p:sldId id="506" r:id="rId18"/>
    <p:sldId id="51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1320" y="-46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TI Calculator - Normal </a:t>
            </a:r>
            <a:r>
              <a:rPr lang="en-US" b="1" dirty="0" smtClean="0">
                <a:solidFill>
                  <a:srgbClr val="FFFFFF"/>
                </a:solidFill>
              </a:rPr>
              <a:t>Probability </a:t>
            </a:r>
            <a:r>
              <a:rPr lang="en-US" b="1" dirty="0">
                <a:solidFill>
                  <a:srgbClr val="FFFFFF"/>
                </a:solidFill>
              </a:rPr>
              <a:t>(3 of </a:t>
            </a:r>
            <a:r>
              <a:rPr lang="en-US" b="1">
                <a:solidFill>
                  <a:srgbClr val="FFFFFF"/>
                </a:solidFill>
              </a:rPr>
              <a:t>3</a:t>
            </a:r>
            <a:r>
              <a:rPr lang="en-US" b="1" smtClean="0">
                <a:solidFill>
                  <a:srgbClr val="FFFFFF"/>
                </a:solidFill>
              </a:rPr>
              <a:t>)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PowerPoint, we learned </a:t>
            </a:r>
            <a:r>
              <a:rPr lang="en-US" altLang="en-US" dirty="0"/>
              <a:t>How to use the </a:t>
            </a:r>
            <a:r>
              <a:rPr lang="en-US" altLang="en-US" b="1" dirty="0"/>
              <a:t>TI Graphing Calculator </a:t>
            </a:r>
            <a:r>
              <a:rPr lang="en-US" altLang="en-US" dirty="0"/>
              <a:t>to find a probability associated with a normally distributed random variable</a:t>
            </a:r>
            <a:r>
              <a:rPr lang="en-US" altLang="en-US" dirty="0" smtClean="0"/>
              <a:t>.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38793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How to use the </a:t>
            </a:r>
            <a:r>
              <a:rPr lang="en-US" altLang="en-US" b="1" dirty="0"/>
              <a:t>TI Graphing Calculator </a:t>
            </a:r>
            <a:r>
              <a:rPr lang="en-US" altLang="en-US" dirty="0"/>
              <a:t>to find a probability associated with a normally distributed random variable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03920" cy="5257800"/>
              </a:xfrm>
            </p:spPr>
            <p:txBody>
              <a:bodyPr/>
              <a:lstStyle/>
              <a:p>
                <a:pPr defTabSz="914400">
                  <a:spcAft>
                    <a:spcPts val="1200"/>
                  </a:spcAft>
                </a:pPr>
                <a:r>
                  <a:rPr lang="en-US" altLang="en-US" sz="2400" dirty="0" smtClean="0"/>
                  <a:t>According to Phys.org, the average fuel economy of vehicles in the US in 2015 was 24.8 mpg. </a:t>
                </a:r>
                <a:r>
                  <a:rPr lang="en-US" altLang="en-US" sz="2400" dirty="0"/>
                  <a:t>Assume that vehicle fuel economy in the US is normally distributed with a standard deviation of 4.6 mpg. </a:t>
                </a:r>
                <a:r>
                  <a:rPr lang="en-US" altLang="en-US" sz="2400" dirty="0" smtClean="0"/>
                  <a:t>Find </a:t>
                </a:r>
                <a:r>
                  <a:rPr lang="en-US" altLang="en-US" sz="2400" dirty="0"/>
                  <a:t>the probability that a randomly selected vehicle in the US would be rated for fuel economy that is between 15 and 33 mpg</a:t>
                </a:r>
                <a:r>
                  <a:rPr lang="en-US" altLang="en-US" sz="2400" dirty="0" smtClean="0"/>
                  <a:t>.</a:t>
                </a:r>
                <a:endParaRPr lang="en-US" altLang="en-US" sz="2400" dirty="0"/>
              </a:p>
              <a:p>
                <a:pPr defTabSz="914400">
                  <a:spcAft>
                    <a:spcPts val="2400"/>
                  </a:spcAft>
                </a:pPr>
                <a:r>
                  <a:rPr lang="en-US" altLang="en-US" sz="2400" dirty="0"/>
                  <a:t>P(15 &lt; x &lt; 33</a:t>
                </a:r>
                <a:r>
                  <a:rPr lang="en-US" altLang="en-US" sz="2400" dirty="0" smtClean="0"/>
                  <a:t>)</a:t>
                </a:r>
                <a:endParaRPr lang="en-US" altLang="en-US" sz="2400" i="1" dirty="0">
                  <a:latin typeface="Cambria Math" charset="0"/>
                </a:endParaRPr>
              </a:p>
              <a:p>
                <a:pPr defTabSz="914400">
                  <a:spcAft>
                    <a:spcPts val="3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charset="0"/>
                        </a:rPr>
                        <m:t>𝑧</m:t>
                      </m:r>
                      <m:r>
                        <a:rPr lang="en-US" alt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en-US" sz="24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en-US" sz="24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num>
                        <m:den>
                          <m:r>
                            <a:rPr lang="bg-BG" alt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den>
                      </m:f>
                      <m:r>
                        <a:rPr lang="en-US" alt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en-US" sz="2400" i="1">
                              <a:latin typeface="Cambria Math" charset="0"/>
                            </a:rPr>
                            <m:t>15−24.8</m:t>
                          </m:r>
                        </m:num>
                        <m:den>
                          <m:r>
                            <a:rPr lang="en-US" altLang="en-US" sz="2400" i="1">
                              <a:latin typeface="Cambria Math" charset="0"/>
                            </a:rPr>
                            <m:t>4.6</m:t>
                          </m:r>
                        </m:den>
                      </m:f>
                      <m:r>
                        <a:rPr lang="en-US" altLang="en-US" sz="2400" i="1">
                          <a:latin typeface="Cambria Math" charset="0"/>
                        </a:rPr>
                        <m:t>=−2.13</m:t>
                      </m:r>
                    </m:oMath>
                  </m:oMathPara>
                </a14:m>
                <a:endParaRPr lang="en-US" altLang="en-US" sz="2400" i="1" dirty="0" smtClean="0"/>
              </a:p>
              <a:p>
                <a:pPr lvl="0" defTabSz="914400">
                  <a:spcAft>
                    <a:spcPts val="3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>
                          <a:solidFill>
                            <a:prstClr val="white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n-US" altLang="en-US" sz="2400" i="1">
                          <a:solidFill>
                            <a:prstClr val="white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en-US" sz="24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en-US" sz="2400" i="1">
                              <a:solidFill>
                                <a:prstClr val="white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en-US" sz="2400" i="1">
                              <a:solidFill>
                                <a:prstClr val="white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en-US" sz="2400" i="1">
                              <a:solidFill>
                                <a:prstClr val="white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num>
                        <m:den>
                          <m:r>
                            <a:rPr lang="bg-BG" altLang="en-US" sz="2400" i="1">
                              <a:solidFill>
                                <a:prstClr val="white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den>
                      </m:f>
                      <m:r>
                        <a:rPr lang="en-US" altLang="en-US" sz="2400" i="1">
                          <a:solidFill>
                            <a:prstClr val="white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en-US" sz="24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en-US" sz="2400" i="1">
                              <a:solidFill>
                                <a:prstClr val="white"/>
                              </a:solidFill>
                              <a:latin typeface="Cambria Math" charset="0"/>
                            </a:rPr>
                            <m:t>33−24.8</m:t>
                          </m:r>
                        </m:num>
                        <m:den>
                          <m:r>
                            <a:rPr lang="en-US" altLang="en-US" sz="2400" i="1">
                              <a:solidFill>
                                <a:prstClr val="white"/>
                              </a:solidFill>
                              <a:latin typeface="Cambria Math" charset="0"/>
                            </a:rPr>
                            <m:t>4.6</m:t>
                          </m:r>
                        </m:den>
                      </m:f>
                      <m:r>
                        <a:rPr lang="en-US" altLang="en-US" sz="2400" i="1">
                          <a:solidFill>
                            <a:prstClr val="white"/>
                          </a:solidFill>
                          <a:latin typeface="Cambria Math" charset="0"/>
                        </a:rPr>
                        <m:t>=1.78</m:t>
                      </m:r>
                    </m:oMath>
                  </m:oMathPara>
                </a14:m>
                <a:endParaRPr lang="en-US" altLang="en-US" sz="2400" i="1" dirty="0">
                  <a:solidFill>
                    <a:prstClr val="white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03920" cy="5257800"/>
              </a:xfrm>
              <a:blipFill rotWithShape="1">
                <a:blip r:embed="rId2"/>
                <a:stretch>
                  <a:fillRect l="-1075" t="-928" r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Probability Using the Table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defTabSz="914400">
              <a:spcAft>
                <a:spcPts val="1200"/>
              </a:spcAft>
            </a:pPr>
            <a:r>
              <a:rPr lang="en-US" altLang="en-US" dirty="0"/>
              <a:t>P(-2.13 &lt; z &lt; 1.78</a:t>
            </a:r>
            <a:r>
              <a:rPr lang="en-US" altLang="en-US" dirty="0" smtClean="0"/>
              <a:t>) </a:t>
            </a:r>
            <a:endParaRPr lang="en-US" altLang="en-US" dirty="0"/>
          </a:p>
          <a:p>
            <a:pPr defTabSz="914400">
              <a:spcAft>
                <a:spcPts val="1200"/>
              </a:spcAft>
            </a:pPr>
            <a:r>
              <a:rPr lang="en-US" altLang="en-US" dirty="0"/>
              <a:t>We have calculated z scores and then using the normal distribution table determined that this probability would be 0.9459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defTabSz="914400">
              <a:spcAft>
                <a:spcPts val="1200"/>
              </a:spcAft>
            </a:pPr>
            <a:r>
              <a:rPr lang="en-US" altLang="en-US" dirty="0" smtClean="0"/>
              <a:t>0.9625 - 0.0166 = 0.9459</a:t>
            </a:r>
            <a:endParaRPr lang="en-US" altLang="en-US" dirty="0"/>
          </a:p>
          <a:p>
            <a:pPr defTabSz="914400">
              <a:spcAft>
                <a:spcPts val="1200"/>
              </a:spcAft>
            </a:pPr>
            <a:r>
              <a:rPr lang="en-US" altLang="en-US" dirty="0" smtClean="0"/>
              <a:t>Let’s </a:t>
            </a:r>
            <a:r>
              <a:rPr lang="en-US" altLang="en-US" dirty="0"/>
              <a:t>see how the TI graphing calculator can be used to arrive at the same result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67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</a:t>
            </a:r>
            <a:r>
              <a:rPr lang="en-US" dirty="0" smtClean="0"/>
              <a:t>Calculator</a:t>
            </a:r>
            <a:r>
              <a:rPr lang="en-US" sz="1500" dirty="0" smtClean="0"/>
              <a:t> (1)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8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  <a:defRPr/>
            </a:pPr>
            <a:r>
              <a:rPr lang="en-US" dirty="0"/>
              <a:t>Press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vars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We </a:t>
            </a:r>
            <a:r>
              <a:rPr lang="en-US" dirty="0"/>
              <a:t>are going to use the </a:t>
            </a:r>
            <a:r>
              <a:rPr lang="en-US" dirty="0" err="1"/>
              <a:t>normalcdf</a:t>
            </a:r>
            <a:r>
              <a:rPr lang="en-US" dirty="0"/>
              <a:t> function.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Press </a:t>
            </a:r>
            <a:r>
              <a:rPr lang="en-US" dirty="0"/>
              <a:t>2</a:t>
            </a:r>
          </a:p>
        </p:txBody>
      </p:sp>
      <p:pic>
        <p:nvPicPr>
          <p:cNvPr id="1029" name="Picture 3" descr="TI-84 Plus CE Graphing Calculator Face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472540"/>
            <a:ext cx="4114800" cy="342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</a:t>
            </a:r>
            <a:r>
              <a:rPr lang="en-US" dirty="0" smtClean="0"/>
              <a:t>Calculator</a:t>
            </a:r>
            <a:r>
              <a:rPr lang="en-US" sz="1500" dirty="0" smtClean="0"/>
              <a:t> (2)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80" cy="5181600"/>
          </a:xfrm>
        </p:spPr>
        <p:txBody>
          <a:bodyPr/>
          <a:lstStyle/>
          <a:p>
            <a:pPr lvl="0" defTabSz="914400"/>
            <a:r>
              <a:rPr lang="en-US" dirty="0"/>
              <a:t>The lower limit will be 15.</a:t>
            </a:r>
          </a:p>
          <a:p>
            <a:pPr lvl="0" defTabSz="914400"/>
            <a:r>
              <a:rPr lang="en-US" dirty="0" smtClean="0"/>
              <a:t>cursor </a:t>
            </a:r>
            <a:r>
              <a:rPr lang="en-US" dirty="0"/>
              <a:t>down</a:t>
            </a:r>
          </a:p>
          <a:p>
            <a:pPr lvl="0" defTabSz="914400"/>
            <a:r>
              <a:rPr lang="en-US" dirty="0" smtClean="0"/>
              <a:t>The </a:t>
            </a:r>
            <a:r>
              <a:rPr lang="en-US" dirty="0"/>
              <a:t>upper limit will be 33.</a:t>
            </a:r>
          </a:p>
          <a:p>
            <a:pPr lvl="0" defTabSz="914400"/>
            <a:r>
              <a:rPr lang="en-US" dirty="0" smtClean="0"/>
              <a:t>cursor </a:t>
            </a:r>
            <a:r>
              <a:rPr lang="en-US" dirty="0"/>
              <a:t>down</a:t>
            </a:r>
          </a:p>
          <a:p>
            <a:pPr lvl="0" defTabSz="914400"/>
            <a:r>
              <a:rPr lang="en-US" dirty="0" smtClean="0"/>
              <a:t>The </a:t>
            </a:r>
            <a:r>
              <a:rPr lang="en-US" dirty="0"/>
              <a:t>standard deviation </a:t>
            </a:r>
            <a:r>
              <a:rPr lang="hr-HR" dirty="0"/>
              <a:t>is 4.6.</a:t>
            </a:r>
          </a:p>
          <a:p>
            <a:pPr lvl="0" defTabSz="914400"/>
            <a:r>
              <a:rPr lang="en-US" dirty="0" smtClean="0"/>
              <a:t>cursor </a:t>
            </a:r>
            <a:r>
              <a:rPr lang="en-US" dirty="0"/>
              <a:t>down</a:t>
            </a:r>
          </a:p>
          <a:p>
            <a:pPr lvl="0" defTabSz="914400"/>
            <a:r>
              <a:rPr lang="en-US" dirty="0" smtClean="0"/>
              <a:t>Highlight </a:t>
            </a:r>
            <a:r>
              <a:rPr lang="en-US" dirty="0"/>
              <a:t>paste and press enter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9" name="Picture 3" descr="TI-84 Plus CE Graphing Calculator Face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441" y="1443480"/>
            <a:ext cx="4063118" cy="34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</a:t>
            </a:r>
            <a:r>
              <a:rPr lang="en-US" dirty="0" smtClean="0"/>
              <a:t>Calculator</a:t>
            </a:r>
            <a:r>
              <a:rPr lang="en-US" sz="1500" dirty="0" smtClean="0"/>
              <a:t> (3)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8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If you are using a TI graphing calculator that does not present a prompt for entering the required values then you will need to place the values in order. That order will be the lower limit, upper limit, mean, and then standard deviation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Press enter</a:t>
            </a:r>
          </a:p>
        </p:txBody>
      </p:sp>
      <p:pic>
        <p:nvPicPr>
          <p:cNvPr id="1029" name="Picture 3" descr="TI-84 Plus CE Graphing Calculator Face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447991"/>
            <a:ext cx="411480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97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</a:t>
            </a:r>
            <a:r>
              <a:rPr lang="en-US" dirty="0" smtClean="0"/>
              <a:t>Calculator</a:t>
            </a:r>
            <a:r>
              <a:rPr lang="en-US" sz="1500" dirty="0" smtClean="0"/>
              <a:t> (4)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80" cy="51816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calculator has determined that this probability will be </a:t>
            </a:r>
            <a:r>
              <a:rPr lang="hr-HR" dirty="0"/>
              <a:t>0.946.</a:t>
            </a:r>
          </a:p>
        </p:txBody>
      </p:sp>
      <p:pic>
        <p:nvPicPr>
          <p:cNvPr id="1029" name="Picture 3" descr="TI-84 Plus CE Graphing Calculator Face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573" y="1444596"/>
            <a:ext cx="4062853" cy="343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42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Discrepancy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defTabSz="914400">
              <a:spcAft>
                <a:spcPts val="1200"/>
              </a:spcAft>
            </a:pPr>
            <a:r>
              <a:rPr lang="en-US" dirty="0"/>
              <a:t>Notice the slight discrepancy in the probability that was calculated using the normal distribution table and the probability that was returned by the TI graphing calculator.  There is a difference of two ten thousandths. </a:t>
            </a:r>
            <a:r>
              <a:rPr lang="en-US" dirty="0" smtClean="0"/>
              <a:t>This </a:t>
            </a:r>
            <a:r>
              <a:rPr lang="en-US" dirty="0"/>
              <a:t>is due to the rounding that occurs in the z scores and the four decimal place rounding in the body of the normal distribution table</a:t>
            </a:r>
            <a:r>
              <a:rPr lang="en-US" dirty="0" smtClean="0"/>
              <a:t>.</a:t>
            </a:r>
            <a:endParaRPr lang="en-US" dirty="0"/>
          </a:p>
          <a:p>
            <a:pPr defTabSz="914400">
              <a:spcAft>
                <a:spcPts val="1200"/>
              </a:spcAft>
            </a:pPr>
            <a:r>
              <a:rPr lang="en-US" dirty="0"/>
              <a:t>The TI graphing calculator utilizes the normal distribution formula and can therefore carry accuracy to a greater degree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3579</TotalTime>
  <Words>452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Problem</vt:lpstr>
      <vt:lpstr>Determine Probability Using the Table</vt:lpstr>
      <vt:lpstr>TI Calculator (1)</vt:lpstr>
      <vt:lpstr>TI Calculator (2)</vt:lpstr>
      <vt:lpstr>TI Calculator (3)</vt:lpstr>
      <vt:lpstr>TI Calculator (4)</vt:lpstr>
      <vt:lpstr>Discrepancy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543</cp:revision>
  <dcterms:created xsi:type="dcterms:W3CDTF">2017-12-05T17:18:18Z</dcterms:created>
  <dcterms:modified xsi:type="dcterms:W3CDTF">2018-04-16T05:07:28Z</dcterms:modified>
</cp:coreProperties>
</file>