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0"/>
  </p:notesMasterIdLst>
  <p:handoutMasterIdLst>
    <p:handoutMasterId r:id="rId21"/>
  </p:handoutMasterIdLst>
  <p:sldIdLst>
    <p:sldId id="273" r:id="rId10"/>
    <p:sldId id="276" r:id="rId11"/>
    <p:sldId id="477" r:id="rId12"/>
    <p:sldId id="502" r:id="rId13"/>
    <p:sldId id="518" r:id="rId14"/>
    <p:sldId id="519" r:id="rId15"/>
    <p:sldId id="520" r:id="rId16"/>
    <p:sldId id="478" r:id="rId17"/>
    <p:sldId id="506" r:id="rId18"/>
    <p:sldId id="51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Central Limit Theorem Example 2</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a:t>
            </a:r>
            <a:r>
              <a:rPr lang="en-US" dirty="0"/>
              <a:t>c</a:t>
            </a:r>
            <a:r>
              <a:rPr lang="en-US" altLang="en-US" dirty="0"/>
              <a:t>alculate a probability associated with a sample using the Central Limit Theorem</a:t>
            </a:r>
            <a:r>
              <a:rPr lang="en-US" altLang="en-US" dirty="0" smtClean="0"/>
              <a:t>.</a:t>
            </a:r>
            <a:endParaRPr lang="en-US" altLang="en-US" b="1" dirty="0"/>
          </a:p>
        </p:txBody>
      </p:sp>
    </p:spTree>
    <p:extLst>
      <p:ext uri="{BB962C8B-B14F-4D97-AF65-F5344CB8AC3E}">
        <p14:creationId xmlns:p14="http://schemas.microsoft.com/office/powerpoint/2010/main" val="138793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229600" cy="5257800"/>
          </a:xfrm>
        </p:spPr>
        <p:txBody>
          <a:bodyPr/>
          <a:lstStyle/>
          <a:p>
            <a:pPr defTabSz="914400">
              <a:spcBef>
                <a:spcPts val="0"/>
              </a:spcBef>
              <a:spcAft>
                <a:spcPts val="0"/>
              </a:spcAft>
            </a:pPr>
            <a:r>
              <a:rPr lang="en-US" altLang="en-US" dirty="0"/>
              <a:t>Calculate a probability associated with a sample using the Central Limit </a:t>
            </a:r>
            <a:r>
              <a:rPr lang="en-US" altLang="en-US" dirty="0" smtClean="0"/>
              <a:t>Theorem</a:t>
            </a:r>
            <a:endParaRPr lang="en-US" alt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n-US" sz="1500" dirty="0"/>
          </a:p>
        </p:txBody>
      </p:sp>
      <p:sp>
        <p:nvSpPr>
          <p:cNvPr id="3" name="Content Placeholder 2"/>
          <p:cNvSpPr>
            <a:spLocks noGrp="1"/>
          </p:cNvSpPr>
          <p:nvPr>
            <p:ph idx="1"/>
          </p:nvPr>
        </p:nvSpPr>
        <p:spPr>
          <a:xfrm>
            <a:off x="457200" y="1295400"/>
            <a:ext cx="8229600" cy="5257800"/>
          </a:xfrm>
        </p:spPr>
        <p:txBody>
          <a:bodyPr/>
          <a:lstStyle/>
          <a:p>
            <a:pPr defTabSz="914400">
              <a:spcBef>
                <a:spcPts val="0"/>
              </a:spcBef>
              <a:spcAft>
                <a:spcPts val="0"/>
              </a:spcAft>
            </a:pPr>
            <a:r>
              <a:rPr lang="en-US" altLang="en-US" dirty="0"/>
              <a:t>In 2013, a Nielsen poll showed that among people age 13 and older who play video games, the average time spent per week playing is 6.3 hours per week. </a:t>
            </a:r>
            <a:r>
              <a:rPr lang="en-US" altLang="en-US" dirty="0" smtClean="0"/>
              <a:t>Assume </a:t>
            </a:r>
            <a:r>
              <a:rPr lang="en-US" altLang="en-US" dirty="0"/>
              <a:t>a standard deviation of 1.9 hours per week. </a:t>
            </a:r>
            <a:r>
              <a:rPr lang="en-US" altLang="en-US" dirty="0" smtClean="0"/>
              <a:t>If </a:t>
            </a:r>
            <a:r>
              <a:rPr lang="en-US" altLang="en-US" dirty="0"/>
              <a:t>a random sample of 40 people who play video games were drawn in 2013, what is the probability that the mean hours spent playing video games for the sample would be greater than 7.1 hours</a:t>
            </a:r>
            <a:r>
              <a:rPr lang="en-US" altLang="en-US" dirty="0" smtClean="0"/>
              <a:t>?</a:t>
            </a:r>
            <a:endParaRPr lang="en-US" altLang="en-US" dirty="0"/>
          </a:p>
        </p:txBody>
      </p:sp>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Exact Question?</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We must pay particular attention to the exact question that is being asked.  We are not asked to find a probability associated with a single value.  Rather, we are asked to find a probability associated with a sample of size 40</a:t>
            </a:r>
            <a:r>
              <a:rPr lang="en-US" dirty="0" smtClean="0"/>
              <a:t>.</a:t>
            </a:r>
            <a:endParaRPr lang="en-US" dirty="0"/>
          </a:p>
          <a:p>
            <a:pPr lvl="0" defTabSz="914400">
              <a:spcAft>
                <a:spcPts val="1200"/>
              </a:spcAft>
            </a:pPr>
            <a:r>
              <a:rPr lang="en-US" dirty="0"/>
              <a:t>In order to answer this question, we must first understand the Central Limit Theorem.  The Central Limit Theorem states that as the sample size increases without limit the shape of the distribution of the sample means will approach a normal distribution</a:t>
            </a:r>
            <a:r>
              <a:rPr lang="en-US" dirty="0" smtClean="0"/>
              <a:t>.</a:t>
            </a:r>
            <a:endParaRPr lang="en-US" dirty="0"/>
          </a:p>
        </p:txBody>
      </p:sp>
    </p:spTree>
    <p:extLst>
      <p:ext uri="{BB962C8B-B14F-4D97-AF65-F5344CB8AC3E}">
        <p14:creationId xmlns:p14="http://schemas.microsoft.com/office/powerpoint/2010/main" val="165670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It is important to remember two things when using the Central Limit Theorem</a:t>
            </a:r>
            <a:r>
              <a:rPr lang="en-US" dirty="0" smtClean="0"/>
              <a:t>.</a:t>
            </a:r>
            <a:endParaRPr lang="en-US" dirty="0"/>
          </a:p>
          <a:p>
            <a:pPr marL="457200" lvl="0" indent="-457200" defTabSz="914400">
              <a:spcAft>
                <a:spcPts val="1200"/>
              </a:spcAft>
              <a:buFont typeface="+mj-lt"/>
              <a:buAutoNum type="arabicPeriod"/>
            </a:pPr>
            <a:r>
              <a:rPr lang="en-US" sz="2400" dirty="0"/>
              <a:t>If the population is normally distributed then the sampling distribution will be normally distributed regardless of sample size</a:t>
            </a:r>
            <a:r>
              <a:rPr lang="en-US" sz="2400" dirty="0" smtClean="0"/>
              <a:t>.</a:t>
            </a:r>
            <a:endParaRPr lang="en-US" sz="2400" dirty="0"/>
          </a:p>
          <a:p>
            <a:pPr marL="457200" lvl="0" indent="-457200" defTabSz="914400">
              <a:spcAft>
                <a:spcPts val="1200"/>
              </a:spcAft>
              <a:buFont typeface="+mj-lt"/>
              <a:buAutoNum type="arabicPeriod"/>
            </a:pPr>
            <a:r>
              <a:rPr lang="en-US" sz="2400" dirty="0"/>
              <a:t>If the population is not normally distributed then the sampling distribution is approximately normally distributed if the sample size is at least 30</a:t>
            </a:r>
            <a:r>
              <a:rPr lang="en-US" sz="2400" dirty="0" smtClean="0"/>
              <a:t>.</a:t>
            </a:r>
            <a:endParaRPr lang="en-US" sz="2400" dirty="0"/>
          </a:p>
          <a:p>
            <a:pPr lvl="0" defTabSz="914400">
              <a:spcAft>
                <a:spcPts val="1200"/>
              </a:spcAft>
            </a:pPr>
            <a:r>
              <a:rPr lang="en-US" dirty="0"/>
              <a:t>The sample size for this problem is 40. So we will use the normal distribution to approximate this probability.</a:t>
            </a:r>
            <a:endParaRPr lang="en-US" dirty="0"/>
          </a:p>
        </p:txBody>
      </p:sp>
    </p:spTree>
    <p:extLst>
      <p:ext uri="{BB962C8B-B14F-4D97-AF65-F5344CB8AC3E}">
        <p14:creationId xmlns:p14="http://schemas.microsoft.com/office/powerpoint/2010/main" val="3714447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 Score</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lvl="0" defTabSz="914400">
                  <a:spcAft>
                    <a:spcPts val="2400"/>
                  </a:spcAft>
                </a:pPr>
                <a:r>
                  <a:rPr lang="en-US" dirty="0"/>
                  <a:t>The question is asking us to find the probability that the sample mean is greater </a:t>
                </a:r>
                <a:r>
                  <a:rPr lang="en-US" dirty="0"/>
                  <a:t>than 7.1 for the sample of 40 </a:t>
                </a:r>
                <a:r>
                  <a:rPr lang="en-US" dirty="0"/>
                  <a:t>people</a:t>
                </a:r>
                <a:r>
                  <a:rPr lang="en-US" dirty="0" smtClean="0"/>
                  <a:t>.</a:t>
                </a:r>
                <a:endParaRPr lang="en-US" dirty="0"/>
              </a:p>
              <a:p>
                <a:pPr lvl="0" defTabSz="914400">
                  <a:spcBef>
                    <a:spcPts val="2400"/>
                  </a:spcBef>
                  <a:spcAft>
                    <a:spcPts val="1800"/>
                  </a:spcAft>
                </a:pPr>
                <a14:m>
                  <m:oMathPara xmlns:m="http://schemas.openxmlformats.org/officeDocument/2006/math">
                    <m:oMathParaPr>
                      <m:jc m:val="left"/>
                    </m:oMathParaPr>
                    <m:oMath xmlns:m="http://schemas.openxmlformats.org/officeDocument/2006/math">
                      <m:r>
                        <m:rPr>
                          <m:sty m:val="p"/>
                        </m:rPr>
                        <a:rPr lang="en-US">
                          <a:latin typeface="Cambria Math" charset="0"/>
                        </a:rPr>
                        <m:t>P</m:t>
                      </m:r>
                      <m:r>
                        <a:rPr lang="en-US">
                          <a:latin typeface="Cambria Math" charset="0"/>
                        </a:rPr>
                        <m:t>(</m:t>
                      </m:r>
                      <m:acc>
                        <m:accPr>
                          <m:chr m:val="̅"/>
                          <m:ctrlPr>
                            <a:rPr lang="en-US" i="1">
                              <a:latin typeface="Cambria Math"/>
                            </a:rPr>
                          </m:ctrlPr>
                        </m:accPr>
                        <m:e>
                          <m:r>
                            <m:rPr>
                              <m:sty m:val="p"/>
                            </m:rPr>
                            <a:rPr lang="en-US">
                              <a:latin typeface="Cambria Math" charset="0"/>
                            </a:rPr>
                            <m:t>x</m:t>
                          </m:r>
                        </m:e>
                      </m:acc>
                      <m:r>
                        <a:rPr lang="en-US">
                          <a:latin typeface="Cambria Math" charset="0"/>
                        </a:rPr>
                        <m:t>&gt;7.1)</m:t>
                      </m:r>
                    </m:oMath>
                  </m:oMathPara>
                </a14:m>
                <a:endParaRPr lang="en-US" dirty="0"/>
              </a:p>
              <a:p>
                <a:pPr lvl="0" defTabSz="914400">
                  <a:spcAft>
                    <a:spcPts val="3000"/>
                  </a:spcAft>
                </a:pPr>
                <a:r>
                  <a:rPr lang="en-US" dirty="0"/>
                  <a:t>We will use a z score to find this probability</a:t>
                </a:r>
                <a:r>
                  <a:rPr lang="en-US" dirty="0" smtClean="0"/>
                  <a:t>.</a:t>
                </a:r>
                <a:endParaRPr lang="en-US" dirty="0"/>
              </a:p>
              <a:p>
                <a:pPr lvl="0" defTabSz="914400">
                  <a:spcAft>
                    <a:spcPts val="1200"/>
                  </a:spcAft>
                </a:pPr>
                <a14:m>
                  <m:oMathPara xmlns:m="http://schemas.openxmlformats.org/officeDocument/2006/math">
                    <m:oMathParaPr>
                      <m:jc m:val="left"/>
                    </m:oMathParaPr>
                    <m:oMath xmlns:m="http://schemas.openxmlformats.org/officeDocument/2006/math">
                      <m:r>
                        <m:rPr>
                          <m:sty m:val="p"/>
                        </m:rPr>
                        <a:rPr lang="en-US">
                          <a:latin typeface="Cambria Math" charset="0"/>
                        </a:rPr>
                        <m:t>z</m:t>
                      </m:r>
                      <m:r>
                        <a:rPr lang="en-US">
                          <a:latin typeface="Cambria Math" charset="0"/>
                        </a:rPr>
                        <m:t>=</m:t>
                      </m:r>
                      <m:f>
                        <m:fPr>
                          <m:ctrlPr>
                            <a:rPr lang="bg-BG" i="1">
                              <a:latin typeface="Cambria Math"/>
                            </a:rPr>
                          </m:ctrlPr>
                        </m:fPr>
                        <m:num>
                          <m:acc>
                            <m:accPr>
                              <m:chr m:val="̅"/>
                              <m:ctrlPr>
                                <a:rPr lang="bg-BG" i="1">
                                  <a:latin typeface="Cambria Math"/>
                                </a:rPr>
                              </m:ctrlPr>
                            </m:accPr>
                            <m:e>
                              <m:r>
                                <m:rPr>
                                  <m:sty m:val="p"/>
                                </m:rPr>
                                <a:rPr lang="en-US">
                                  <a:latin typeface="Cambria Math" charset="0"/>
                                </a:rPr>
                                <m:t>x</m:t>
                              </m:r>
                            </m:e>
                          </m:acc>
                          <m:r>
                            <a:rPr lang="en-US">
                              <a:latin typeface="Cambria Math" charset="0"/>
                            </a:rPr>
                            <m:t>−</m:t>
                          </m:r>
                          <m:r>
                            <m:rPr>
                              <m:sty m:val="p"/>
                            </m:rPr>
                            <a:rPr lang="en-US">
                              <a:latin typeface="Cambria Math" charset="0"/>
                              <a:ea typeface="Cambria Math" charset="0"/>
                              <a:cs typeface="Cambria Math" charset="0"/>
                            </a:rPr>
                            <m:t>μ</m:t>
                          </m:r>
                        </m:num>
                        <m:den>
                          <m:f>
                            <m:fPr>
                              <m:ctrlPr>
                                <a:rPr lang="bg-BG" i="1">
                                  <a:latin typeface="Cambria Math"/>
                                </a:rPr>
                              </m:ctrlPr>
                            </m:fPr>
                            <m:num>
                              <m:r>
                                <m:rPr>
                                  <m:sty m:val="p"/>
                                </m:rPr>
                                <a:rPr lang="bg-BG">
                                  <a:latin typeface="Cambria Math" charset="0"/>
                                  <a:ea typeface="Cambria Math" charset="0"/>
                                  <a:cs typeface="Cambria Math" charset="0"/>
                                </a:rPr>
                                <m:t>σ</m:t>
                              </m:r>
                            </m:num>
                            <m:den>
                              <m:rad>
                                <m:radPr>
                                  <m:degHide m:val="on"/>
                                  <m:ctrlPr>
                                    <a:rPr lang="bg-BG" i="1">
                                      <a:latin typeface="Cambria Math"/>
                                    </a:rPr>
                                  </m:ctrlPr>
                                </m:radPr>
                                <m:deg/>
                                <m:e>
                                  <m:r>
                                    <m:rPr>
                                      <m:sty m:val="p"/>
                                    </m:rPr>
                                    <a:rPr lang="en-US">
                                      <a:latin typeface="Cambria Math" charset="0"/>
                                    </a:rPr>
                                    <m:t>n</m:t>
                                  </m:r>
                                </m:e>
                              </m:rad>
                            </m:den>
                          </m:f>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r="-2444"/>
                </a:stretch>
              </a:blipFill>
            </p:spPr>
            <p:txBody>
              <a:bodyPr/>
              <a:lstStyle/>
              <a:p>
                <a:r>
                  <a:rPr lang="en-US">
                    <a:noFill/>
                  </a:rPr>
                  <a:t> </a:t>
                </a:r>
              </a:p>
            </p:txBody>
          </p:sp>
        </mc:Fallback>
      </mc:AlternateContent>
    </p:spTree>
    <p:extLst>
      <p:ext uri="{BB962C8B-B14F-4D97-AF65-F5344CB8AC3E}">
        <p14:creationId xmlns:p14="http://schemas.microsoft.com/office/powerpoint/2010/main" val="186771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z Score</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lvl="0" defTabSz="914400">
                  <a:spcBef>
                    <a:spcPts val="0"/>
                  </a:spcBef>
                  <a:spcAft>
                    <a:spcPts val="1200"/>
                  </a:spcAft>
                </a:pPr>
                <a:r>
                  <a:rPr lang="en-US" sz="2400" dirty="0"/>
                  <a:t>It is very important that we use the standard deviation for the sampling distribution also called the standard error of the means when calculating a z score associated with a mean of a sample</a:t>
                </a:r>
                <a:r>
                  <a:rPr lang="en-US" sz="2400" dirty="0" smtClean="0"/>
                  <a:t>.</a:t>
                </a:r>
                <a:endParaRPr lang="en-US" sz="2400" dirty="0"/>
              </a:p>
              <a:p>
                <a:pPr lvl="0" defTabSz="914400">
                  <a:spcBef>
                    <a:spcPts val="0"/>
                  </a:spcBef>
                  <a:spcAft>
                    <a:spcPts val="1200"/>
                  </a:spcAft>
                </a:pPr>
                <a:r>
                  <a:rPr lang="en-US" sz="2400" dirty="0"/>
                  <a:t>We will </a:t>
                </a:r>
                <a:r>
                  <a:rPr lang="en-US" sz="2400" dirty="0"/>
                  <a:t>substitute the sample mean, population mean, standard deviation, and sample size into the z score formula</a:t>
                </a:r>
                <a:r>
                  <a:rPr lang="en-US" sz="2400" dirty="0"/>
                  <a:t>.</a:t>
                </a:r>
                <a:endParaRPr lang="en-US" sz="2400" dirty="0"/>
              </a:p>
              <a:p>
                <a:pPr defTabSz="914400">
                  <a:spcAft>
                    <a:spcPts val="2400"/>
                  </a:spcAft>
                </a:pPr>
                <a14:m>
                  <m:oMathPara xmlns:m="http://schemas.openxmlformats.org/officeDocument/2006/math">
                    <m:oMathParaPr>
                      <m:jc m:val="left"/>
                    </m:oMathParaPr>
                    <m:oMath xmlns:m="http://schemas.openxmlformats.org/officeDocument/2006/math">
                      <m:r>
                        <m:rPr>
                          <m:sty m:val="p"/>
                        </m:rPr>
                        <a:rPr lang="en-US" sz="2400">
                          <a:latin typeface="Cambria Math" charset="0"/>
                        </a:rPr>
                        <m:t>z</m:t>
                      </m:r>
                      <m:r>
                        <a:rPr lang="en-US" sz="2400">
                          <a:latin typeface="Cambria Math" charset="0"/>
                        </a:rPr>
                        <m:t>=</m:t>
                      </m:r>
                      <m:f>
                        <m:fPr>
                          <m:ctrlPr>
                            <a:rPr lang="bg-BG" sz="2400" i="1">
                              <a:latin typeface="Cambria Math"/>
                            </a:rPr>
                          </m:ctrlPr>
                        </m:fPr>
                        <m:num>
                          <m:acc>
                            <m:accPr>
                              <m:chr m:val="̅"/>
                              <m:ctrlPr>
                                <a:rPr lang="bg-BG" sz="2400" i="1">
                                  <a:latin typeface="Cambria Math"/>
                                </a:rPr>
                              </m:ctrlPr>
                            </m:accPr>
                            <m:e>
                              <m:r>
                                <m:rPr>
                                  <m:sty m:val="p"/>
                                </m:rPr>
                                <a:rPr lang="en-US" sz="2400">
                                  <a:latin typeface="Cambria Math" charset="0"/>
                                </a:rPr>
                                <m:t>x</m:t>
                              </m:r>
                            </m:e>
                          </m:acc>
                          <m:r>
                            <a:rPr lang="en-US" sz="2400">
                              <a:latin typeface="Cambria Math" charset="0"/>
                            </a:rPr>
                            <m:t>−</m:t>
                          </m:r>
                          <m:r>
                            <m:rPr>
                              <m:sty m:val="p"/>
                            </m:rPr>
                            <a:rPr lang="en-US" sz="2400">
                              <a:latin typeface="Cambria Math" charset="0"/>
                              <a:ea typeface="Cambria Math" charset="0"/>
                              <a:cs typeface="Cambria Math" charset="0"/>
                            </a:rPr>
                            <m:t>μ</m:t>
                          </m:r>
                        </m:num>
                        <m:den>
                          <m:f>
                            <m:fPr>
                              <m:ctrlPr>
                                <a:rPr lang="bg-BG" sz="2400" i="1">
                                  <a:latin typeface="Cambria Math"/>
                                </a:rPr>
                              </m:ctrlPr>
                            </m:fPr>
                            <m:num>
                              <m:r>
                                <m:rPr>
                                  <m:sty m:val="p"/>
                                </m:rPr>
                                <a:rPr lang="bg-BG" sz="2400">
                                  <a:latin typeface="Cambria Math" charset="0"/>
                                  <a:ea typeface="Cambria Math" charset="0"/>
                                  <a:cs typeface="Cambria Math" charset="0"/>
                                </a:rPr>
                                <m:t>σ</m:t>
                              </m:r>
                            </m:num>
                            <m:den>
                              <m:rad>
                                <m:radPr>
                                  <m:degHide m:val="on"/>
                                  <m:ctrlPr>
                                    <a:rPr lang="bg-BG" sz="2400" i="1">
                                      <a:latin typeface="Cambria Math"/>
                                    </a:rPr>
                                  </m:ctrlPr>
                                </m:radPr>
                                <m:deg/>
                                <m:e>
                                  <m:r>
                                    <m:rPr>
                                      <m:sty m:val="p"/>
                                    </m:rPr>
                                    <a:rPr lang="en-US" sz="2400">
                                      <a:latin typeface="Cambria Math" charset="0"/>
                                    </a:rPr>
                                    <m:t>n</m:t>
                                  </m:r>
                                </m:e>
                              </m:rad>
                            </m:den>
                          </m:f>
                        </m:den>
                      </m:f>
                    </m:oMath>
                  </m:oMathPara>
                </a14:m>
                <a:endParaRPr lang="en-US" sz="2400" dirty="0"/>
              </a:p>
              <a:p>
                <a:pPr defTabSz="914400">
                  <a:spcAft>
                    <a:spcPts val="1200"/>
                  </a:spcAft>
                </a:pPr>
                <a14:m>
                  <m:oMathPara xmlns:m="http://schemas.openxmlformats.org/officeDocument/2006/math">
                    <m:oMathParaPr>
                      <m:jc m:val="left"/>
                    </m:oMathParaPr>
                    <m:oMath xmlns:m="http://schemas.openxmlformats.org/officeDocument/2006/math">
                      <m:r>
                        <m:rPr>
                          <m:sty m:val="p"/>
                        </m:rPr>
                        <a:rPr lang="en-US" sz="2400">
                          <a:latin typeface="Cambria Math" charset="0"/>
                        </a:rPr>
                        <m:t>z</m:t>
                      </m:r>
                      <m:r>
                        <a:rPr lang="en-US" sz="2400">
                          <a:latin typeface="Cambria Math" charset="0"/>
                        </a:rPr>
                        <m:t>=</m:t>
                      </m:r>
                      <m:f>
                        <m:fPr>
                          <m:ctrlPr>
                            <a:rPr lang="bg-BG" sz="2400" i="1">
                              <a:latin typeface="Cambria Math"/>
                            </a:rPr>
                          </m:ctrlPr>
                        </m:fPr>
                        <m:num>
                          <m:acc>
                            <m:accPr>
                              <m:chr m:val="̅"/>
                              <m:ctrlPr>
                                <a:rPr lang="bg-BG" sz="2400" i="1">
                                  <a:latin typeface="Cambria Math"/>
                                </a:rPr>
                              </m:ctrlPr>
                            </m:accPr>
                            <m:e>
                              <m:r>
                                <a:rPr lang="en-US" sz="2400">
                                  <a:latin typeface="Cambria Math" charset="0"/>
                                </a:rPr>
                                <m:t>7.1</m:t>
                              </m:r>
                            </m:e>
                          </m:acc>
                          <m:r>
                            <a:rPr lang="en-US" sz="2400">
                              <a:latin typeface="Cambria Math" charset="0"/>
                            </a:rPr>
                            <m:t>−</m:t>
                          </m:r>
                          <m:r>
                            <a:rPr lang="en-US" sz="2400" i="1">
                              <a:latin typeface="Cambria Math" charset="0"/>
                            </a:rPr>
                            <m:t>6.3</m:t>
                          </m:r>
                        </m:num>
                        <m:den>
                          <m:f>
                            <m:fPr>
                              <m:ctrlPr>
                                <a:rPr lang="bg-BG" sz="2400" i="1">
                                  <a:latin typeface="Cambria Math"/>
                                </a:rPr>
                              </m:ctrlPr>
                            </m:fPr>
                            <m:num>
                              <m:r>
                                <a:rPr lang="en-US" sz="2400">
                                  <a:latin typeface="Cambria Math" charset="0"/>
                                </a:rPr>
                                <m:t>1.9</m:t>
                              </m:r>
                            </m:num>
                            <m:den>
                              <m:rad>
                                <m:radPr>
                                  <m:degHide m:val="on"/>
                                  <m:ctrlPr>
                                    <a:rPr lang="bg-BG" sz="2400" i="1">
                                      <a:latin typeface="Cambria Math"/>
                                    </a:rPr>
                                  </m:ctrlPr>
                                </m:radPr>
                                <m:deg/>
                                <m:e>
                                  <m:r>
                                    <a:rPr lang="en-US" sz="2400">
                                      <a:latin typeface="Cambria Math" charset="0"/>
                                    </a:rPr>
                                    <m:t>40</m:t>
                                  </m:r>
                                </m:e>
                              </m:rad>
                            </m:den>
                          </m:f>
                        </m:den>
                      </m:f>
                      <m:r>
                        <a:rPr lang="en-US" sz="2400" i="1">
                          <a:latin typeface="Cambria Math" charset="0"/>
                        </a:rPr>
                        <m:t>=2.66</m:t>
                      </m:r>
                    </m:oMath>
                  </m:oMathPara>
                </a14:m>
                <a:endParaRPr lang="en-US" sz="2400" dirty="0"/>
              </a:p>
              <a:p>
                <a:pPr defTabSz="914400">
                  <a:spcBef>
                    <a:spcPts val="600"/>
                  </a:spcBef>
                  <a:spcAft>
                    <a:spcPts val="1200"/>
                  </a:spcAft>
                </a:pPr>
                <a14:m>
                  <m:oMath xmlns:m="http://schemas.openxmlformats.org/officeDocument/2006/math">
                    <m:r>
                      <m:rPr>
                        <m:sty m:val="p"/>
                      </m:rPr>
                      <a:rPr lang="en-US" sz="2400">
                        <a:latin typeface="Cambria Math" charset="0"/>
                      </a:rPr>
                      <m:t>P</m:t>
                    </m:r>
                    <m:r>
                      <a:rPr lang="en-US" sz="2400">
                        <a:latin typeface="Cambria Math" charset="0"/>
                      </a:rPr>
                      <m:t>(</m:t>
                    </m:r>
                    <m:acc>
                      <m:accPr>
                        <m:chr m:val="̅"/>
                        <m:ctrlPr>
                          <a:rPr lang="en-US" sz="2400" i="1">
                            <a:latin typeface="Cambria Math"/>
                          </a:rPr>
                        </m:ctrlPr>
                      </m:accPr>
                      <m:e>
                        <m:r>
                          <m:rPr>
                            <m:sty m:val="p"/>
                          </m:rPr>
                          <a:rPr lang="en-US" sz="2400">
                            <a:latin typeface="Cambria Math" charset="0"/>
                          </a:rPr>
                          <m:t>x</m:t>
                        </m:r>
                      </m:e>
                    </m:acc>
                    <m:r>
                      <a:rPr lang="en-US" sz="2400">
                        <a:latin typeface="Cambria Math" charset="0"/>
                      </a:rPr>
                      <m:t>&gt;7.1)</m:t>
                    </m:r>
                  </m:oMath>
                </a14:m>
                <a:r>
                  <a:rPr lang="en-US" sz="2400" dirty="0"/>
                  <a:t> is the as P(z &gt; 2.66</a:t>
                </a:r>
                <a:r>
                  <a:rPr lang="en-US" sz="2400" dirty="0" smtClean="0"/>
                  <a: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111" t="-928" r="-1407" b="-2668"/>
                </a:stretch>
              </a:blipFill>
            </p:spPr>
            <p:txBody>
              <a:bodyPr/>
              <a:lstStyle/>
              <a:p>
                <a:r>
                  <a:rPr lang="en-US">
                    <a:noFill/>
                  </a:rPr>
                  <a:t> </a:t>
                </a:r>
              </a:p>
            </p:txBody>
          </p:sp>
        </mc:Fallback>
      </mc:AlternateContent>
    </p:spTree>
    <p:extLst>
      <p:ext uri="{BB962C8B-B14F-4D97-AF65-F5344CB8AC3E}">
        <p14:creationId xmlns:p14="http://schemas.microsoft.com/office/powerpoint/2010/main" val="1457474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Graph</a:t>
            </a:r>
            <a:endParaRPr lang="en-US" dirty="0"/>
          </a:p>
        </p:txBody>
      </p:sp>
      <p:sp>
        <p:nvSpPr>
          <p:cNvPr id="10" name="Content Placeholder 2"/>
          <p:cNvSpPr>
            <a:spLocks noGrp="1"/>
          </p:cNvSpPr>
          <p:nvPr>
            <p:ph idx="1"/>
          </p:nvPr>
        </p:nvSpPr>
        <p:spPr>
          <a:xfrm>
            <a:off x="457200" y="1295400"/>
            <a:ext cx="4297680" cy="5181600"/>
          </a:xfrm>
        </p:spPr>
        <p:txBody>
          <a:bodyPr/>
          <a:lstStyle/>
          <a:p>
            <a:pPr lvl="0" defTabSz="914400">
              <a:spcAft>
                <a:spcPts val="1200"/>
              </a:spcAft>
            </a:pPr>
            <a:r>
              <a:rPr lang="en-US" sz="2400" dirty="0"/>
              <a:t>It is always helpful to draw an appropriately shaded curve when finding probabilities associated with a normal distribution. </a:t>
            </a:r>
          </a:p>
          <a:p>
            <a:pPr lvl="0" defTabSz="914400">
              <a:spcAft>
                <a:spcPts val="1200"/>
              </a:spcAft>
            </a:pPr>
            <a:r>
              <a:rPr lang="en-US" sz="2400" dirty="0"/>
              <a:t>Our z score of 2.66 will be between z = 2 and z = 3</a:t>
            </a:r>
            <a:r>
              <a:rPr lang="en-US" sz="2400" dirty="0" smtClean="0"/>
              <a:t>.</a:t>
            </a:r>
            <a:endParaRPr lang="en-US" sz="2400" dirty="0"/>
          </a:p>
          <a:p>
            <a:pPr lvl="0" defTabSz="914400">
              <a:spcAft>
                <a:spcPts val="1200"/>
              </a:spcAft>
            </a:pPr>
            <a:r>
              <a:rPr lang="en-US" sz="2400" dirty="0"/>
              <a:t>We are to find the probability that the z score would exceed 2.66.  We will shade the region under the normal curve to the right of 2.66.</a:t>
            </a:r>
            <a:endParaRPr lang="en-US" sz="2400" dirty="0"/>
          </a:p>
        </p:txBody>
      </p:sp>
      <p:pic>
        <p:nvPicPr>
          <p:cNvPr id="1029" name="Picture 3" descr="Normal Distribution Curve.  The graph is shaded to the right of z = 2.66"/>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15466" y="2362199"/>
            <a:ext cx="4114800" cy="165440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1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Use Table or Calculator to Find Probability</a:t>
            </a:r>
            <a:endParaRPr lang="en-US" sz="1500" dirty="0"/>
          </a:p>
        </p:txBody>
      </p:sp>
      <p:sp>
        <p:nvSpPr>
          <p:cNvPr id="8" name="Content Placeholder 2"/>
          <p:cNvSpPr>
            <a:spLocks noGrp="1"/>
          </p:cNvSpPr>
          <p:nvPr>
            <p:ph idx="1"/>
          </p:nvPr>
        </p:nvSpPr>
        <p:spPr>
          <a:xfrm>
            <a:off x="457200" y="1295400"/>
            <a:ext cx="8595360" cy="5257800"/>
          </a:xfrm>
        </p:spPr>
        <p:txBody>
          <a:bodyPr/>
          <a:lstStyle/>
          <a:p>
            <a:pPr lvl="0" defTabSz="914400">
              <a:spcAft>
                <a:spcPts val="1200"/>
              </a:spcAft>
            </a:pPr>
            <a:r>
              <a:rPr lang="en-US" dirty="0"/>
              <a:t>Using a tool such as a normal probability table or a graphing calculator. </a:t>
            </a:r>
            <a:r>
              <a:rPr lang="en-US" dirty="0" smtClean="0"/>
              <a:t>We </a:t>
            </a:r>
            <a:r>
              <a:rPr lang="en-US" dirty="0"/>
              <a:t>would find that the proportion of the distribution occupied by that shaded area is 0.0039</a:t>
            </a:r>
            <a:r>
              <a:rPr lang="en-US" dirty="0" smtClean="0"/>
              <a:t>.</a:t>
            </a:r>
            <a:endParaRPr lang="en-US" dirty="0"/>
          </a:p>
          <a:p>
            <a:pPr lvl="0" defTabSz="914400">
              <a:spcAft>
                <a:spcPts val="1200"/>
              </a:spcAft>
            </a:pPr>
            <a:r>
              <a:rPr lang="en-US" dirty="0"/>
              <a:t>The probability that the z score would be greater than </a:t>
            </a:r>
            <a:r>
              <a:rPr lang="nb-NO" dirty="0"/>
              <a:t>2.66 is 0.0039</a:t>
            </a:r>
            <a:r>
              <a:rPr lang="nb-NO" dirty="0" smtClean="0"/>
              <a:t>.</a:t>
            </a:r>
            <a:endParaRPr lang="nb-NO" dirty="0"/>
          </a:p>
          <a:p>
            <a:pPr lvl="0" defTabSz="914400">
              <a:spcAft>
                <a:spcPts val="1200"/>
              </a:spcAft>
            </a:pPr>
            <a:r>
              <a:rPr lang="nb-NO" dirty="0"/>
              <a:t>Another way to state this result is by saying in the year 2013, among people who played video games </a:t>
            </a:r>
            <a:r>
              <a:rPr lang="pt-BR" dirty="0"/>
              <a:t>0.39% of all possible samples of size 40 would have a mean number of hours spent playing per week greater than 7.1 hours.</a:t>
            </a:r>
            <a:endParaRPr lang="en-US" dirty="0"/>
          </a:p>
        </p:txBody>
      </p:sp>
    </p:spTree>
    <p:extLst>
      <p:ext uri="{BB962C8B-B14F-4D97-AF65-F5344CB8AC3E}">
        <p14:creationId xmlns:p14="http://schemas.microsoft.com/office/powerpoint/2010/main" val="33027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3598</TotalTime>
  <Words>643</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9</vt:i4>
      </vt:variant>
      <vt:variant>
        <vt:lpstr>Slide Titles</vt:lpstr>
      </vt:variant>
      <vt:variant>
        <vt:i4>10</vt:i4>
      </vt:variant>
    </vt:vector>
  </HeadingPairs>
  <TitlesOfParts>
    <vt:vector size="19"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Problem</vt:lpstr>
      <vt:lpstr>What is the Exact Question?</vt:lpstr>
      <vt:lpstr>Central Limit Theorem</vt:lpstr>
      <vt:lpstr>z Score</vt:lpstr>
      <vt:lpstr>Find the z Score</vt:lpstr>
      <vt:lpstr>Draw Graph</vt:lpstr>
      <vt:lpstr>Use Table or Calculator to Find Probability</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555</cp:revision>
  <dcterms:created xsi:type="dcterms:W3CDTF">2017-12-05T17:18:18Z</dcterms:created>
  <dcterms:modified xsi:type="dcterms:W3CDTF">2018-04-16T05:25:38Z</dcterms:modified>
</cp:coreProperties>
</file>