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8"/>
  </p:notesMasterIdLst>
  <p:handoutMasterIdLst>
    <p:handoutMasterId r:id="rId29"/>
  </p:handoutMasterIdLst>
  <p:sldIdLst>
    <p:sldId id="273" r:id="rId10"/>
    <p:sldId id="276" r:id="rId11"/>
    <p:sldId id="275" r:id="rId12"/>
    <p:sldId id="277" r:id="rId13"/>
    <p:sldId id="278" r:id="rId14"/>
    <p:sldId id="279" r:id="rId15"/>
    <p:sldId id="280" r:id="rId16"/>
    <p:sldId id="281" r:id="rId17"/>
    <p:sldId id="282" r:id="rId18"/>
    <p:sldId id="284" r:id="rId19"/>
    <p:sldId id="285" r:id="rId20"/>
    <p:sldId id="286" r:id="rId21"/>
    <p:sldId id="287" r:id="rId22"/>
    <p:sldId id="288" r:id="rId23"/>
    <p:sldId id="289" r:id="rId24"/>
    <p:sldId id="290" r:id="rId25"/>
    <p:sldId id="291"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86475" autoAdjust="0"/>
  </p:normalViewPr>
  <p:slideViewPr>
    <p:cSldViewPr>
      <p:cViewPr>
        <p:scale>
          <a:sx n="75" d="100"/>
          <a:sy n="75" d="100"/>
        </p:scale>
        <p:origin x="-1320" y="-58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pPr algn="r"/>
            <a:r>
              <a:rPr lang="en-US" b="1" dirty="0">
                <a:solidFill>
                  <a:srgbClr val="FFFFFF"/>
                </a:solidFill>
                <a:latin typeface="Arial" panose="020B0604020202020204" pitchFamily="34" charset="0"/>
                <a:cs typeface="Arial" panose="020B0604020202020204" pitchFamily="34" charset="0"/>
              </a:rPr>
              <a:t>Levels of </a:t>
            </a:r>
            <a:r>
              <a:rPr lang="en-US" b="1" dirty="0" smtClean="0">
                <a:solidFill>
                  <a:srgbClr val="FFFFFF"/>
                </a:solidFill>
                <a:latin typeface="Arial" panose="020B0604020202020204" pitchFamily="34" charset="0"/>
                <a:cs typeface="Arial" panose="020B0604020202020204" pitchFamily="34" charset="0"/>
              </a:rPr>
              <a:t>Measurement</a:t>
            </a:r>
            <a:endParaRPr lang="en-US" b="1" dirty="0">
              <a:solidFill>
                <a:srgbClr val="FFFFFF"/>
              </a:solidFill>
              <a:latin typeface="Arial" panose="020B0604020202020204" pitchFamily="34" charset="0"/>
              <a:cs typeface="Arial" panose="020B0604020202020204" pitchFamily="34" charset="0"/>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a:t>
            </a:r>
            <a:r>
              <a:rPr lang="en-US" sz="4000" dirty="0" smtClean="0">
                <a:solidFill>
                  <a:srgbClr val="FFFFFF"/>
                </a:solidFill>
              </a:rPr>
              <a:t>1</a:t>
            </a:r>
            <a:r>
              <a:rPr lang="en-US" sz="1500" dirty="0" smtClean="0">
                <a:solidFill>
                  <a:srgbClr val="FFFFFF"/>
                </a:solidFill>
              </a:rPr>
              <a:t> (1)</a:t>
            </a:r>
            <a:endParaRPr lang="en-US" sz="15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Points scored by basketball </a:t>
            </a:r>
            <a:r>
              <a:rPr lang="en-US" dirty="0" smtClean="0">
                <a:solidFill>
                  <a:srgbClr val="FFFFFF"/>
                </a:solidFill>
              </a:rPr>
              <a:t>players </a:t>
            </a:r>
            <a:r>
              <a:rPr lang="en-US" dirty="0">
                <a:solidFill>
                  <a:srgbClr val="FFFFFF"/>
                </a:solidFill>
              </a:rPr>
              <a:t>in a </a:t>
            </a:r>
            <a:r>
              <a:rPr lang="en-US" dirty="0" smtClean="0">
                <a:solidFill>
                  <a:srgbClr val="FFFFFF"/>
                </a:solidFill>
              </a:rPr>
              <a:t>game</a:t>
            </a:r>
            <a:endParaRPr lang="en-US" dirty="0">
              <a:solidFill>
                <a:srgbClr val="FFFFFF"/>
              </a:solidFill>
            </a:endParaRPr>
          </a:p>
        </p:txBody>
      </p:sp>
      <p:sp>
        <p:nvSpPr>
          <p:cNvPr id="9" name="Content Placeholder 3"/>
          <p:cNvSpPr>
            <a:spLocks noGrp="1"/>
          </p:cNvSpPr>
          <p:nvPr>
            <p:ph idx="13"/>
          </p:nvPr>
        </p:nvSpPr>
        <p:spPr>
          <a:xfrm>
            <a:off x="457200" y="2179320"/>
            <a:ext cx="4114800" cy="4297680"/>
          </a:xfrm>
        </p:spPr>
        <p:txBody>
          <a:bodyPr/>
          <a:lstStyle/>
          <a:p>
            <a:pPr>
              <a:spcBef>
                <a:spcPts val="1800"/>
              </a:spcBef>
              <a:spcAft>
                <a:spcPts val="1200"/>
              </a:spcAft>
            </a:pPr>
            <a:r>
              <a:rPr lang="en-US" sz="2400" dirty="0">
                <a:solidFill>
                  <a:srgbClr val="FFFFFF"/>
                </a:solidFill>
              </a:rPr>
              <a:t>The data values can be ordered</a:t>
            </a:r>
          </a:p>
          <a:p>
            <a:pPr>
              <a:spcBef>
                <a:spcPts val="1800"/>
              </a:spcBef>
              <a:spcAft>
                <a:spcPts val="1200"/>
              </a:spcAft>
            </a:pPr>
            <a:r>
              <a:rPr lang="en-US" sz="2400" dirty="0">
                <a:solidFill>
                  <a:srgbClr val="FFFFFF"/>
                </a:solidFill>
              </a:rPr>
              <a:t>Interval differences exist between the data values</a:t>
            </a:r>
          </a:p>
          <a:p>
            <a:pPr>
              <a:spcBef>
                <a:spcPts val="1800"/>
              </a:spcBef>
              <a:spcAft>
                <a:spcPts val="1200"/>
              </a:spcAft>
            </a:pPr>
            <a:r>
              <a:rPr lang="en-US" sz="2400" dirty="0">
                <a:solidFill>
                  <a:srgbClr val="FFFFFF"/>
                </a:solidFill>
              </a:rPr>
              <a:t>True Ratios exist between data values</a:t>
            </a:r>
          </a:p>
          <a:p>
            <a:pPr>
              <a:spcBef>
                <a:spcPts val="1800"/>
              </a:spcBef>
              <a:spcAft>
                <a:spcPts val="1200"/>
              </a:spcAft>
            </a:pPr>
            <a:r>
              <a:rPr lang="en-US" sz="2400" dirty="0">
                <a:solidFill>
                  <a:srgbClr val="FFFFFF"/>
                </a:solidFill>
              </a:rPr>
              <a:t>There exists a significant </a:t>
            </a:r>
            <a:r>
              <a:rPr lang="en-US" sz="2400" dirty="0" smtClean="0">
                <a:solidFill>
                  <a:srgbClr val="FFFFFF"/>
                </a:solidFill>
              </a:rPr>
              <a:t>zero</a:t>
            </a:r>
            <a:endParaRPr lang="en-US" sz="2400" dirty="0">
              <a:solidFill>
                <a:srgbClr val="FFFFFF"/>
              </a:solidFill>
            </a:endParaRPr>
          </a:p>
        </p:txBody>
      </p:sp>
      <p:sp>
        <p:nvSpPr>
          <p:cNvPr id="10" name="Content Placeholder 4"/>
          <p:cNvSpPr>
            <a:spLocks noGrp="1"/>
          </p:cNvSpPr>
          <p:nvPr>
            <p:ph idx="14"/>
          </p:nvPr>
        </p:nvSpPr>
        <p:spPr>
          <a:xfrm>
            <a:off x="4876800" y="2179320"/>
            <a:ext cx="4114800" cy="4297680"/>
          </a:xfrm>
        </p:spPr>
        <p:txBody>
          <a:bodyPr/>
          <a:lstStyle/>
          <a:p>
            <a:pPr>
              <a:spcBef>
                <a:spcPts val="1800"/>
              </a:spcBef>
              <a:spcAft>
                <a:spcPts val="1200"/>
              </a:spcAft>
            </a:pPr>
            <a:r>
              <a:rPr lang="en-US" sz="2400" dirty="0">
                <a:solidFill>
                  <a:srgbClr val="FFFFFF"/>
                </a:solidFill>
              </a:rPr>
              <a:t>10 points is less than 20 points</a:t>
            </a:r>
          </a:p>
          <a:p>
            <a:pPr>
              <a:spcBef>
                <a:spcPts val="1800"/>
              </a:spcBef>
              <a:spcAft>
                <a:spcPts val="1200"/>
              </a:spcAft>
            </a:pPr>
            <a:r>
              <a:rPr lang="en-US" sz="2400" dirty="0">
                <a:solidFill>
                  <a:srgbClr val="FFFFFF"/>
                </a:solidFill>
              </a:rPr>
              <a:t>20 points </a:t>
            </a:r>
            <a:r>
              <a:rPr lang="en-US" sz="2400" dirty="0" smtClean="0">
                <a:solidFill>
                  <a:srgbClr val="FFFFFF"/>
                </a:solidFill>
              </a:rPr>
              <a:t> minus </a:t>
            </a:r>
            <a:r>
              <a:rPr lang="en-US" sz="2400" dirty="0">
                <a:solidFill>
                  <a:srgbClr val="FFFFFF"/>
                </a:solidFill>
              </a:rPr>
              <a:t>10 points = 10 points</a:t>
            </a:r>
          </a:p>
          <a:p>
            <a:pPr>
              <a:spcBef>
                <a:spcPts val="1800"/>
              </a:spcBef>
              <a:spcAft>
                <a:spcPts val="1200"/>
              </a:spcAft>
            </a:pPr>
            <a:r>
              <a:rPr lang="en-US" sz="2400" dirty="0">
                <a:solidFill>
                  <a:srgbClr val="FFFFFF"/>
                </a:solidFill>
              </a:rPr>
              <a:t>20 points/10 points = </a:t>
            </a:r>
            <a:r>
              <a:rPr lang="en-US" sz="2400" dirty="0" smtClean="0">
                <a:solidFill>
                  <a:srgbClr val="FFFFFF"/>
                </a:solidFill>
              </a:rPr>
              <a:t>2 to 1 </a:t>
            </a:r>
            <a:r>
              <a:rPr lang="en-US" sz="2400" dirty="0">
                <a:solidFill>
                  <a:srgbClr val="FFFFFF"/>
                </a:solidFill>
              </a:rPr>
              <a:t>ratio</a:t>
            </a:r>
          </a:p>
          <a:p>
            <a:pPr>
              <a:spcBef>
                <a:spcPts val="1800"/>
              </a:spcBef>
              <a:spcAft>
                <a:spcPts val="1200"/>
              </a:spcAft>
            </a:pPr>
            <a:r>
              <a:rPr lang="en-US" sz="2400" dirty="0">
                <a:solidFill>
                  <a:srgbClr val="FFFFFF"/>
                </a:solidFill>
              </a:rPr>
              <a:t>Zero points implies that a player did not </a:t>
            </a:r>
            <a:r>
              <a:rPr lang="en-US" sz="2400" dirty="0" smtClean="0">
                <a:solidFill>
                  <a:srgbClr val="FFFFFF"/>
                </a:solidFill>
              </a:rPr>
              <a:t>score</a:t>
            </a:r>
            <a:endParaRPr lang="en-US" sz="2400" dirty="0">
              <a:solidFill>
                <a:srgbClr val="FFFFFF"/>
              </a:solidFill>
            </a:endParaRPr>
          </a:p>
        </p:txBody>
      </p:sp>
    </p:spTree>
    <p:extLst>
      <p:ext uri="{BB962C8B-B14F-4D97-AF65-F5344CB8AC3E}">
        <p14:creationId xmlns:p14="http://schemas.microsoft.com/office/powerpoint/2010/main" val="3835839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a:t>
            </a:r>
            <a:r>
              <a:rPr lang="en-US" dirty="0" smtClean="0">
                <a:solidFill>
                  <a:srgbClr val="FFFFFF"/>
                </a:solidFill>
              </a:rPr>
              <a:t>1</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smtClean="0">
                <a:solidFill>
                  <a:srgbClr val="FFFFFF"/>
                </a:solidFill>
              </a:rPr>
              <a:t>Points </a:t>
            </a:r>
            <a:r>
              <a:rPr lang="en-US" dirty="0">
                <a:solidFill>
                  <a:srgbClr val="FFFFFF"/>
                </a:solidFill>
              </a:rPr>
              <a:t>scored by basketball players in a game is an example of Ratio Level of Measurement.</a:t>
            </a:r>
          </a:p>
        </p:txBody>
      </p:sp>
    </p:spTree>
    <p:extLst>
      <p:ext uri="{BB962C8B-B14F-4D97-AF65-F5344CB8AC3E}">
        <p14:creationId xmlns:p14="http://schemas.microsoft.com/office/powerpoint/2010/main" val="2886382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a:t>
            </a:r>
            <a:r>
              <a:rPr lang="en-US" sz="4000" dirty="0" smtClean="0">
                <a:solidFill>
                  <a:srgbClr val="FFFFFF"/>
                </a:solidFill>
              </a:rPr>
              <a:t>2</a:t>
            </a:r>
            <a:r>
              <a:rPr lang="en-US" sz="1500" dirty="0">
                <a:solidFill>
                  <a:srgbClr val="FFFFFF"/>
                </a:solidFill>
              </a:rPr>
              <a:t> (1)</a:t>
            </a:r>
            <a:endParaRPr lang="en-US" sz="40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Time of day</a:t>
            </a:r>
          </a:p>
        </p:txBody>
      </p:sp>
      <p:sp>
        <p:nvSpPr>
          <p:cNvPr id="9" name="Content Placeholder 3"/>
          <p:cNvSpPr>
            <a:spLocks noGrp="1"/>
          </p:cNvSpPr>
          <p:nvPr>
            <p:ph idx="13"/>
          </p:nvPr>
        </p:nvSpPr>
        <p:spPr>
          <a:xfrm>
            <a:off x="457200" y="2179320"/>
            <a:ext cx="4114800" cy="4297680"/>
          </a:xfrm>
        </p:spPr>
        <p:txBody>
          <a:bodyPr/>
          <a:lstStyle/>
          <a:p>
            <a:pPr>
              <a:spcAft>
                <a:spcPts val="1200"/>
              </a:spcAft>
            </a:pPr>
            <a:r>
              <a:rPr lang="en-US" sz="2400" dirty="0">
                <a:solidFill>
                  <a:srgbClr val="FFFFFF"/>
                </a:solidFill>
              </a:rPr>
              <a:t>Data values can be ordered</a:t>
            </a:r>
          </a:p>
          <a:p>
            <a:pPr>
              <a:spcAft>
                <a:spcPts val="1200"/>
              </a:spcAft>
            </a:pPr>
            <a:r>
              <a:rPr lang="en-US" sz="2400" dirty="0">
                <a:solidFill>
                  <a:srgbClr val="FFFFFF"/>
                </a:solidFill>
              </a:rPr>
              <a:t>Interval differences exist between the data </a:t>
            </a:r>
            <a:r>
              <a:rPr lang="en-US" sz="2400" dirty="0" smtClean="0">
                <a:solidFill>
                  <a:srgbClr val="FFFFFF"/>
                </a:solidFill>
              </a:rPr>
              <a:t>values</a:t>
            </a:r>
            <a:endParaRPr lang="en-US" sz="2400" dirty="0">
              <a:solidFill>
                <a:srgbClr val="FFFFFF"/>
              </a:solidFill>
            </a:endParaRPr>
          </a:p>
          <a:p>
            <a:pPr>
              <a:spcAft>
                <a:spcPts val="1200"/>
              </a:spcAft>
            </a:pPr>
            <a:r>
              <a:rPr lang="en-US" sz="2400" dirty="0">
                <a:solidFill>
                  <a:srgbClr val="FFFFFF"/>
                </a:solidFill>
              </a:rPr>
              <a:t>True ratios do not exist between the data </a:t>
            </a:r>
            <a:r>
              <a:rPr lang="en-US" sz="2400" dirty="0" smtClean="0">
                <a:solidFill>
                  <a:srgbClr val="FFFFFF"/>
                </a:solidFill>
              </a:rPr>
              <a:t>values</a:t>
            </a:r>
            <a:endParaRPr lang="en-US" sz="2400" dirty="0">
              <a:solidFill>
                <a:srgbClr val="FFFFFF"/>
              </a:solidFill>
            </a:endParaRPr>
          </a:p>
          <a:p>
            <a:pPr>
              <a:spcAft>
                <a:spcPts val="1200"/>
              </a:spcAft>
            </a:pPr>
            <a:r>
              <a:rPr lang="en-US" sz="2400" dirty="0">
                <a:solidFill>
                  <a:srgbClr val="FFFFFF"/>
                </a:solidFill>
              </a:rPr>
              <a:t>There does not exist a true zero</a:t>
            </a:r>
          </a:p>
        </p:txBody>
      </p:sp>
      <p:sp>
        <p:nvSpPr>
          <p:cNvPr id="10" name="Content Placeholder 4"/>
          <p:cNvSpPr>
            <a:spLocks noGrp="1"/>
          </p:cNvSpPr>
          <p:nvPr>
            <p:ph idx="14"/>
          </p:nvPr>
        </p:nvSpPr>
        <p:spPr>
          <a:xfrm>
            <a:off x="4876800" y="2179320"/>
            <a:ext cx="4114800" cy="4297680"/>
          </a:xfrm>
        </p:spPr>
        <p:txBody>
          <a:bodyPr/>
          <a:lstStyle/>
          <a:p>
            <a:pPr>
              <a:spcAft>
                <a:spcPts val="1200"/>
              </a:spcAft>
            </a:pPr>
            <a:r>
              <a:rPr lang="en-US" sz="2400" dirty="0" smtClean="0">
                <a:solidFill>
                  <a:srgbClr val="FFFFFF"/>
                </a:solidFill>
              </a:rPr>
              <a:t>2:30 </a:t>
            </a:r>
            <a:r>
              <a:rPr lang="en-US" sz="2400" dirty="0">
                <a:solidFill>
                  <a:srgbClr val="FFFFFF"/>
                </a:solidFill>
              </a:rPr>
              <a:t>comes before 5:00</a:t>
            </a:r>
          </a:p>
          <a:p>
            <a:pPr>
              <a:spcAft>
                <a:spcPts val="1200"/>
              </a:spcAft>
            </a:pPr>
            <a:r>
              <a:rPr lang="en-US" sz="2400" dirty="0">
                <a:solidFill>
                  <a:srgbClr val="FFFFFF"/>
                </a:solidFill>
              </a:rPr>
              <a:t>There is a measurable span of 2.5 hours between 2:30 and 5:00</a:t>
            </a:r>
          </a:p>
          <a:p>
            <a:pPr>
              <a:spcAft>
                <a:spcPts val="1200"/>
              </a:spcAft>
            </a:pPr>
            <a:r>
              <a:rPr lang="en-US" sz="2400" dirty="0" smtClean="0">
                <a:solidFill>
                  <a:srgbClr val="FFFFFF"/>
                </a:solidFill>
              </a:rPr>
              <a:t>It </a:t>
            </a:r>
            <a:r>
              <a:rPr lang="en-US" sz="2400" dirty="0">
                <a:solidFill>
                  <a:srgbClr val="FFFFFF"/>
                </a:solidFill>
              </a:rPr>
              <a:t>cannot be stated that 5:00 is twice as late as 2:30</a:t>
            </a:r>
          </a:p>
          <a:p>
            <a:pPr>
              <a:spcAft>
                <a:spcPts val="1200"/>
              </a:spcAft>
            </a:pPr>
            <a:r>
              <a:rPr lang="en-US" sz="2400" dirty="0" smtClean="0">
                <a:solidFill>
                  <a:srgbClr val="FFFFFF"/>
                </a:solidFill>
              </a:rPr>
              <a:t>If </a:t>
            </a:r>
            <a:r>
              <a:rPr lang="en-US" sz="2400" dirty="0">
                <a:solidFill>
                  <a:srgbClr val="FFFFFF"/>
                </a:solidFill>
              </a:rPr>
              <a:t>some requested the time, the reply would never be “zero”</a:t>
            </a:r>
          </a:p>
        </p:txBody>
      </p:sp>
    </p:spTree>
    <p:extLst>
      <p:ext uri="{BB962C8B-B14F-4D97-AF65-F5344CB8AC3E}">
        <p14:creationId xmlns:p14="http://schemas.microsoft.com/office/powerpoint/2010/main" val="1609857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a:t>
            </a:r>
            <a:r>
              <a:rPr lang="en-US" dirty="0" smtClean="0">
                <a:solidFill>
                  <a:srgbClr val="FFFFFF"/>
                </a:solidFill>
              </a:rPr>
              <a:t>2</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smtClean="0">
                <a:solidFill>
                  <a:srgbClr val="FFFFFF"/>
                </a:solidFill>
              </a:rPr>
              <a:t>Time </a:t>
            </a:r>
            <a:r>
              <a:rPr lang="en-US" dirty="0">
                <a:solidFill>
                  <a:srgbClr val="FFFFFF"/>
                </a:solidFill>
              </a:rPr>
              <a:t>of day is an example of Interval Level of Measurement</a:t>
            </a:r>
          </a:p>
        </p:txBody>
      </p:sp>
    </p:spTree>
    <p:extLst>
      <p:ext uri="{BB962C8B-B14F-4D97-AF65-F5344CB8AC3E}">
        <p14:creationId xmlns:p14="http://schemas.microsoft.com/office/powerpoint/2010/main" val="485390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a:t>
            </a:r>
            <a:r>
              <a:rPr lang="en-US" sz="4000" dirty="0" smtClean="0">
                <a:solidFill>
                  <a:srgbClr val="FFFFFF"/>
                </a:solidFill>
              </a:rPr>
              <a:t>3</a:t>
            </a:r>
            <a:r>
              <a:rPr lang="en-US" sz="1500" dirty="0">
                <a:solidFill>
                  <a:srgbClr val="FFFFFF"/>
                </a:solidFill>
              </a:rPr>
              <a:t> (1)</a:t>
            </a:r>
            <a:endParaRPr lang="en-US" sz="40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Birth city for a sample of students</a:t>
            </a:r>
          </a:p>
        </p:txBody>
      </p:sp>
      <p:sp>
        <p:nvSpPr>
          <p:cNvPr id="9" name="Content Placeholder 3"/>
          <p:cNvSpPr>
            <a:spLocks noGrp="1"/>
          </p:cNvSpPr>
          <p:nvPr>
            <p:ph idx="13"/>
          </p:nvPr>
        </p:nvSpPr>
        <p:spPr>
          <a:xfrm>
            <a:off x="457200" y="2179320"/>
            <a:ext cx="4114800" cy="4297680"/>
          </a:xfrm>
        </p:spPr>
        <p:txBody>
          <a:bodyPr/>
          <a:lstStyle/>
          <a:p>
            <a:pPr>
              <a:spcBef>
                <a:spcPts val="1800"/>
              </a:spcBef>
              <a:spcAft>
                <a:spcPts val="1800"/>
              </a:spcAft>
            </a:pPr>
            <a:r>
              <a:rPr lang="en-US" sz="2400" dirty="0">
                <a:solidFill>
                  <a:srgbClr val="FFFFFF"/>
                </a:solidFill>
              </a:rPr>
              <a:t>No ranking or order can be placed on the data</a:t>
            </a:r>
          </a:p>
        </p:txBody>
      </p:sp>
      <p:sp>
        <p:nvSpPr>
          <p:cNvPr id="10" name="Content Placeholder 4"/>
          <p:cNvSpPr>
            <a:spLocks noGrp="1"/>
          </p:cNvSpPr>
          <p:nvPr>
            <p:ph idx="14"/>
          </p:nvPr>
        </p:nvSpPr>
        <p:spPr>
          <a:xfrm>
            <a:off x="4876800" y="2179320"/>
            <a:ext cx="4114800" cy="4297680"/>
          </a:xfrm>
        </p:spPr>
        <p:txBody>
          <a:bodyPr/>
          <a:lstStyle/>
          <a:p>
            <a:pPr>
              <a:spcBef>
                <a:spcPts val="1800"/>
              </a:spcBef>
              <a:spcAft>
                <a:spcPts val="1800"/>
              </a:spcAft>
            </a:pPr>
            <a:r>
              <a:rPr lang="en-US" sz="2400" dirty="0">
                <a:solidFill>
                  <a:srgbClr val="FFFFFF"/>
                </a:solidFill>
              </a:rPr>
              <a:t>Walla Walla, Washington Saskatoon, Saskatchewan</a:t>
            </a:r>
          </a:p>
          <a:p>
            <a:pPr>
              <a:spcBef>
                <a:spcPts val="1800"/>
              </a:spcBef>
              <a:spcAft>
                <a:spcPts val="1800"/>
              </a:spcAft>
            </a:pPr>
            <a:r>
              <a:rPr lang="en-US" sz="2400" dirty="0" err="1">
                <a:solidFill>
                  <a:srgbClr val="FFFFFF"/>
                </a:solidFill>
              </a:rPr>
              <a:t>Crapstone</a:t>
            </a:r>
            <a:r>
              <a:rPr lang="en-US" sz="2400" dirty="0">
                <a:solidFill>
                  <a:srgbClr val="FFFFFF"/>
                </a:solidFill>
              </a:rPr>
              <a:t>, England</a:t>
            </a:r>
          </a:p>
        </p:txBody>
      </p:sp>
    </p:spTree>
    <p:extLst>
      <p:ext uri="{BB962C8B-B14F-4D97-AF65-F5344CB8AC3E}">
        <p14:creationId xmlns:p14="http://schemas.microsoft.com/office/powerpoint/2010/main" val="31828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a:t>
            </a:r>
            <a:r>
              <a:rPr lang="en-US" dirty="0" smtClean="0">
                <a:solidFill>
                  <a:srgbClr val="FFFFFF"/>
                </a:solidFill>
              </a:rPr>
              <a:t>3</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Birth city is an example of Nominal Level of Measurement</a:t>
            </a:r>
          </a:p>
        </p:txBody>
      </p:sp>
    </p:spTree>
    <p:extLst>
      <p:ext uri="{BB962C8B-B14F-4D97-AF65-F5344CB8AC3E}">
        <p14:creationId xmlns:p14="http://schemas.microsoft.com/office/powerpoint/2010/main" val="480194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a:t>
            </a:r>
            <a:r>
              <a:rPr lang="en-US" sz="4000" dirty="0" smtClean="0">
                <a:solidFill>
                  <a:srgbClr val="FFFFFF"/>
                </a:solidFill>
              </a:rPr>
              <a:t>4</a:t>
            </a:r>
            <a:r>
              <a:rPr lang="en-US" sz="1500" dirty="0">
                <a:solidFill>
                  <a:srgbClr val="FFFFFF"/>
                </a:solidFill>
              </a:rPr>
              <a:t> (1)</a:t>
            </a:r>
            <a:endParaRPr lang="en-US" sz="40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Level of agreement on a survey</a:t>
            </a:r>
          </a:p>
        </p:txBody>
      </p:sp>
      <p:sp>
        <p:nvSpPr>
          <p:cNvPr id="9" name="Content Placeholder 3"/>
          <p:cNvSpPr>
            <a:spLocks noGrp="1"/>
          </p:cNvSpPr>
          <p:nvPr>
            <p:ph idx="13"/>
          </p:nvPr>
        </p:nvSpPr>
        <p:spPr>
          <a:xfrm>
            <a:off x="457200" y="2179320"/>
            <a:ext cx="4114800" cy="4297680"/>
          </a:xfrm>
        </p:spPr>
        <p:txBody>
          <a:bodyPr/>
          <a:lstStyle/>
          <a:p>
            <a:pPr>
              <a:spcBef>
                <a:spcPts val="1800"/>
              </a:spcBef>
              <a:spcAft>
                <a:spcPts val="1200"/>
              </a:spcAft>
            </a:pPr>
            <a:r>
              <a:rPr lang="en-US" sz="2400" dirty="0">
                <a:solidFill>
                  <a:srgbClr val="FFFFFF"/>
                </a:solidFill>
              </a:rPr>
              <a:t>Data can be ranked in order</a:t>
            </a:r>
          </a:p>
          <a:p>
            <a:pPr>
              <a:spcBef>
                <a:spcPts val="1800"/>
              </a:spcBef>
              <a:spcAft>
                <a:spcPts val="1200"/>
              </a:spcAft>
            </a:pPr>
            <a:r>
              <a:rPr lang="en-US" sz="2400" dirty="0">
                <a:solidFill>
                  <a:srgbClr val="FFFFFF"/>
                </a:solidFill>
              </a:rPr>
              <a:t>No interval difference can be measured between the data values</a:t>
            </a:r>
          </a:p>
        </p:txBody>
      </p:sp>
      <p:sp>
        <p:nvSpPr>
          <p:cNvPr id="10" name="Content Placeholder 4"/>
          <p:cNvSpPr>
            <a:spLocks noGrp="1"/>
          </p:cNvSpPr>
          <p:nvPr>
            <p:ph idx="14"/>
          </p:nvPr>
        </p:nvSpPr>
        <p:spPr>
          <a:xfrm>
            <a:off x="4876800" y="2179320"/>
            <a:ext cx="4114800" cy="4297680"/>
          </a:xfrm>
        </p:spPr>
        <p:txBody>
          <a:bodyPr/>
          <a:lstStyle/>
          <a:p>
            <a:pPr>
              <a:spcBef>
                <a:spcPts val="1800"/>
              </a:spcBef>
              <a:spcAft>
                <a:spcPts val="1200"/>
              </a:spcAft>
            </a:pPr>
            <a:r>
              <a:rPr lang="en-US" sz="2400" dirty="0">
                <a:solidFill>
                  <a:srgbClr val="FFFFFF"/>
                </a:solidFill>
              </a:rPr>
              <a:t>Strongly Disagree, Disagree, Neutral, Agree</a:t>
            </a:r>
          </a:p>
        </p:txBody>
      </p:sp>
    </p:spTree>
    <p:extLst>
      <p:ext uri="{BB962C8B-B14F-4D97-AF65-F5344CB8AC3E}">
        <p14:creationId xmlns:p14="http://schemas.microsoft.com/office/powerpoint/2010/main" val="351084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a:t>
            </a:r>
            <a:r>
              <a:rPr lang="en-US" dirty="0" smtClean="0">
                <a:solidFill>
                  <a:srgbClr val="FFFFFF"/>
                </a:solidFill>
              </a:rPr>
              <a:t>4</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Level of agreement on a survey is an example of Ordinal Level of Measurement</a:t>
            </a:r>
          </a:p>
        </p:txBody>
      </p:sp>
    </p:spTree>
    <p:extLst>
      <p:ext uri="{BB962C8B-B14F-4D97-AF65-F5344CB8AC3E}">
        <p14:creationId xmlns:p14="http://schemas.microsoft.com/office/powerpoint/2010/main" val="1827253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defined nominal level of measurement, ordinal level of measurement, interval level of measurement, and ratio level of measurement.</a:t>
            </a: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Define and learn to identify</a:t>
            </a:r>
          </a:p>
          <a:p>
            <a:pPr marL="457200" indent="-347472">
              <a:buFont typeface="Arial" panose="020B0604020202020204" pitchFamily="34" charset="0"/>
              <a:buChar char="•"/>
            </a:pPr>
            <a:r>
              <a:rPr lang="en-US" sz="2400" dirty="0">
                <a:solidFill>
                  <a:srgbClr val="FFFFFF"/>
                </a:solidFill>
              </a:rPr>
              <a:t>The nominal level of measurement</a:t>
            </a:r>
          </a:p>
          <a:p>
            <a:pPr marL="457200" indent="-347472">
              <a:buFont typeface="Arial" panose="020B0604020202020204" pitchFamily="34" charset="0"/>
              <a:buChar char="•"/>
            </a:pPr>
            <a:r>
              <a:rPr lang="en-US" sz="2400" dirty="0">
                <a:solidFill>
                  <a:srgbClr val="FFFFFF"/>
                </a:solidFill>
              </a:rPr>
              <a:t>The ordinal level of measurement</a:t>
            </a:r>
          </a:p>
          <a:p>
            <a:pPr marL="457200" indent="-347472">
              <a:buFont typeface="Arial" panose="020B0604020202020204" pitchFamily="34" charset="0"/>
              <a:buChar char="•"/>
            </a:pPr>
            <a:r>
              <a:rPr lang="en-US" sz="2400" dirty="0">
                <a:solidFill>
                  <a:srgbClr val="FFFFFF"/>
                </a:solidFill>
              </a:rPr>
              <a:t>The interval level of measurement</a:t>
            </a:r>
          </a:p>
          <a:p>
            <a:pPr marL="457200" indent="-347472">
              <a:buFont typeface="Arial" panose="020B0604020202020204" pitchFamily="34" charset="0"/>
              <a:buChar char="•"/>
            </a:pPr>
            <a:r>
              <a:rPr lang="en-US" sz="2400" dirty="0">
                <a:solidFill>
                  <a:srgbClr val="FFFFFF"/>
                </a:solidFill>
              </a:rPr>
              <a:t>The ratio level of </a:t>
            </a:r>
            <a:r>
              <a:rPr lang="en-US" sz="2400" dirty="0" smtClean="0">
                <a:solidFill>
                  <a:srgbClr val="FFFFFF"/>
                </a:solidFill>
              </a:rPr>
              <a:t>measurement</a:t>
            </a:r>
            <a:endParaRPr lang="en-US" sz="2400" dirty="0">
              <a:solidFill>
                <a:srgbClr val="FFFFFF"/>
              </a:solidFill>
            </a:endParaRP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Nominal Level</a:t>
            </a:r>
            <a:endParaRPr lang="en-US" sz="1500" dirty="0"/>
          </a:p>
        </p:txBody>
      </p:sp>
      <p:sp>
        <p:nvSpPr>
          <p:cNvPr id="8" name="Content Placeholder 2"/>
          <p:cNvSpPr>
            <a:spLocks noGrp="1"/>
          </p:cNvSpPr>
          <p:nvPr>
            <p:ph idx="1"/>
          </p:nvPr>
        </p:nvSpPr>
        <p:spPr/>
        <p:txBody>
          <a:bodyPr/>
          <a:lstStyle/>
          <a:p>
            <a:r>
              <a:rPr lang="en-US" sz="2800" dirty="0">
                <a:ea typeface="STIX" pitchFamily="50" charset="0"/>
                <a:cs typeface="STIX" pitchFamily="50" charset="0"/>
              </a:rPr>
              <a:t>The</a:t>
            </a:r>
            <a:r>
              <a:rPr lang="en-US" sz="2800" b="1" dirty="0">
                <a:ea typeface="STIX" pitchFamily="50" charset="0"/>
                <a:cs typeface="STIX" pitchFamily="50" charset="0"/>
              </a:rPr>
              <a:t> nominal level of measurement </a:t>
            </a:r>
            <a:r>
              <a:rPr lang="en-US" sz="2800" dirty="0">
                <a:ea typeface="STIX" pitchFamily="50" charset="0"/>
                <a:cs typeface="STIX" pitchFamily="50" charset="0"/>
              </a:rPr>
              <a:t>classifies data into mutually exclusive (non-overlapping) categories in which no order or ranking can be imposed on the data.</a:t>
            </a:r>
          </a:p>
          <a:p>
            <a:r>
              <a:rPr lang="en-US" sz="2800" dirty="0">
                <a:ea typeface="STIX" pitchFamily="50" charset="0"/>
                <a:cs typeface="STIX" pitchFamily="50" charset="0"/>
              </a:rPr>
              <a:t>The cars in a parking lot can be classified according to their color.  There might be red, blue, green, or silver cars in the lot.  But no ranking or order can be imposed on the variable “color.”</a:t>
            </a:r>
          </a:p>
          <a:p>
            <a:r>
              <a:rPr lang="en-US" sz="2800" dirty="0">
                <a:ea typeface="STIX" pitchFamily="50" charset="0"/>
                <a:cs typeface="STIX" pitchFamily="50" charset="0"/>
              </a:rPr>
              <a:t>Classifying residents according to zip codes is also an example of the nominal level of measurement. Even though numbers are assigned as zip codes, there is no meaningful order or ranking</a:t>
            </a:r>
            <a:r>
              <a:rPr lang="en-US" sz="2800" dirty="0" smtClean="0">
                <a:ea typeface="STIX" pitchFamily="50" charset="0"/>
                <a:cs typeface="STIX" pitchFamily="50" charset="0"/>
              </a:rPr>
              <a:t>.</a:t>
            </a:r>
            <a:endParaRPr lang="en-US" sz="2800" b="1" dirty="0">
              <a:ea typeface="STIX" pitchFamily="50" charset="0"/>
              <a:cs typeface="STIX" pitchFamily="50" charset="0"/>
            </a:endParaRPr>
          </a:p>
        </p:txBody>
      </p:sp>
    </p:spTree>
    <p:extLst>
      <p:ext uri="{BB962C8B-B14F-4D97-AF65-F5344CB8AC3E}">
        <p14:creationId xmlns:p14="http://schemas.microsoft.com/office/powerpoint/2010/main" val="347843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Ordinal Level</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ea typeface="STIX" pitchFamily="50" charset="0"/>
                <a:cs typeface="STIX" pitchFamily="50" charset="0"/>
              </a:rPr>
              <a:t>The</a:t>
            </a:r>
            <a:r>
              <a:rPr lang="en-US" b="1" dirty="0">
                <a:ea typeface="STIX" pitchFamily="50" charset="0"/>
                <a:cs typeface="STIX" pitchFamily="50" charset="0"/>
              </a:rPr>
              <a:t> ordinal level of measurement </a:t>
            </a:r>
            <a:r>
              <a:rPr lang="en-US" dirty="0">
                <a:ea typeface="STIX" pitchFamily="50" charset="0"/>
                <a:cs typeface="STIX" pitchFamily="50" charset="0"/>
              </a:rPr>
              <a:t>classifies data into categories that can be ranked; however, precise differences between the ranks do not exist</a:t>
            </a:r>
            <a:r>
              <a:rPr lang="en-US" dirty="0" smtClean="0">
                <a:ea typeface="STIX" pitchFamily="50" charset="0"/>
                <a:cs typeface="STIX" pitchFamily="50" charset="0"/>
              </a:rPr>
              <a:t>.</a:t>
            </a:r>
            <a:endParaRPr lang="en-US" b="1" dirty="0">
              <a:ea typeface="STIX" pitchFamily="50" charset="0"/>
              <a:cs typeface="STIX" pitchFamily="50" charset="0"/>
            </a:endParaRPr>
          </a:p>
        </p:txBody>
      </p:sp>
    </p:spTree>
    <p:extLst>
      <p:ext uri="{BB962C8B-B14F-4D97-AF65-F5344CB8AC3E}">
        <p14:creationId xmlns:p14="http://schemas.microsoft.com/office/powerpoint/2010/main" val="169175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 Ordinal Level</a:t>
            </a:r>
            <a:endParaRPr lang="en-US" sz="1500" dirty="0"/>
          </a:p>
        </p:txBody>
      </p:sp>
      <p:sp>
        <p:nvSpPr>
          <p:cNvPr id="8" name="Content Placeholder 2"/>
          <p:cNvSpPr>
            <a:spLocks noGrp="1"/>
          </p:cNvSpPr>
          <p:nvPr>
            <p:ph idx="1"/>
          </p:nvPr>
        </p:nvSpPr>
        <p:spPr>
          <a:xfrm>
            <a:off x="457200" y="1295400"/>
            <a:ext cx="4297680" cy="2362200"/>
          </a:xfrm>
        </p:spPr>
        <p:txBody>
          <a:bodyPr/>
          <a:lstStyle/>
          <a:p>
            <a:r>
              <a:rPr lang="en-US" dirty="0">
                <a:ea typeface="STIX" pitchFamily="50" charset="0"/>
                <a:cs typeface="STIX" pitchFamily="50" charset="0"/>
              </a:rPr>
              <a:t>T-shirt size is an example of the ordinal level of measurement</a:t>
            </a:r>
            <a:r>
              <a:rPr lang="en-US" dirty="0" smtClean="0">
                <a:ea typeface="STIX" pitchFamily="50" charset="0"/>
                <a:cs typeface="STIX" pitchFamily="50" charset="0"/>
              </a:rPr>
              <a:t>.</a:t>
            </a:r>
            <a:endParaRPr lang="en-US" b="1" dirty="0">
              <a:ea typeface="STIX" pitchFamily="50" charset="0"/>
              <a:cs typeface="STIX" pitchFamily="50" charset="0"/>
            </a:endParaRPr>
          </a:p>
        </p:txBody>
      </p:sp>
      <p:pic>
        <p:nvPicPr>
          <p:cNvPr id="50178"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953000" y="1083544"/>
            <a:ext cx="3931920" cy="546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8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Interval Level</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sz="2800" dirty="0">
                <a:ea typeface="STIX" pitchFamily="50" charset="0"/>
                <a:cs typeface="STIX" pitchFamily="50" charset="0"/>
              </a:rPr>
              <a:t>The</a:t>
            </a:r>
            <a:r>
              <a:rPr lang="en-US" sz="2800" b="1" dirty="0">
                <a:ea typeface="STIX" pitchFamily="50" charset="0"/>
                <a:cs typeface="STIX" pitchFamily="50" charset="0"/>
              </a:rPr>
              <a:t> interval level of measurement </a:t>
            </a:r>
            <a:r>
              <a:rPr lang="en-US" sz="2800" dirty="0">
                <a:ea typeface="STIX" pitchFamily="50" charset="0"/>
                <a:cs typeface="STIX" pitchFamily="50" charset="0"/>
              </a:rPr>
              <a:t>ranks data, and precise differences between units of measure do exist; however, there is no meaningful zero</a:t>
            </a:r>
            <a:r>
              <a:rPr lang="en-US" sz="2800" dirty="0" smtClean="0">
                <a:ea typeface="STIX" pitchFamily="50" charset="0"/>
                <a:cs typeface="STIX" pitchFamily="50" charset="0"/>
              </a:rPr>
              <a:t>.</a:t>
            </a:r>
            <a:endParaRPr lang="en-US" sz="2800" b="1" dirty="0">
              <a:ea typeface="STIX" pitchFamily="50" charset="0"/>
              <a:cs typeface="STIX" pitchFamily="50" charset="0"/>
            </a:endParaRPr>
          </a:p>
          <a:p>
            <a:pPr>
              <a:spcAft>
                <a:spcPts val="1200"/>
              </a:spcAft>
            </a:pPr>
            <a:r>
              <a:rPr lang="en-US" sz="2800" dirty="0">
                <a:ea typeface="STIX" pitchFamily="50" charset="0"/>
                <a:cs typeface="STIX" pitchFamily="50" charset="0"/>
              </a:rPr>
              <a:t>IQ is an example of the interval level of measurement. There is a meaningful difference of 1 point between an IQ score of 109 and an IQ score of 110. But there is no meaningful zero to this scale as IQ tests do not measure people who have no intelligence</a:t>
            </a:r>
            <a:r>
              <a:rPr lang="en-US" sz="2800" dirty="0" smtClean="0">
                <a:ea typeface="STIX" pitchFamily="50" charset="0"/>
                <a:cs typeface="STIX" pitchFamily="50" charset="0"/>
              </a:rPr>
              <a:t>.</a:t>
            </a:r>
            <a:endParaRPr lang="en-US" sz="2800" b="1" dirty="0">
              <a:ea typeface="STIX" pitchFamily="50" charset="0"/>
              <a:cs typeface="STIX" pitchFamily="50" charset="0"/>
            </a:endParaRPr>
          </a:p>
        </p:txBody>
      </p:sp>
    </p:spTree>
    <p:extLst>
      <p:ext uri="{BB962C8B-B14F-4D97-AF65-F5344CB8AC3E}">
        <p14:creationId xmlns:p14="http://schemas.microsoft.com/office/powerpoint/2010/main" val="2146579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 Interval Level</a:t>
            </a:r>
            <a:endParaRPr lang="en-US" sz="1500" dirty="0"/>
          </a:p>
        </p:txBody>
      </p:sp>
      <p:sp>
        <p:nvSpPr>
          <p:cNvPr id="8" name="Content Placeholder 2"/>
          <p:cNvSpPr>
            <a:spLocks noGrp="1"/>
          </p:cNvSpPr>
          <p:nvPr>
            <p:ph idx="1"/>
          </p:nvPr>
        </p:nvSpPr>
        <p:spPr>
          <a:xfrm>
            <a:off x="457200" y="1295400"/>
            <a:ext cx="4297680" cy="4495800"/>
          </a:xfrm>
        </p:spPr>
        <p:txBody>
          <a:bodyPr/>
          <a:lstStyle/>
          <a:p>
            <a:r>
              <a:rPr lang="en-US" dirty="0">
                <a:ea typeface="STIX" pitchFamily="50" charset="0"/>
                <a:cs typeface="STIX" pitchFamily="50" charset="0"/>
              </a:rPr>
              <a:t>Temperature of a jumping frog is another example. There is a meaningful difference of 1</a:t>
            </a:r>
            <a:r>
              <a:rPr lang="en-US" dirty="0"/>
              <a:t>˚</a:t>
            </a:r>
            <a:r>
              <a:rPr lang="en-US" dirty="0">
                <a:ea typeface="STIX" pitchFamily="50" charset="0"/>
                <a:cs typeface="STIX" pitchFamily="50" charset="0"/>
              </a:rPr>
              <a:t>F between a temperature of 98.6</a:t>
            </a:r>
            <a:r>
              <a:rPr lang="en-US" dirty="0"/>
              <a:t>˚</a:t>
            </a:r>
            <a:r>
              <a:rPr lang="en-US" dirty="0">
                <a:ea typeface="STIX" pitchFamily="50" charset="0"/>
                <a:cs typeface="STIX" pitchFamily="50" charset="0"/>
              </a:rPr>
              <a:t>F and 99.6</a:t>
            </a:r>
            <a:r>
              <a:rPr lang="en-US" dirty="0"/>
              <a:t>˚</a:t>
            </a:r>
            <a:r>
              <a:rPr lang="en-US" dirty="0">
                <a:ea typeface="STIX" pitchFamily="50" charset="0"/>
                <a:cs typeface="STIX" pitchFamily="50" charset="0"/>
              </a:rPr>
              <a:t>F. But 0</a:t>
            </a:r>
            <a:r>
              <a:rPr lang="en-US" dirty="0"/>
              <a:t>˚</a:t>
            </a:r>
            <a:r>
              <a:rPr lang="en-US" dirty="0">
                <a:ea typeface="STIX" pitchFamily="50" charset="0"/>
                <a:cs typeface="STIX" pitchFamily="50" charset="0"/>
              </a:rPr>
              <a:t>F does not imply that the frog has no temperature.</a:t>
            </a:r>
            <a:endParaRPr lang="en-US" dirty="0"/>
          </a:p>
        </p:txBody>
      </p:sp>
      <p:pic>
        <p:nvPicPr>
          <p:cNvPr id="51202"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037587" y="1143000"/>
            <a:ext cx="3877813"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1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Ratio Level</a:t>
            </a:r>
            <a:endParaRPr lang="en-US" sz="1500" dirty="0"/>
          </a:p>
        </p:txBody>
      </p:sp>
      <p:sp>
        <p:nvSpPr>
          <p:cNvPr id="8" name="Content Placeholder 2"/>
          <p:cNvSpPr>
            <a:spLocks noGrp="1"/>
          </p:cNvSpPr>
          <p:nvPr>
            <p:ph idx="1"/>
          </p:nvPr>
        </p:nvSpPr>
        <p:spPr>
          <a:xfrm>
            <a:off x="457200" y="1295400"/>
            <a:ext cx="8595360" cy="5257800"/>
          </a:xfrm>
        </p:spPr>
        <p:txBody>
          <a:bodyPr/>
          <a:lstStyle/>
          <a:p>
            <a:pPr>
              <a:spcAft>
                <a:spcPts val="1200"/>
              </a:spcAft>
            </a:pPr>
            <a:r>
              <a:rPr lang="en-US" sz="2600" dirty="0">
                <a:ea typeface="STIX" pitchFamily="50" charset="0"/>
                <a:cs typeface="STIX" pitchFamily="50" charset="0"/>
              </a:rPr>
              <a:t>The</a:t>
            </a:r>
            <a:r>
              <a:rPr lang="en-US" sz="2600" b="1" dirty="0">
                <a:ea typeface="STIX" pitchFamily="50" charset="0"/>
                <a:cs typeface="STIX" pitchFamily="50" charset="0"/>
              </a:rPr>
              <a:t> ratio level of measurement </a:t>
            </a:r>
            <a:r>
              <a:rPr lang="en-US" sz="2600" dirty="0">
                <a:ea typeface="STIX" pitchFamily="50" charset="0"/>
                <a:cs typeface="STIX" pitchFamily="50" charset="0"/>
              </a:rPr>
              <a:t>possesses all the characteristics of interval measurement, and there exists a true zero. In addition, true ratios exist when the same variable is measured on two different members of the population</a:t>
            </a:r>
            <a:r>
              <a:rPr lang="en-US" sz="2600" dirty="0" smtClean="0">
                <a:ea typeface="STIX" pitchFamily="50" charset="0"/>
                <a:cs typeface="STIX" pitchFamily="50" charset="0"/>
              </a:rPr>
              <a:t>.</a:t>
            </a:r>
            <a:endParaRPr lang="en-US" sz="2600" b="1" dirty="0">
              <a:ea typeface="STIX" pitchFamily="50" charset="0"/>
              <a:cs typeface="STIX" pitchFamily="50" charset="0"/>
            </a:endParaRPr>
          </a:p>
          <a:p>
            <a:pPr>
              <a:spcAft>
                <a:spcPts val="1200"/>
              </a:spcAft>
            </a:pPr>
            <a:r>
              <a:rPr lang="en-US" sz="2600" dirty="0">
                <a:ea typeface="STIX" pitchFamily="50" charset="0"/>
                <a:cs typeface="STIX" pitchFamily="50" charset="0"/>
              </a:rPr>
              <a:t>If one person has 200 </a:t>
            </a:r>
            <a:r>
              <a:rPr lang="en-US" sz="2600" dirty="0" err="1">
                <a:ea typeface="STIX" pitchFamily="50" charset="0"/>
                <a:cs typeface="STIX" pitchFamily="50" charset="0"/>
              </a:rPr>
              <a:t>Instagram</a:t>
            </a:r>
            <a:r>
              <a:rPr lang="en-US" sz="2600" dirty="0">
                <a:ea typeface="STIX" pitchFamily="50" charset="0"/>
                <a:cs typeface="STIX" pitchFamily="50" charset="0"/>
              </a:rPr>
              <a:t> followers and another person has 100 followers, then not only is there an interval difference of 100 followers, but we can also state the relationship between them as a ratio of 2 to 1. Stated another way, the first person has twice as many followers as the second person. There is also a meaningful zero. If the value of the variable is zero, it implies that a person has no </a:t>
            </a:r>
            <a:r>
              <a:rPr lang="en-US" sz="2600" dirty="0" err="1">
                <a:ea typeface="STIX" pitchFamily="50" charset="0"/>
                <a:cs typeface="STIX" pitchFamily="50" charset="0"/>
              </a:rPr>
              <a:t>Instagram</a:t>
            </a:r>
            <a:r>
              <a:rPr lang="en-US" sz="2600" dirty="0">
                <a:ea typeface="STIX" pitchFamily="50" charset="0"/>
                <a:cs typeface="STIX" pitchFamily="50" charset="0"/>
              </a:rPr>
              <a:t> followers</a:t>
            </a:r>
            <a:r>
              <a:rPr lang="en-US" sz="2600" dirty="0" smtClean="0">
                <a:ea typeface="STIX" pitchFamily="50" charset="0"/>
                <a:cs typeface="STIX" pitchFamily="50" charset="0"/>
              </a:rPr>
              <a:t>.</a:t>
            </a:r>
            <a:endParaRPr lang="en-US" sz="2600" b="1" dirty="0">
              <a:ea typeface="STIX" pitchFamily="50" charset="0"/>
              <a:cs typeface="STIX" pitchFamily="50" charset="0"/>
            </a:endParaRPr>
          </a:p>
        </p:txBody>
      </p:sp>
    </p:spTree>
    <p:extLst>
      <p:ext uri="{BB962C8B-B14F-4D97-AF65-F5344CB8AC3E}">
        <p14:creationId xmlns:p14="http://schemas.microsoft.com/office/powerpoint/2010/main" val="65297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Examples</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ea typeface="STIX" pitchFamily="50" charset="0"/>
                <a:cs typeface="STIX" pitchFamily="50" charset="0"/>
              </a:rPr>
              <a:t>Classify each of the following according to level of </a:t>
            </a:r>
            <a:r>
              <a:rPr lang="en-US" dirty="0" smtClean="0">
                <a:ea typeface="STIX" pitchFamily="50" charset="0"/>
                <a:cs typeface="STIX" pitchFamily="50" charset="0"/>
              </a:rPr>
              <a:t>measurement</a:t>
            </a:r>
            <a:endParaRPr lang="en-US" b="1" dirty="0">
              <a:ea typeface="STIX" pitchFamily="50" charset="0"/>
              <a:cs typeface="STIX" pitchFamily="50" charset="0"/>
            </a:endParaRPr>
          </a:p>
          <a:p>
            <a:pPr marL="457200" indent="-457200">
              <a:buFont typeface="+mj-lt"/>
              <a:buAutoNum type="arabicPeriod"/>
            </a:pPr>
            <a:r>
              <a:rPr lang="en-US" sz="2400" dirty="0">
                <a:solidFill>
                  <a:srgbClr val="FFFFFF"/>
                </a:solidFill>
              </a:rPr>
              <a:t>Points scored by basketball players in a game</a:t>
            </a:r>
          </a:p>
          <a:p>
            <a:pPr marL="457200" indent="-457200">
              <a:buFont typeface="+mj-lt"/>
              <a:buAutoNum type="arabicPeriod"/>
            </a:pPr>
            <a:r>
              <a:rPr lang="en-US" sz="2400" dirty="0">
                <a:solidFill>
                  <a:srgbClr val="FFFFFF"/>
                </a:solidFill>
              </a:rPr>
              <a:t>Time of day</a:t>
            </a:r>
          </a:p>
          <a:p>
            <a:pPr marL="457200" indent="-457200">
              <a:buFont typeface="+mj-lt"/>
              <a:buAutoNum type="arabicPeriod"/>
            </a:pPr>
            <a:r>
              <a:rPr lang="en-US" sz="2400" dirty="0">
                <a:solidFill>
                  <a:srgbClr val="FFFFFF"/>
                </a:solidFill>
              </a:rPr>
              <a:t>Birth city for a sample of students</a:t>
            </a:r>
          </a:p>
          <a:p>
            <a:pPr marL="457200" indent="-457200">
              <a:buFont typeface="+mj-lt"/>
              <a:buAutoNum type="arabicPeriod"/>
            </a:pPr>
            <a:r>
              <a:rPr lang="en-US" sz="2400" dirty="0">
                <a:ea typeface="STIX" pitchFamily="50" charset="0"/>
                <a:cs typeface="STIX" pitchFamily="50" charset="0"/>
              </a:rPr>
              <a:t>Level of agreement on a </a:t>
            </a:r>
            <a:r>
              <a:rPr lang="en-US" sz="2400" dirty="0" smtClean="0">
                <a:ea typeface="STIX" pitchFamily="50" charset="0"/>
                <a:cs typeface="STIX" pitchFamily="50" charset="0"/>
              </a:rPr>
              <a:t>survey</a:t>
            </a:r>
            <a:endParaRPr lang="en-US" sz="2400" dirty="0">
              <a:ea typeface="STIX" pitchFamily="50" charset="0"/>
              <a:cs typeface="STIX" pitchFamily="50" charset="0"/>
            </a:endParaRPr>
          </a:p>
        </p:txBody>
      </p:sp>
    </p:spTree>
    <p:extLst>
      <p:ext uri="{BB962C8B-B14F-4D97-AF65-F5344CB8AC3E}">
        <p14:creationId xmlns:p14="http://schemas.microsoft.com/office/powerpoint/2010/main" val="248475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1985</TotalTime>
  <Words>817</Words>
  <Application>Microsoft Office PowerPoint</Application>
  <PresentationFormat>On-screen Show (4:3)</PresentationFormat>
  <Paragraphs>71</Paragraphs>
  <Slides>18</Slides>
  <Notes>0</Notes>
  <HiddenSlides>0</HiddenSlides>
  <MMClips>0</MMClips>
  <ScaleCrop>false</ScaleCrop>
  <HeadingPairs>
    <vt:vector size="4" baseType="variant">
      <vt:variant>
        <vt:lpstr>Theme</vt:lpstr>
      </vt:variant>
      <vt:variant>
        <vt:i4>9</vt:i4>
      </vt:variant>
      <vt:variant>
        <vt:lpstr>Slide Titles</vt:lpstr>
      </vt:variant>
      <vt:variant>
        <vt:i4>18</vt:i4>
      </vt:variant>
    </vt:vector>
  </HeadingPairs>
  <TitlesOfParts>
    <vt:vector size="27"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Definition – Nominal Level</vt:lpstr>
      <vt:lpstr>Definition – Ordinal Level</vt:lpstr>
      <vt:lpstr>Example - Ordinal Level</vt:lpstr>
      <vt:lpstr>Definition – Interval Level</vt:lpstr>
      <vt:lpstr>Example – Interval Level</vt:lpstr>
      <vt:lpstr>Definition – Ratio Level</vt:lpstr>
      <vt:lpstr>Examples</vt:lpstr>
      <vt:lpstr>Example 1 (1)</vt:lpstr>
      <vt:lpstr>Example 1 (2)</vt:lpstr>
      <vt:lpstr>Example 2 (1)</vt:lpstr>
      <vt:lpstr>Example 2 (2)</vt:lpstr>
      <vt:lpstr>Example 3 (1)</vt:lpstr>
      <vt:lpstr>Example 3 (2)</vt:lpstr>
      <vt:lpstr>Example 4 (1)</vt:lpstr>
      <vt:lpstr>Example 4 (2)</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234</cp:revision>
  <dcterms:created xsi:type="dcterms:W3CDTF">2017-12-05T17:18:18Z</dcterms:created>
  <dcterms:modified xsi:type="dcterms:W3CDTF">2018-04-05T04:47:04Z</dcterms:modified>
</cp:coreProperties>
</file>