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5.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6.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7.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8.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23"/>
  </p:notesMasterIdLst>
  <p:handoutMasterIdLst>
    <p:handoutMasterId r:id="rId24"/>
  </p:handoutMasterIdLst>
  <p:sldIdLst>
    <p:sldId id="273" r:id="rId10"/>
    <p:sldId id="276" r:id="rId11"/>
    <p:sldId id="275" r:id="rId12"/>
    <p:sldId id="277" r:id="rId13"/>
    <p:sldId id="293" r:id="rId14"/>
    <p:sldId id="294" r:id="rId15"/>
    <p:sldId id="296" r:id="rId16"/>
    <p:sldId id="297" r:id="rId17"/>
    <p:sldId id="298" r:id="rId18"/>
    <p:sldId id="299" r:id="rId19"/>
    <p:sldId id="295" r:id="rId20"/>
    <p:sldId id="300" r:id="rId21"/>
    <p:sldId id="30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606A"/>
    <a:srgbClr val="085367"/>
    <a:srgbClr val="00518B"/>
    <a:srgbClr val="B60000"/>
    <a:srgbClr val="214E91"/>
    <a:srgbClr val="6A6A6A"/>
    <a:srgbClr val="E66618"/>
    <a:srgbClr val="3070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5" autoAdjust="0"/>
    <p:restoredTop sz="86475" autoAdjust="0"/>
  </p:normalViewPr>
  <p:slideViewPr>
    <p:cSldViewPr>
      <p:cViewPr>
        <p:scale>
          <a:sx n="75" d="100"/>
          <a:sy n="75" d="100"/>
        </p:scale>
        <p:origin x="-1320" y="-582"/>
      </p:cViewPr>
      <p:guideLst>
        <p:guide orient="horz" pos="3408"/>
        <p:guide orient="horz" pos="3600"/>
        <p:guide orient="horz" pos="912"/>
        <p:guide orient="horz" pos="3360"/>
        <p:guide pos="5616"/>
        <p:guide pos="432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3/26/2018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3/26/2018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solidFill>
                  <a:schemeClr val="bg1"/>
                </a:solidFill>
              </a:defRPr>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smtClean="0"/>
              <a:t>Add “Access the text alternative for slide images.”</a:t>
            </a:r>
            <a:endParaRPr lang="en-US" dirty="0"/>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70476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a:defRPr sz="800"/>
            </a:lvl2pPr>
            <a:lvl3pPr>
              <a:defRPr sz="800"/>
            </a:lvl3pPr>
            <a:lvl4pPr>
              <a:defRPr sz="800"/>
            </a:lvl4pPr>
            <a:lvl5pPr>
              <a:defRPr sz="800"/>
            </a:lvl5pPr>
          </a:lstStyle>
          <a:p>
            <a:pPr lvl="0"/>
            <a:r>
              <a:rPr lang="en-US" dirty="0" smtClean="0"/>
              <a:t>Add “Access the text alternative for slide images.”</a:t>
            </a:r>
            <a:endParaRPr lang="en-US" dirty="0"/>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3102806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smtClean="0"/>
              <a:t>Add “Access the text alternative for slide images.”</a:t>
            </a:r>
            <a:endParaRPr lang="en-US" dirty="0"/>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588451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mod="1">
    <p:ext uri="{DCECCB84-F9BA-43D5-87BE-67443E8EF086}">
      <p15:sldGuideLst xmlns=""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685800" y="2555875"/>
            <a:ext cx="7772400" cy="1470025"/>
          </a:xfrm>
          <a:prstGeom prst="rect">
            <a:avLst/>
          </a:prstGeom>
        </p:spPr>
        <p:txBody>
          <a:bodyPr anchor="b"/>
          <a:lstStyle>
            <a:lvl1pPr algn="r">
              <a:defRPr sz="2200" b="1">
                <a:solidFill>
                  <a:schemeClr val="bg1"/>
                </a:solidFill>
                <a:latin typeface="+mj-lt"/>
              </a:defRPr>
            </a:lvl1pPr>
          </a:lstStyle>
          <a:p>
            <a:r>
              <a:rPr lang="en-US" dirty="0"/>
              <a:t>Click to edit Master title style</a:t>
            </a:r>
          </a:p>
        </p:txBody>
      </p:sp>
      <p:sp>
        <p:nvSpPr>
          <p:cNvPr id="3" name="Subtitle 2"/>
          <p:cNvSpPr>
            <a:spLocks noGrp="1"/>
          </p:cNvSpPr>
          <p:nvPr>
            <p:ph type="subTitle" idx="1"/>
          </p:nvPr>
        </p:nvSpPr>
        <p:spPr>
          <a:xfrm>
            <a:off x="685800" y="4038600"/>
            <a:ext cx="7772400" cy="2011680"/>
          </a:xfrm>
          <a:prstGeom prst="rect">
            <a:avLst/>
          </a:prstGeom>
        </p:spPr>
        <p:txBody>
          <a:bodyPr/>
          <a:lstStyle>
            <a:lvl1pPr marL="0" indent="0" algn="r">
              <a:buNone/>
              <a:defRPr sz="400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chemeClr val="bg1"/>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322165904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3.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4.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8.xml"/><Relationship Id="rId7" Type="http://schemas.openxmlformats.org/officeDocument/2006/relationships/slideLayout" Target="../slideLayouts/slideLayout4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5.xml"/><Relationship Id="rId7" Type="http://schemas.openxmlformats.org/officeDocument/2006/relationships/slideLayout" Target="../slideLayouts/slideLayout49.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5" Type="http://schemas.openxmlformats.org/officeDocument/2006/relationships/slideLayout" Target="../slideLayouts/slideLayout47.xml"/><Relationship Id="rId4" Type="http://schemas.openxmlformats.org/officeDocument/2006/relationships/slideLayout" Target="../slideLayouts/slideLayout46.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1.xml"/><Relationship Id="rId1" Type="http://schemas.openxmlformats.org/officeDocument/2006/relationships/slideLayout" Target="../slideLayouts/slideLayout50.xml"/><Relationship Id="rId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slideLayout" Target="../slideLayouts/slideLayout56.xml"/><Relationship Id="rId1" Type="http://schemas.openxmlformats.org/officeDocument/2006/relationships/slideLayout" Target="../slideLayouts/slideLayout55.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B606A"/>
        </a:solidFill>
        <a:effectLst/>
      </p:bgPr>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969"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B606A"/>
        </a:solidFill>
        <a:effectLst/>
      </p:bgPr>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smtClean="0">
                <a:solidFill>
                  <a:schemeClr val="bg1"/>
                </a:solidFill>
                <a:effectLst/>
                <a:latin typeface="+mn-lt"/>
                <a:ea typeface="+mn-ea"/>
                <a:cs typeface="+mn-cs"/>
              </a:rPr>
              <a:t>© 2019 McGraw-Hill Education</a:t>
            </a:r>
            <a:endParaRPr lang="en-US" sz="3200" kern="1200" dirty="0">
              <a:solidFill>
                <a:schemeClr val="bg1"/>
              </a:solidFill>
              <a:effectLst/>
              <a:latin typeface="+mn-lt"/>
              <a:ea typeface="+mn-ea"/>
              <a:cs typeface="+mn-cs"/>
            </a:endParaRPr>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nchor="b"/>
          <a:lstStyle/>
          <a:p>
            <a:pPr algn="r"/>
            <a:r>
              <a:rPr lang="en-US" sz="2200" dirty="0" smtClean="0">
                <a:solidFill>
                  <a:srgbClr val="FFFFFF"/>
                </a:solidFill>
              </a:rPr>
              <a:t>ELEMENTARY STATISTICS, BLUMAN</a:t>
            </a:r>
            <a:endParaRPr lang="en-US" sz="2200" dirty="0"/>
          </a:p>
        </p:txBody>
      </p:sp>
      <p:sp>
        <p:nvSpPr>
          <p:cNvPr id="6" name="Subtitle 2"/>
          <p:cNvSpPr>
            <a:spLocks noGrp="1"/>
          </p:cNvSpPr>
          <p:nvPr>
            <p:ph type="subTitle" idx="1"/>
          </p:nvPr>
        </p:nvSpPr>
        <p:spPr>
          <a:xfrm>
            <a:off x="1981200" y="4038600"/>
            <a:ext cx="6477000" cy="2011680"/>
          </a:xfrm>
        </p:spPr>
        <p:txBody>
          <a:bodyPr/>
          <a:lstStyle/>
          <a:p>
            <a:pPr algn="r"/>
            <a:r>
              <a:rPr lang="en-US" b="1" dirty="0">
                <a:solidFill>
                  <a:srgbClr val="FFFFFF"/>
                </a:solidFill>
              </a:rPr>
              <a:t>Sampling Techniques (Part 1 of 2)</a:t>
            </a:r>
          </a:p>
        </p:txBody>
      </p:sp>
      <p:sp>
        <p:nvSpPr>
          <p:cNvPr id="10" name="Content Placeholder 3"/>
          <p:cNvSpPr>
            <a:spLocks noGrp="1"/>
          </p:cNvSpPr>
          <p:nvPr>
            <p:ph sz="quarter" idx="13"/>
          </p:nvPr>
        </p:nvSpPr>
        <p:spPr/>
        <p:txBody>
          <a:bodyPr/>
          <a:lstStyle/>
          <a:p>
            <a:pPr lvl="0"/>
            <a:r>
              <a:rPr lang="en-US" dirty="0"/>
              <a:t>© 2019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4147683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Random Sample Example</a:t>
            </a:r>
            <a:endParaRPr lang="en-US" sz="1500" dirty="0"/>
          </a:p>
        </p:txBody>
      </p:sp>
      <p:sp>
        <p:nvSpPr>
          <p:cNvPr id="8" name="Content Placeholder 2"/>
          <p:cNvSpPr>
            <a:spLocks noGrp="1"/>
          </p:cNvSpPr>
          <p:nvPr>
            <p:ph idx="1"/>
          </p:nvPr>
        </p:nvSpPr>
        <p:spPr>
          <a:xfrm>
            <a:off x="457200" y="1295400"/>
            <a:ext cx="8412480" cy="5257800"/>
          </a:xfrm>
        </p:spPr>
        <p:txBody>
          <a:bodyPr/>
          <a:lstStyle/>
          <a:p>
            <a:pPr>
              <a:lnSpc>
                <a:spcPct val="95000"/>
              </a:lnSpc>
            </a:pPr>
            <a:r>
              <a:rPr lang="en-US" sz="2400" dirty="0"/>
              <a:t>Suppose an executive of a company that employs thousands of people all over the country would like to include her employees in shaping the vision for the future of the company.  This would require a considerable amount of time and effort for each employee who is included in the process. </a:t>
            </a:r>
            <a:r>
              <a:rPr lang="en-US" sz="2400" dirty="0" smtClean="0"/>
              <a:t>Therefore</a:t>
            </a:r>
            <a:r>
              <a:rPr lang="en-US" sz="2400" dirty="0"/>
              <a:t>, it would be impossible to include the population in this process. </a:t>
            </a:r>
            <a:r>
              <a:rPr lang="en-US" sz="2400" dirty="0" smtClean="0"/>
              <a:t>She </a:t>
            </a:r>
            <a:r>
              <a:rPr lang="en-US" sz="2400" dirty="0"/>
              <a:t>wishes for the opinions of the included employees to be representative of those of the entire company. </a:t>
            </a:r>
            <a:r>
              <a:rPr lang="en-US" sz="2400" dirty="0" smtClean="0"/>
              <a:t>She </a:t>
            </a:r>
            <a:r>
              <a:rPr lang="en-US" sz="2400" dirty="0"/>
              <a:t>decides that there should be 30 employees on this committee. </a:t>
            </a:r>
            <a:r>
              <a:rPr lang="en-US" sz="2400" dirty="0" smtClean="0"/>
              <a:t>She </a:t>
            </a:r>
            <a:r>
              <a:rPr lang="en-US" sz="2400" dirty="0"/>
              <a:t>coordinates with the human resources office to create a database that assigns a unique number to each of her employees. </a:t>
            </a:r>
            <a:r>
              <a:rPr lang="en-US" sz="2400" dirty="0" smtClean="0"/>
              <a:t>She </a:t>
            </a:r>
            <a:r>
              <a:rPr lang="en-US" sz="2400" dirty="0"/>
              <a:t>then uses a computer program to generate a list of 30 unique random numbers and uses them to select the employees for the committee. </a:t>
            </a:r>
            <a:r>
              <a:rPr lang="en-US" sz="2400" dirty="0" smtClean="0"/>
              <a:t>Since </a:t>
            </a:r>
            <a:r>
              <a:rPr lang="en-US" sz="2400" dirty="0"/>
              <a:t>the numbers were generated randomly, each employee had an equal probability of being selected for the committee</a:t>
            </a:r>
            <a:r>
              <a:rPr lang="en-US" sz="2400" dirty="0" smtClean="0"/>
              <a:t>.</a:t>
            </a:r>
            <a:endParaRPr lang="en-US" sz="2400" dirty="0"/>
          </a:p>
        </p:txBody>
      </p:sp>
    </p:spTree>
    <p:extLst>
      <p:ext uri="{BB962C8B-B14F-4D97-AF65-F5344CB8AC3E}">
        <p14:creationId xmlns:p14="http://schemas.microsoft.com/office/powerpoint/2010/main" val="15447732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Systematic Sampling</a:t>
            </a:r>
            <a:endParaRPr lang="en-US" sz="1500" dirty="0"/>
          </a:p>
        </p:txBody>
      </p:sp>
      <p:sp>
        <p:nvSpPr>
          <p:cNvPr id="8" name="Content Placeholder 2"/>
          <p:cNvSpPr>
            <a:spLocks noGrp="1"/>
          </p:cNvSpPr>
          <p:nvPr>
            <p:ph idx="1"/>
          </p:nvPr>
        </p:nvSpPr>
        <p:spPr>
          <a:xfrm>
            <a:off x="457200" y="1295400"/>
            <a:ext cx="8229600" cy="5257800"/>
          </a:xfrm>
        </p:spPr>
        <p:txBody>
          <a:bodyPr/>
          <a:lstStyle/>
          <a:p>
            <a:pPr>
              <a:spcAft>
                <a:spcPts val="1200"/>
              </a:spcAft>
            </a:pPr>
            <a:r>
              <a:rPr lang="en-US" dirty="0" smtClean="0"/>
              <a:t>A </a:t>
            </a:r>
            <a:r>
              <a:rPr lang="en-US" dirty="0"/>
              <a:t>systematic sample is a sample obtained by selecting every </a:t>
            </a:r>
            <a:r>
              <a:rPr lang="en-US" dirty="0" err="1"/>
              <a:t>kth</a:t>
            </a:r>
            <a:r>
              <a:rPr lang="en-US" dirty="0"/>
              <a:t>  member of the population where k is a counting number.</a:t>
            </a:r>
          </a:p>
          <a:p>
            <a:pPr>
              <a:spcAft>
                <a:spcPts val="1200"/>
              </a:spcAft>
            </a:pPr>
            <a:r>
              <a:rPr lang="en-US" dirty="0"/>
              <a:t>Where k is a counting number.</a:t>
            </a:r>
          </a:p>
        </p:txBody>
      </p:sp>
    </p:spTree>
    <p:extLst>
      <p:ext uri="{BB962C8B-B14F-4D97-AF65-F5344CB8AC3E}">
        <p14:creationId xmlns:p14="http://schemas.microsoft.com/office/powerpoint/2010/main" val="10108475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Systematic Sample Example</a:t>
            </a:r>
            <a:endParaRPr lang="en-US" sz="1500" dirty="0"/>
          </a:p>
        </p:txBody>
      </p:sp>
      <p:sp>
        <p:nvSpPr>
          <p:cNvPr id="8" name="Content Placeholder 2"/>
          <p:cNvSpPr>
            <a:spLocks noGrp="1"/>
          </p:cNvSpPr>
          <p:nvPr>
            <p:ph idx="1"/>
          </p:nvPr>
        </p:nvSpPr>
        <p:spPr>
          <a:xfrm>
            <a:off x="457200" y="1295400"/>
            <a:ext cx="8229600" cy="5257800"/>
          </a:xfrm>
        </p:spPr>
        <p:txBody>
          <a:bodyPr/>
          <a:lstStyle/>
          <a:p>
            <a:r>
              <a:rPr lang="en-US" dirty="0" smtClean="0"/>
              <a:t>Suppose </a:t>
            </a:r>
            <a:r>
              <a:rPr lang="en-US" dirty="0"/>
              <a:t>a bottling company would like to test the machines that are filling the bottles by selecting a sample of filled bottles and measuring the amount of product that the machine is putting in the bottles. The company statistician goes to the end of the bottling line and selects every 20</a:t>
            </a:r>
            <a:r>
              <a:rPr lang="en-US" baseline="30000" dirty="0"/>
              <a:t>th</a:t>
            </a:r>
            <a:r>
              <a:rPr lang="en-US" dirty="0"/>
              <a:t> bottle and removes it for testing. This “system” has thus generated a systematic sample</a:t>
            </a:r>
            <a:r>
              <a:rPr lang="en-US" dirty="0" smtClean="0"/>
              <a:t>.</a:t>
            </a:r>
            <a:endParaRPr lang="en-US" dirty="0"/>
          </a:p>
        </p:txBody>
      </p:sp>
    </p:spTree>
    <p:extLst>
      <p:ext uri="{BB962C8B-B14F-4D97-AF65-F5344CB8AC3E}">
        <p14:creationId xmlns:p14="http://schemas.microsoft.com/office/powerpoint/2010/main" val="36722577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Summary</a:t>
            </a:r>
            <a:endParaRPr lang="en-US" sz="1500" dirty="0"/>
          </a:p>
        </p:txBody>
      </p:sp>
      <p:sp>
        <p:nvSpPr>
          <p:cNvPr id="8" name="Content Placeholder 2"/>
          <p:cNvSpPr>
            <a:spLocks noGrp="1"/>
          </p:cNvSpPr>
          <p:nvPr>
            <p:ph idx="1"/>
          </p:nvPr>
        </p:nvSpPr>
        <p:spPr>
          <a:xfrm>
            <a:off x="457200" y="1295400"/>
            <a:ext cx="8229600" cy="5257800"/>
          </a:xfrm>
        </p:spPr>
        <p:txBody>
          <a:bodyPr/>
          <a:lstStyle/>
          <a:p>
            <a:r>
              <a:rPr lang="en-US" dirty="0" smtClean="0">
                <a:solidFill>
                  <a:srgbClr val="FFFFFF"/>
                </a:solidFill>
              </a:rPr>
              <a:t>In </a:t>
            </a:r>
            <a:r>
              <a:rPr lang="en-US" dirty="0">
                <a:solidFill>
                  <a:srgbClr val="FFFFFF"/>
                </a:solidFill>
              </a:rPr>
              <a:t>this PowerPoint we learned how to identify two of the four basic sampling techniques.</a:t>
            </a:r>
          </a:p>
        </p:txBody>
      </p:sp>
    </p:spTree>
    <p:extLst>
      <p:ext uri="{BB962C8B-B14F-4D97-AF65-F5344CB8AC3E}">
        <p14:creationId xmlns:p14="http://schemas.microsoft.com/office/powerpoint/2010/main" val="21627269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Objectives for this PowerPoint</a:t>
            </a:r>
            <a:endParaRPr lang="en-US" dirty="0"/>
          </a:p>
        </p:txBody>
      </p:sp>
      <p:sp>
        <p:nvSpPr>
          <p:cNvPr id="3" name="Content Placeholder 2"/>
          <p:cNvSpPr>
            <a:spLocks noGrp="1"/>
          </p:cNvSpPr>
          <p:nvPr>
            <p:ph idx="1"/>
          </p:nvPr>
        </p:nvSpPr>
        <p:spPr/>
        <p:txBody>
          <a:bodyPr/>
          <a:lstStyle/>
          <a:p>
            <a:r>
              <a:rPr lang="en-US" altLang="en-US" dirty="0" smtClean="0"/>
              <a:t>Learn </a:t>
            </a:r>
            <a:r>
              <a:rPr lang="en-US" altLang="en-US" dirty="0"/>
              <a:t>to identify two of the four basic sampling techniques.</a:t>
            </a:r>
          </a:p>
        </p:txBody>
      </p:sp>
    </p:spTree>
    <p:extLst>
      <p:ext uri="{BB962C8B-B14F-4D97-AF65-F5344CB8AC3E}">
        <p14:creationId xmlns:p14="http://schemas.microsoft.com/office/powerpoint/2010/main" val="766881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Example</a:t>
            </a:r>
            <a:endParaRPr lang="en-US" sz="1500" dirty="0"/>
          </a:p>
        </p:txBody>
      </p:sp>
      <p:sp>
        <p:nvSpPr>
          <p:cNvPr id="8" name="Content Placeholder 2"/>
          <p:cNvSpPr>
            <a:spLocks noGrp="1"/>
          </p:cNvSpPr>
          <p:nvPr>
            <p:ph idx="1"/>
          </p:nvPr>
        </p:nvSpPr>
        <p:spPr>
          <a:xfrm>
            <a:off x="457200" y="1295400"/>
            <a:ext cx="8321040" cy="5257800"/>
          </a:xfrm>
        </p:spPr>
        <p:txBody>
          <a:bodyPr/>
          <a:lstStyle/>
          <a:p>
            <a:r>
              <a:rPr lang="en-US" dirty="0" smtClean="0"/>
              <a:t>Suppose </a:t>
            </a:r>
            <a:r>
              <a:rPr lang="en-US" dirty="0"/>
              <a:t>an employee in a polling firm wishes to gage the public attitude towards a specific public policy. </a:t>
            </a:r>
            <a:r>
              <a:rPr lang="en-US" dirty="0" smtClean="0"/>
              <a:t>Each </a:t>
            </a:r>
            <a:r>
              <a:rPr lang="en-US" dirty="0"/>
              <a:t>member of the population could potentially have an opinion about the policy. However, it would be impossible from a time and expense standpoint to poll each member of the population. </a:t>
            </a:r>
          </a:p>
        </p:txBody>
      </p:sp>
    </p:spTree>
    <p:extLst>
      <p:ext uri="{BB962C8B-B14F-4D97-AF65-F5344CB8AC3E}">
        <p14:creationId xmlns:p14="http://schemas.microsoft.com/office/powerpoint/2010/main" val="3478433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Sample of Population</a:t>
            </a:r>
            <a:endParaRPr lang="en-US" sz="1500" dirty="0"/>
          </a:p>
        </p:txBody>
      </p:sp>
      <p:sp>
        <p:nvSpPr>
          <p:cNvPr id="8" name="Content Placeholder 2"/>
          <p:cNvSpPr>
            <a:spLocks noGrp="1"/>
          </p:cNvSpPr>
          <p:nvPr>
            <p:ph idx="1"/>
          </p:nvPr>
        </p:nvSpPr>
        <p:spPr>
          <a:xfrm>
            <a:off x="457200" y="1295400"/>
            <a:ext cx="8229600" cy="5257800"/>
          </a:xfrm>
        </p:spPr>
        <p:txBody>
          <a:bodyPr/>
          <a:lstStyle/>
          <a:p>
            <a:pPr lvl="0" defTabSz="914400">
              <a:spcAft>
                <a:spcPts val="1200"/>
              </a:spcAft>
            </a:pPr>
            <a:r>
              <a:rPr lang="en-US" dirty="0"/>
              <a:t>In cases like this where it would be impossible for researchers to gather the data associated with an entire population a subset of the population would be used as a representative. </a:t>
            </a:r>
            <a:r>
              <a:rPr lang="en-US" dirty="0" smtClean="0"/>
              <a:t>This </a:t>
            </a:r>
            <a:r>
              <a:rPr lang="en-US" dirty="0"/>
              <a:t>subset is called a sample</a:t>
            </a:r>
            <a:r>
              <a:rPr lang="en-US" dirty="0" smtClean="0"/>
              <a:t>.</a:t>
            </a:r>
            <a:endParaRPr lang="en-US" dirty="0"/>
          </a:p>
          <a:p>
            <a:pPr lvl="0" defTabSz="914400">
              <a:spcAft>
                <a:spcPts val="1200"/>
              </a:spcAft>
            </a:pPr>
            <a:r>
              <a:rPr lang="en-US" dirty="0"/>
              <a:t>In order for this sample to be of optimal use to the researcher in making predictions about the population.  The sample must be a good representative of the population. </a:t>
            </a:r>
            <a:r>
              <a:rPr lang="en-US" dirty="0" smtClean="0"/>
              <a:t>This </a:t>
            </a:r>
            <a:r>
              <a:rPr lang="en-US" dirty="0"/>
              <a:t>simply means that measures associated with the sample would very likely closely approximate those of the population. </a:t>
            </a:r>
          </a:p>
        </p:txBody>
      </p:sp>
    </p:spTree>
    <p:extLst>
      <p:ext uri="{BB962C8B-B14F-4D97-AF65-F5344CB8AC3E}">
        <p14:creationId xmlns:p14="http://schemas.microsoft.com/office/powerpoint/2010/main" val="1691751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Eliminate Bias</a:t>
            </a:r>
            <a:endParaRPr lang="en-US" sz="1500" dirty="0"/>
          </a:p>
        </p:txBody>
      </p:sp>
      <p:sp>
        <p:nvSpPr>
          <p:cNvPr id="8" name="Content Placeholder 2"/>
          <p:cNvSpPr>
            <a:spLocks noGrp="1"/>
          </p:cNvSpPr>
          <p:nvPr>
            <p:ph idx="1"/>
          </p:nvPr>
        </p:nvSpPr>
        <p:spPr>
          <a:xfrm>
            <a:off x="457200" y="1295400"/>
            <a:ext cx="8229600" cy="5257800"/>
          </a:xfrm>
        </p:spPr>
        <p:txBody>
          <a:bodyPr/>
          <a:lstStyle/>
          <a:p>
            <a:pPr lvl="0" defTabSz="914400">
              <a:spcBef>
                <a:spcPts val="0"/>
              </a:spcBef>
              <a:spcAft>
                <a:spcPts val="0"/>
              </a:spcAft>
            </a:pPr>
            <a:r>
              <a:rPr lang="en-US" dirty="0"/>
              <a:t>In order to achieve this close approximation established sampling techniques are employed. </a:t>
            </a:r>
            <a:r>
              <a:rPr lang="en-US" dirty="0" smtClean="0"/>
              <a:t>These </a:t>
            </a:r>
            <a:r>
              <a:rPr lang="en-US" dirty="0"/>
              <a:t>sampling techniques are designed to eliminate bias. </a:t>
            </a:r>
            <a:r>
              <a:rPr lang="en-US" dirty="0" smtClean="0"/>
              <a:t>Information </a:t>
            </a:r>
            <a:r>
              <a:rPr lang="en-US" dirty="0"/>
              <a:t>obtained from a statistical sample is said to be biased if the results from the sample are radically different from the results of a census of the population.</a:t>
            </a:r>
          </a:p>
        </p:txBody>
      </p:sp>
    </p:spTree>
    <p:extLst>
      <p:ext uri="{BB962C8B-B14F-4D97-AF65-F5344CB8AC3E}">
        <p14:creationId xmlns:p14="http://schemas.microsoft.com/office/powerpoint/2010/main" val="18680916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Example of Bias</a:t>
            </a:r>
            <a:endParaRPr lang="en-US" sz="1500" dirty="0"/>
          </a:p>
        </p:txBody>
      </p:sp>
      <p:sp>
        <p:nvSpPr>
          <p:cNvPr id="8" name="Content Placeholder 2"/>
          <p:cNvSpPr>
            <a:spLocks noGrp="1"/>
          </p:cNvSpPr>
          <p:nvPr>
            <p:ph idx="1"/>
          </p:nvPr>
        </p:nvSpPr>
        <p:spPr>
          <a:xfrm>
            <a:off x="457200" y="1295400"/>
            <a:ext cx="8229600" cy="5257800"/>
          </a:xfrm>
        </p:spPr>
        <p:txBody>
          <a:bodyPr/>
          <a:lstStyle/>
          <a:p>
            <a:pPr lvl="0" defTabSz="914400">
              <a:spcBef>
                <a:spcPts val="0"/>
              </a:spcBef>
              <a:spcAft>
                <a:spcPts val="0"/>
              </a:spcAft>
            </a:pPr>
            <a:r>
              <a:rPr lang="en-US" dirty="0"/>
              <a:t>For instance if a pre-election poll suggests that a particular candidate for public office will receive approximately 62% of the vote and then loses the election when his or her opposition receives more than 50% of the vote then the polling results contained bias.</a:t>
            </a:r>
          </a:p>
        </p:txBody>
      </p:sp>
    </p:spTree>
    <p:extLst>
      <p:ext uri="{BB962C8B-B14F-4D97-AF65-F5344CB8AC3E}">
        <p14:creationId xmlns:p14="http://schemas.microsoft.com/office/powerpoint/2010/main" val="3137407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Four Methods of Sampling</a:t>
            </a:r>
            <a:endParaRPr lang="en-US" sz="1500" dirty="0"/>
          </a:p>
        </p:txBody>
      </p:sp>
      <p:sp>
        <p:nvSpPr>
          <p:cNvPr id="8" name="Content Placeholder 2"/>
          <p:cNvSpPr>
            <a:spLocks noGrp="1"/>
          </p:cNvSpPr>
          <p:nvPr>
            <p:ph idx="1"/>
          </p:nvPr>
        </p:nvSpPr>
        <p:spPr>
          <a:xfrm>
            <a:off x="457200" y="1295400"/>
            <a:ext cx="8229600" cy="5257800"/>
          </a:xfrm>
        </p:spPr>
        <p:txBody>
          <a:bodyPr/>
          <a:lstStyle/>
          <a:p>
            <a:r>
              <a:rPr lang="en-US" dirty="0"/>
              <a:t>In order to eliminate bias, statisticians use four basic methods of sampling that are designed to ensure that each member of a population has an equal probability of being selected for the sample. These four sampling techniques are called</a:t>
            </a:r>
          </a:p>
          <a:p>
            <a:pPr marL="457200" indent="-347472">
              <a:buFont typeface="Arial" panose="020B0604020202020204" pitchFamily="34" charset="0"/>
              <a:buChar char="•"/>
            </a:pPr>
            <a:r>
              <a:rPr lang="en-US" sz="2400" dirty="0"/>
              <a:t>Random Sampling</a:t>
            </a:r>
          </a:p>
          <a:p>
            <a:pPr marL="457200" indent="-347472">
              <a:buFont typeface="Arial" panose="020B0604020202020204" pitchFamily="34" charset="0"/>
              <a:buChar char="•"/>
            </a:pPr>
            <a:r>
              <a:rPr lang="en-US" sz="2400" dirty="0"/>
              <a:t>Systematic Sampling</a:t>
            </a:r>
          </a:p>
          <a:p>
            <a:pPr marL="457200" indent="-347472">
              <a:buFont typeface="Arial" panose="020B0604020202020204" pitchFamily="34" charset="0"/>
              <a:buChar char="•"/>
            </a:pPr>
            <a:r>
              <a:rPr lang="en-US" sz="2400" dirty="0"/>
              <a:t>Stratified Sampling</a:t>
            </a:r>
          </a:p>
          <a:p>
            <a:pPr marL="457200" indent="-347472">
              <a:buFont typeface="Arial" panose="020B0604020202020204" pitchFamily="34" charset="0"/>
              <a:buChar char="•"/>
            </a:pPr>
            <a:r>
              <a:rPr lang="en-US" sz="2400" dirty="0"/>
              <a:t>Cluster Sampling</a:t>
            </a:r>
          </a:p>
        </p:txBody>
      </p:sp>
    </p:spTree>
    <p:extLst>
      <p:ext uri="{BB962C8B-B14F-4D97-AF65-F5344CB8AC3E}">
        <p14:creationId xmlns:p14="http://schemas.microsoft.com/office/powerpoint/2010/main" val="20218369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Random and Systematic Sampling</a:t>
            </a:r>
            <a:endParaRPr lang="en-US" sz="1500" dirty="0"/>
          </a:p>
        </p:txBody>
      </p:sp>
      <p:sp>
        <p:nvSpPr>
          <p:cNvPr id="8" name="Content Placeholder 2"/>
          <p:cNvSpPr>
            <a:spLocks noGrp="1"/>
          </p:cNvSpPr>
          <p:nvPr>
            <p:ph idx="1"/>
          </p:nvPr>
        </p:nvSpPr>
        <p:spPr>
          <a:xfrm>
            <a:off x="457200" y="1295400"/>
            <a:ext cx="8229600" cy="5257800"/>
          </a:xfrm>
        </p:spPr>
        <p:txBody>
          <a:bodyPr/>
          <a:lstStyle/>
          <a:p>
            <a:pPr lvl="0" defTabSz="914400">
              <a:spcBef>
                <a:spcPts val="0"/>
              </a:spcBef>
              <a:spcAft>
                <a:spcPts val="0"/>
              </a:spcAft>
            </a:pPr>
            <a:r>
              <a:rPr lang="en-US" dirty="0" smtClean="0"/>
              <a:t>In </a:t>
            </a:r>
            <a:r>
              <a:rPr lang="en-US" dirty="0"/>
              <a:t>this PowerPoint we will focus on Random Sampling and Systematic Sampling.</a:t>
            </a:r>
          </a:p>
        </p:txBody>
      </p:sp>
    </p:spTree>
    <p:extLst>
      <p:ext uri="{BB962C8B-B14F-4D97-AF65-F5344CB8AC3E}">
        <p14:creationId xmlns:p14="http://schemas.microsoft.com/office/powerpoint/2010/main" val="28855592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Random Sample</a:t>
            </a:r>
            <a:endParaRPr lang="en-US" sz="1500" dirty="0"/>
          </a:p>
        </p:txBody>
      </p:sp>
      <p:sp>
        <p:nvSpPr>
          <p:cNvPr id="8" name="Content Placeholder 2"/>
          <p:cNvSpPr>
            <a:spLocks noGrp="1"/>
          </p:cNvSpPr>
          <p:nvPr>
            <p:ph idx="1"/>
          </p:nvPr>
        </p:nvSpPr>
        <p:spPr>
          <a:xfrm>
            <a:off x="457200" y="1295400"/>
            <a:ext cx="8229600" cy="5257800"/>
          </a:xfrm>
        </p:spPr>
        <p:txBody>
          <a:bodyPr/>
          <a:lstStyle/>
          <a:p>
            <a:r>
              <a:rPr lang="en-US" dirty="0" smtClean="0"/>
              <a:t>A </a:t>
            </a:r>
            <a:r>
              <a:rPr lang="en-US" dirty="0"/>
              <a:t>random sample is a sample in which each member of the population has an equal probability of being selected</a:t>
            </a:r>
            <a:r>
              <a:rPr lang="en-US" dirty="0" smtClean="0"/>
              <a:t>.</a:t>
            </a:r>
            <a:endParaRPr lang="en-US" dirty="0"/>
          </a:p>
        </p:txBody>
      </p:sp>
    </p:spTree>
    <p:extLst>
      <p:ext uri="{BB962C8B-B14F-4D97-AF65-F5344CB8AC3E}">
        <p14:creationId xmlns:p14="http://schemas.microsoft.com/office/powerpoint/2010/main" val="12454854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2000</TotalTime>
  <Words>677</Words>
  <Application>Microsoft Office PowerPoint</Application>
  <PresentationFormat>On-screen Show (4:3)</PresentationFormat>
  <Paragraphs>33</Paragraphs>
  <Slides>13</Slides>
  <Notes>0</Notes>
  <HiddenSlides>0</HiddenSlides>
  <MMClips>0</MMClips>
  <ScaleCrop>false</ScaleCrop>
  <HeadingPairs>
    <vt:vector size="4" baseType="variant">
      <vt:variant>
        <vt:lpstr>Theme</vt:lpstr>
      </vt:variant>
      <vt:variant>
        <vt:i4>9</vt:i4>
      </vt:variant>
      <vt:variant>
        <vt:lpstr>Slide Titles</vt:lpstr>
      </vt:variant>
      <vt:variant>
        <vt:i4>13</vt:i4>
      </vt:variant>
    </vt:vector>
  </HeadingPairs>
  <TitlesOfParts>
    <vt:vector size="22" baseType="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ELEMENTARY STATISTICS, BLUMAN</vt:lpstr>
      <vt:lpstr>Objectives for this PowerPoint</vt:lpstr>
      <vt:lpstr>Example</vt:lpstr>
      <vt:lpstr>Sample of Population</vt:lpstr>
      <vt:lpstr>Eliminate Bias</vt:lpstr>
      <vt:lpstr>Example of Bias</vt:lpstr>
      <vt:lpstr>Four Methods of Sampling</vt:lpstr>
      <vt:lpstr>Random and Systematic Sampling</vt:lpstr>
      <vt:lpstr>Random Sample</vt:lpstr>
      <vt:lpstr>Random Sample Example</vt:lpstr>
      <vt:lpstr>Systematic Sampling</vt:lpstr>
      <vt:lpstr>Systematic Sample Example</vt:lpstr>
      <vt:lpstr>Summary</vt:lpstr>
    </vt:vector>
  </TitlesOfParts>
  <Company>The McGraw-Hill Companies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Prasanna kumar. Tripathy</cp:lastModifiedBy>
  <cp:revision>238</cp:revision>
  <dcterms:created xsi:type="dcterms:W3CDTF">2017-12-05T17:18:18Z</dcterms:created>
  <dcterms:modified xsi:type="dcterms:W3CDTF">2018-03-26T09:08:59Z</dcterms:modified>
</cp:coreProperties>
</file>