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9"/>
  </p:notesMasterIdLst>
  <p:handoutMasterIdLst>
    <p:handoutMasterId r:id="rId20"/>
  </p:handoutMasterIdLst>
  <p:sldIdLst>
    <p:sldId id="273" r:id="rId10"/>
    <p:sldId id="276" r:id="rId11"/>
    <p:sldId id="296" r:id="rId12"/>
    <p:sldId id="275" r:id="rId13"/>
    <p:sldId id="277" r:id="rId14"/>
    <p:sldId id="293" r:id="rId15"/>
    <p:sldId id="294" r:id="rId16"/>
    <p:sldId id="297" r:id="rId17"/>
    <p:sldId id="29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1320" y="-58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2216590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a:xfrm>
            <a:off x="2286000" y="4038600"/>
            <a:ext cx="6172200" cy="2011680"/>
          </a:xfrm>
        </p:spPr>
        <p:txBody>
          <a:bodyPr/>
          <a:lstStyle/>
          <a:p>
            <a:pPr algn="r"/>
            <a:r>
              <a:rPr lang="en-US" b="1" dirty="0">
                <a:solidFill>
                  <a:srgbClr val="FFFFFF"/>
                </a:solidFill>
              </a:rPr>
              <a:t>Sampling Techniques (Part </a:t>
            </a:r>
            <a:r>
              <a:rPr lang="en-US" b="1" dirty="0" smtClean="0">
                <a:solidFill>
                  <a:srgbClr val="FFFFFF"/>
                </a:solidFill>
              </a:rPr>
              <a:t>2 </a:t>
            </a:r>
            <a:r>
              <a:rPr lang="en-US" b="1" dirty="0">
                <a:solidFill>
                  <a:srgbClr val="FFFFFF"/>
                </a:solidFill>
              </a:rPr>
              <a:t>of 2)</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altLang="en-US" dirty="0" smtClean="0"/>
              <a:t>Learn </a:t>
            </a:r>
            <a:r>
              <a:rPr lang="en-US" altLang="en-US" dirty="0"/>
              <a:t>to identify two of the four basic sampling techniques.</a:t>
            </a: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Four Methods of Sampling</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In order to eliminate bias, statisticians use four basic methods of sampling that are designed to ensure that each member of a population has an equal probability of being selected for the sample. These four sampling techniques are called:</a:t>
            </a:r>
            <a:endParaRPr lang="en-US" dirty="0" smtClean="0"/>
          </a:p>
          <a:p>
            <a:pPr marL="457200" indent="-347472">
              <a:buFont typeface="Arial" panose="020B0604020202020204" pitchFamily="34" charset="0"/>
              <a:buChar char="•"/>
            </a:pPr>
            <a:r>
              <a:rPr lang="en-US" sz="2400" dirty="0"/>
              <a:t>Random Sampling</a:t>
            </a:r>
          </a:p>
          <a:p>
            <a:pPr marL="457200" indent="-347472">
              <a:buFont typeface="Arial" panose="020B0604020202020204" pitchFamily="34" charset="0"/>
              <a:buChar char="•"/>
            </a:pPr>
            <a:r>
              <a:rPr lang="en-US" sz="2400" dirty="0"/>
              <a:t>Systematic Sampling</a:t>
            </a:r>
          </a:p>
          <a:p>
            <a:pPr marL="457200" indent="-347472">
              <a:buFont typeface="Arial" panose="020B0604020202020204" pitchFamily="34" charset="0"/>
              <a:buChar char="•"/>
            </a:pPr>
            <a:r>
              <a:rPr lang="en-US" sz="2400" dirty="0"/>
              <a:t>Stratified Sampling</a:t>
            </a:r>
          </a:p>
          <a:p>
            <a:pPr marL="457200" indent="-347472">
              <a:buFont typeface="Arial" panose="020B0604020202020204" pitchFamily="34" charset="0"/>
              <a:buChar char="•"/>
            </a:pPr>
            <a:r>
              <a:rPr lang="en-US" sz="2400" dirty="0"/>
              <a:t>Cluster Sampling</a:t>
            </a:r>
          </a:p>
        </p:txBody>
      </p:sp>
    </p:spTree>
    <p:extLst>
      <p:ext uri="{BB962C8B-B14F-4D97-AF65-F5344CB8AC3E}">
        <p14:creationId xmlns:p14="http://schemas.microsoft.com/office/powerpoint/2010/main" val="2021836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Focus on Stratified and Cluster Sampling</a:t>
            </a:r>
            <a:endParaRPr lang="en-US" sz="1500" dirty="0"/>
          </a:p>
        </p:txBody>
      </p:sp>
      <p:sp>
        <p:nvSpPr>
          <p:cNvPr id="8" name="Content Placeholder 2"/>
          <p:cNvSpPr>
            <a:spLocks noGrp="1"/>
          </p:cNvSpPr>
          <p:nvPr>
            <p:ph idx="1"/>
          </p:nvPr>
        </p:nvSpPr>
        <p:spPr>
          <a:xfrm>
            <a:off x="457200" y="1295400"/>
            <a:ext cx="8321040" cy="5257800"/>
          </a:xfrm>
        </p:spPr>
        <p:txBody>
          <a:bodyPr/>
          <a:lstStyle/>
          <a:p>
            <a:pPr lvl="0" defTabSz="914400">
              <a:spcBef>
                <a:spcPts val="0"/>
              </a:spcBef>
              <a:spcAft>
                <a:spcPts val="0"/>
              </a:spcAft>
            </a:pPr>
            <a:r>
              <a:rPr lang="en-US" dirty="0" smtClean="0"/>
              <a:t>In </a:t>
            </a:r>
            <a:r>
              <a:rPr lang="en-US" dirty="0"/>
              <a:t>this PowerPoint we will focus on Stratified Sampling and Cluster Sampling.</a:t>
            </a:r>
          </a:p>
        </p:txBody>
      </p:sp>
    </p:spTree>
    <p:extLst>
      <p:ext uri="{BB962C8B-B14F-4D97-AF65-F5344CB8AC3E}">
        <p14:creationId xmlns:p14="http://schemas.microsoft.com/office/powerpoint/2010/main" val="347843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Stratified Sampling</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A stratified sample is obtained by dividing the population into subgroups or strata according to some characteristic relevant to the study. Then subjects are selected from each subgroup</a:t>
            </a:r>
            <a:r>
              <a:rPr lang="en-US" dirty="0" smtClean="0"/>
              <a:t>.</a:t>
            </a:r>
            <a:endParaRPr lang="en-US" dirty="0"/>
          </a:p>
        </p:txBody>
      </p:sp>
    </p:spTree>
    <p:extLst>
      <p:ext uri="{BB962C8B-B14F-4D97-AF65-F5344CB8AC3E}">
        <p14:creationId xmlns:p14="http://schemas.microsoft.com/office/powerpoint/2010/main" val="1691751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 of Stratified Sampling</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sz="2400" dirty="0"/>
              <a:t>Suppose a marketing executive is testing a product and measuring the sales potential within age groups. Opinions are gathered from people who fall into the following age groups:</a:t>
            </a:r>
          </a:p>
          <a:p>
            <a:r>
              <a:rPr lang="en-US" sz="2400" dirty="0"/>
              <a:t>18 </a:t>
            </a:r>
            <a:r>
              <a:rPr lang="en-US" sz="2400" dirty="0" smtClean="0"/>
              <a:t>to </a:t>
            </a:r>
            <a:r>
              <a:rPr lang="en-US" sz="2400" dirty="0"/>
              <a:t>29</a:t>
            </a:r>
          </a:p>
          <a:p>
            <a:r>
              <a:rPr lang="en-US" sz="2400" dirty="0"/>
              <a:t>30 to 41</a:t>
            </a:r>
            <a:endParaRPr lang="en-US" sz="2400" dirty="0"/>
          </a:p>
          <a:p>
            <a:r>
              <a:rPr lang="en-US" sz="2400" dirty="0"/>
              <a:t>42 to 53</a:t>
            </a:r>
            <a:endParaRPr lang="en-US" sz="2400" dirty="0"/>
          </a:p>
          <a:p>
            <a:r>
              <a:rPr lang="en-US" sz="2400" dirty="0"/>
              <a:t>54 to 65</a:t>
            </a:r>
            <a:endParaRPr lang="en-US" sz="2400" dirty="0"/>
          </a:p>
          <a:p>
            <a:r>
              <a:rPr lang="en-US" sz="2400" dirty="0"/>
              <a:t>66 and older</a:t>
            </a:r>
          </a:p>
          <a:p>
            <a:r>
              <a:rPr lang="en-US" sz="2400" dirty="0"/>
              <a:t>The data can then be used to determine the sales potential within each group</a:t>
            </a:r>
            <a:r>
              <a:rPr lang="en-US" sz="2400" dirty="0" smtClean="0"/>
              <a:t>.</a:t>
            </a:r>
            <a:endParaRPr lang="en-US" sz="2400" dirty="0"/>
          </a:p>
        </p:txBody>
      </p:sp>
    </p:spTree>
    <p:extLst>
      <p:ext uri="{BB962C8B-B14F-4D97-AF65-F5344CB8AC3E}">
        <p14:creationId xmlns:p14="http://schemas.microsoft.com/office/powerpoint/2010/main" val="1868091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Cluster Sample</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A cluster sample is obtained by dividing the population into sections or clusters and then selecting one or more clusters and using all members in the clusters as members of the sample</a:t>
            </a:r>
            <a:r>
              <a:rPr lang="en-US" dirty="0" smtClean="0"/>
              <a:t>.</a:t>
            </a:r>
            <a:endParaRPr lang="en-US" dirty="0"/>
          </a:p>
        </p:txBody>
      </p:sp>
    </p:spTree>
    <p:extLst>
      <p:ext uri="{BB962C8B-B14F-4D97-AF65-F5344CB8AC3E}">
        <p14:creationId xmlns:p14="http://schemas.microsoft.com/office/powerpoint/2010/main" val="3137407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 of a Cluster Sample</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smtClean="0"/>
              <a:t>Suppose </a:t>
            </a:r>
            <a:r>
              <a:rPr lang="en-US" dirty="0"/>
              <a:t>the governor of a state would like to find out what the citizens think about a certain budgetary item that will require extra taxation.  He is also concerned with the opinions of those who live in the western part of the state, the central part, and the eastern part. The governor will randomly select citizens from each part of the state to see if there are differences of opinion between the regions</a:t>
            </a:r>
            <a:r>
              <a:rPr lang="en-US" dirty="0" smtClean="0"/>
              <a:t>.</a:t>
            </a:r>
            <a:endParaRPr lang="en-US" dirty="0"/>
          </a:p>
        </p:txBody>
      </p:sp>
    </p:spTree>
    <p:extLst>
      <p:ext uri="{BB962C8B-B14F-4D97-AF65-F5344CB8AC3E}">
        <p14:creationId xmlns:p14="http://schemas.microsoft.com/office/powerpoint/2010/main" val="2885559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smtClean="0">
                <a:solidFill>
                  <a:srgbClr val="FFFFFF"/>
                </a:solidFill>
              </a:rPr>
              <a:t>In </a:t>
            </a:r>
            <a:r>
              <a:rPr lang="en-US" dirty="0">
                <a:solidFill>
                  <a:srgbClr val="FFFFFF"/>
                </a:solidFill>
              </a:rPr>
              <a:t>this PowerPoint we  </a:t>
            </a:r>
            <a:r>
              <a:rPr lang="en-US" dirty="0"/>
              <a:t>learned to identify two of the four basic </a:t>
            </a:r>
            <a:r>
              <a:rPr lang="en-US" b="1" dirty="0"/>
              <a:t>sampling techniques</a:t>
            </a:r>
            <a:endParaRPr lang="en-US" dirty="0">
              <a:solidFill>
                <a:srgbClr val="FFFFFF"/>
              </a:solidFill>
            </a:endParaRPr>
          </a:p>
        </p:txBody>
      </p:sp>
    </p:spTree>
    <p:extLst>
      <p:ext uri="{BB962C8B-B14F-4D97-AF65-F5344CB8AC3E}">
        <p14:creationId xmlns:p14="http://schemas.microsoft.com/office/powerpoint/2010/main" val="1245485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2003</TotalTime>
  <Words>347</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9</vt:i4>
      </vt:variant>
      <vt:variant>
        <vt:lpstr>Slide Titles</vt:lpstr>
      </vt:variant>
      <vt:variant>
        <vt:i4>9</vt:i4>
      </vt:variant>
    </vt:vector>
  </HeadingPairs>
  <TitlesOfParts>
    <vt:vector size="18"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Four Methods of Sampling</vt:lpstr>
      <vt:lpstr>Focus on Stratified and Cluster Sampling</vt:lpstr>
      <vt:lpstr>Stratified Sampling</vt:lpstr>
      <vt:lpstr>Example of Stratified Sampling</vt:lpstr>
      <vt:lpstr>Cluster Sample</vt:lpstr>
      <vt:lpstr>Example of a Cluster Sample</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241</cp:revision>
  <dcterms:created xsi:type="dcterms:W3CDTF">2017-12-05T17:18:18Z</dcterms:created>
  <dcterms:modified xsi:type="dcterms:W3CDTF">2018-04-05T04:49:35Z</dcterms:modified>
</cp:coreProperties>
</file>