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20"/>
  </p:notesMasterIdLst>
  <p:handoutMasterIdLst>
    <p:handoutMasterId r:id="rId21"/>
  </p:handoutMasterIdLst>
  <p:sldIdLst>
    <p:sldId id="273" r:id="rId10"/>
    <p:sldId id="276" r:id="rId11"/>
    <p:sldId id="296" r:id="rId12"/>
    <p:sldId id="275" r:id="rId13"/>
    <p:sldId id="277" r:id="rId14"/>
    <p:sldId id="293" r:id="rId15"/>
    <p:sldId id="294" r:id="rId16"/>
    <p:sldId id="297" r:id="rId17"/>
    <p:sldId id="298" r:id="rId18"/>
    <p:sldId id="29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606A"/>
    <a:srgbClr val="085367"/>
    <a:srgbClr val="00518B"/>
    <a:srgbClr val="B60000"/>
    <a:srgbClr val="214E91"/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86475" autoAdjust="0"/>
  </p:normalViewPr>
  <p:slideViewPr>
    <p:cSldViewPr>
      <p:cViewPr>
        <p:scale>
          <a:sx n="75" d="100"/>
          <a:sy n="75" d="100"/>
        </p:scale>
        <p:origin x="-1320" y="-582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685800" y="2555875"/>
            <a:ext cx="7772400" cy="1470025"/>
          </a:xfrm>
          <a:prstGeom prst="rect">
            <a:avLst/>
          </a:prstGeom>
        </p:spPr>
        <p:txBody>
          <a:bodyPr anchor="b"/>
          <a:lstStyle>
            <a:lvl1pPr algn="r"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20116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288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969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r"/>
            <a:r>
              <a:rPr lang="en-US" sz="2200" dirty="0" smtClean="0">
                <a:solidFill>
                  <a:srgbClr val="FFFFFF"/>
                </a:solidFill>
              </a:rPr>
              <a:t>ELEMENTARY STATISTICS, BLUMAN</a:t>
            </a:r>
            <a:endParaRPr lang="en-US" sz="22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>
                <a:solidFill>
                  <a:srgbClr val="FFFFFF"/>
                </a:solidFill>
              </a:rPr>
              <a:t>Experimental Design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© 2019 McGraw-Hill Education. All rights reserved. Authorized only 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 this PowerPoint we learned the following:</a:t>
            </a:r>
            <a:endParaRPr lang="en-US" altLang="en-US" dirty="0"/>
          </a:p>
          <a:p>
            <a:pPr marL="457200" indent="-347472">
              <a:buFont typeface="Arial" charset="0"/>
              <a:buChar char="•"/>
            </a:pPr>
            <a:r>
              <a:rPr lang="en-US" altLang="en-US" sz="2400" dirty="0"/>
              <a:t>Recognize, and understand the advantages and disadvantages of, an </a:t>
            </a:r>
            <a:r>
              <a:rPr lang="en-US" altLang="en-US" sz="2400" b="1" dirty="0"/>
              <a:t>observational study</a:t>
            </a:r>
            <a:r>
              <a:rPr lang="en-US" altLang="en-US" sz="2400" dirty="0"/>
              <a:t>.</a:t>
            </a:r>
            <a:endParaRPr lang="en-US" altLang="en-US" sz="2400" b="1" dirty="0"/>
          </a:p>
          <a:p>
            <a:pPr marL="457200" indent="-347472">
              <a:buFont typeface="Arial" charset="0"/>
              <a:buChar char="•"/>
            </a:pPr>
            <a:r>
              <a:rPr lang="en-US" altLang="en-US" sz="2400" dirty="0"/>
              <a:t>Recognize, and understand the advantages and disadvantages of, an </a:t>
            </a:r>
            <a:r>
              <a:rPr lang="en-US" altLang="en-US" sz="2400" b="1" dirty="0"/>
              <a:t>experimental study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128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Objectives for this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altLang="en-US" dirty="0"/>
              <a:t>Recognize, and understand the advantages and disadvantages of, an </a:t>
            </a:r>
            <a:r>
              <a:rPr lang="en-US" altLang="en-US" b="1" dirty="0"/>
              <a:t>observational study</a:t>
            </a:r>
            <a:r>
              <a:rPr lang="en-US" altLang="en-US" dirty="0"/>
              <a:t>.</a:t>
            </a:r>
            <a:endParaRPr lang="en-US" altLang="en-US" b="1" dirty="0"/>
          </a:p>
          <a:p>
            <a:pPr>
              <a:spcAft>
                <a:spcPts val="1200"/>
              </a:spcAft>
            </a:pPr>
            <a:r>
              <a:rPr lang="en-US" altLang="en-US" dirty="0"/>
              <a:t>Recognize, and understand the advantages and disadvantages of, an </a:t>
            </a:r>
            <a:r>
              <a:rPr lang="en-US" altLang="en-US" b="1" dirty="0"/>
              <a:t>experimental study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Observational Study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defTabSz="914400">
              <a:spcBef>
                <a:spcPts val="0"/>
              </a:spcBef>
              <a:spcAft>
                <a:spcPts val="0"/>
              </a:spcAft>
            </a:pPr>
            <a:r>
              <a:rPr lang="en-US" altLang="en-US" dirty="0"/>
              <a:t>The researcher merely observes what is happening or what has happened in the past and tries to draw conclusions based on these observations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183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Observational Study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1040" cy="1554480"/>
          </a:xfrm>
        </p:spPr>
        <p:txBody>
          <a:bodyPr/>
          <a:lstStyle/>
          <a:p>
            <a:pPr lvl="0" defTabSz="914400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If a researcher looks at the number of registered vehicles in the US from the years 1990 through 2015</a:t>
            </a:r>
            <a:r>
              <a:rPr lang="en-US" sz="2400" dirty="0" smtClean="0"/>
              <a:t>. </a:t>
            </a:r>
            <a:r>
              <a:rPr lang="en-US" sz="2400" dirty="0"/>
              <a:t>Then the researcher is merely looking at a historical data set. </a:t>
            </a:r>
            <a:r>
              <a:rPr lang="en-US" sz="2400" dirty="0" smtClean="0"/>
              <a:t>There </a:t>
            </a:r>
            <a:r>
              <a:rPr lang="en-US" sz="2400" dirty="0"/>
              <a:t>is no intervention by the researcher in the process of gathering and reporting this data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1026" name="Picture 3" descr="A bar graph representig the number of registered vehicles in the US from 1990 to 2015.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1792" y="2936390"/>
            <a:ext cx="7080415" cy="366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43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Observational Study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altLang="en-US" dirty="0"/>
              <a:t>Observational studies are typically carried out in a natural setting.</a:t>
            </a:r>
          </a:p>
          <a:p>
            <a:pPr>
              <a:spcAft>
                <a:spcPts val="1200"/>
              </a:spcAft>
            </a:pPr>
            <a:r>
              <a:rPr lang="en-US" altLang="en-US" dirty="0"/>
              <a:t>Observational studies can be carried out in situations where intervention by the researcher would be considered unethical or even dangerous such as in the case of crime statistics.</a:t>
            </a:r>
          </a:p>
          <a:p>
            <a:pPr>
              <a:spcAft>
                <a:spcPts val="1200"/>
              </a:spcAft>
            </a:pPr>
            <a:r>
              <a:rPr lang="en-US" altLang="en-US" dirty="0"/>
              <a:t>Observational studies can be done using variables where manipulation is impossible such as studies involving height, age, and race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175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Disadvantages of Observational Study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altLang="en-US" dirty="0"/>
              <a:t>A definite cause and effect relationship cannot be shown since the researcher cannot manipulate other influencing variables.</a:t>
            </a:r>
          </a:p>
          <a:p>
            <a:pPr>
              <a:spcAft>
                <a:spcPts val="1200"/>
              </a:spcAft>
            </a:pPr>
            <a:r>
              <a:rPr lang="en-US" altLang="en-US" dirty="0"/>
              <a:t>The research is subject to the inaccuracies of other data gatherers such as in the case of historical data like crime statistics from the </a:t>
            </a:r>
            <a:r>
              <a:rPr lang="en-US" altLang="en-US" dirty="0" smtClean="0"/>
              <a:t>1800s </a:t>
            </a:r>
            <a:r>
              <a:rPr lang="en-US" altLang="en-US" dirty="0"/>
              <a:t>or health statistics from another country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809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Study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defTabSz="914400">
              <a:spcBef>
                <a:spcPts val="0"/>
              </a:spcBef>
              <a:spcAft>
                <a:spcPts val="0"/>
              </a:spcAft>
            </a:pPr>
            <a:r>
              <a:rPr lang="en-US" altLang="en-US" dirty="0"/>
              <a:t>The researcher manipulates one of the variables and tries to determine how the manipulation influences other variables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740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Experimental Study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12480" cy="5257800"/>
          </a:xfrm>
        </p:spPr>
        <p:txBody>
          <a:bodyPr/>
          <a:lstStyle/>
          <a:p>
            <a:pPr lvl="0" defTabSz="9144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When a pharmaceutical company tests the side effects for experimental medications they will administer a placebo to a control group and the actual medical therapy to the treatment group. </a:t>
            </a:r>
            <a:r>
              <a:rPr lang="en-US" dirty="0" smtClean="0"/>
              <a:t>They </a:t>
            </a:r>
            <a:r>
              <a:rPr lang="en-US" dirty="0"/>
              <a:t>would then compare to see if a statistical significance exists between the incidents of a side effect between the two groups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082528"/>
              </p:ext>
            </p:extLst>
          </p:nvPr>
        </p:nvGraphicFramePr>
        <p:xfrm>
          <a:off x="1371600" y="4221480"/>
          <a:ext cx="6400800" cy="2194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8800"/>
                <a:gridCol w="2011680"/>
                <a:gridCol w="2560320"/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Control Group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Treatment Group</a:t>
                      </a:r>
                      <a:endParaRPr lang="en-US" sz="24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Cranial Diminution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2.2%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5.3%</a:t>
                      </a:r>
                      <a:endParaRPr lang="en-US" sz="24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Digital Curvature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3.8%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4.2%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55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Experimental Study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altLang="en-US" dirty="0"/>
              <a:t>The researcher can decide how to select subjects and assign them to groups such as control and treatment groups.</a:t>
            </a:r>
          </a:p>
          <a:p>
            <a:pPr>
              <a:spcAft>
                <a:spcPts val="1200"/>
              </a:spcAft>
            </a:pPr>
            <a:r>
              <a:rPr lang="en-US" altLang="en-US" dirty="0"/>
              <a:t>The researcher can manipulate variables such as dosages in medical studies.</a:t>
            </a:r>
          </a:p>
        </p:txBody>
      </p:sp>
    </p:spTree>
    <p:extLst>
      <p:ext uri="{BB962C8B-B14F-4D97-AF65-F5344CB8AC3E}">
        <p14:creationId xmlns:p14="http://schemas.microsoft.com/office/powerpoint/2010/main" val="124548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2031</TotalTime>
  <Words>421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ELEMENTARY STATISTICS, BLUMAN</vt:lpstr>
      <vt:lpstr>Objectives for this PowerPoint</vt:lpstr>
      <vt:lpstr>Observational Study</vt:lpstr>
      <vt:lpstr>Example of Observational Study</vt:lpstr>
      <vt:lpstr>Advantages of Observational Study</vt:lpstr>
      <vt:lpstr>Disadvantages of Observational Study</vt:lpstr>
      <vt:lpstr>Experimental Study</vt:lpstr>
      <vt:lpstr>Example of Experimental Study</vt:lpstr>
      <vt:lpstr>Advantages of Experimental Study</vt:lpstr>
      <vt:lpstr>Summary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Prasanna kumar. Tripathy</cp:lastModifiedBy>
  <cp:revision>248</cp:revision>
  <dcterms:created xsi:type="dcterms:W3CDTF">2017-12-05T17:18:18Z</dcterms:created>
  <dcterms:modified xsi:type="dcterms:W3CDTF">2018-05-11T05:41:13Z</dcterms:modified>
</cp:coreProperties>
</file>