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30"/>
  </p:notesMasterIdLst>
  <p:handoutMasterIdLst>
    <p:handoutMasterId r:id="rId31"/>
  </p:handoutMasterIdLst>
  <p:sldIdLst>
    <p:sldId id="273" r:id="rId10"/>
    <p:sldId id="276" r:id="rId11"/>
    <p:sldId id="296" r:id="rId12"/>
    <p:sldId id="300" r:id="rId13"/>
    <p:sldId id="301" r:id="rId14"/>
    <p:sldId id="277" r:id="rId15"/>
    <p:sldId id="302" r:id="rId16"/>
    <p:sldId id="303" r:id="rId17"/>
    <p:sldId id="293" r:id="rId18"/>
    <p:sldId id="275" r:id="rId19"/>
    <p:sldId id="294" r:id="rId20"/>
    <p:sldId id="304" r:id="rId21"/>
    <p:sldId id="305" r:id="rId22"/>
    <p:sldId id="306" r:id="rId23"/>
    <p:sldId id="307" r:id="rId24"/>
    <p:sldId id="308" r:id="rId25"/>
    <p:sldId id="311" r:id="rId26"/>
    <p:sldId id="312" r:id="rId27"/>
    <p:sldId id="298" r:id="rId28"/>
    <p:sldId id="31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66" d="100"/>
          <a:sy n="66" d="100"/>
        </p:scale>
        <p:origin x="-1056" y="-78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rPr>
              <a:t>Misuses of Data</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a:t>
            </a:r>
            <a:r>
              <a:rPr lang="en-US" dirty="0" smtClean="0"/>
              <a:t>Subject</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3352800" cy="2362200"/>
          </a:xfrm>
        </p:spPr>
        <p:txBody>
          <a:bodyPr/>
          <a:lstStyle/>
          <a:p>
            <a:r>
              <a:rPr lang="en-US" dirty="0" smtClean="0">
                <a:solidFill>
                  <a:srgbClr val="FFFFFF"/>
                </a:solidFill>
              </a:rPr>
              <a:t>Statistical </a:t>
            </a:r>
            <a:r>
              <a:rPr lang="en-US" dirty="0">
                <a:solidFill>
                  <a:srgbClr val="FFFFFF"/>
                </a:solidFill>
              </a:rPr>
              <a:t>distortion can occur when different values are used to represent the same data.</a:t>
            </a:r>
          </a:p>
        </p:txBody>
      </p:sp>
      <p:pic>
        <p:nvPicPr>
          <p:cNvPr id="1027" name="Picture 3" descr="Outstanding debt represents 97.8% of the circle.  Interest Payment represents 2.2% of the circle."/>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23894" r="23026"/>
          <a:stretch/>
        </p:blipFill>
        <p:spPr bwMode="auto">
          <a:xfrm>
            <a:off x="4153946" y="1143000"/>
            <a:ext cx="4685254" cy="5160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a:t>
            </a:r>
            <a:r>
              <a:rPr lang="en-US" dirty="0" smtClean="0"/>
              <a:t>Subject</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One politician trying to make his point might make the following statement:</a:t>
            </a:r>
          </a:p>
          <a:p>
            <a:pPr>
              <a:spcAft>
                <a:spcPts val="1200"/>
              </a:spcAft>
            </a:pPr>
            <a:r>
              <a:rPr lang="en-US" dirty="0">
                <a:solidFill>
                  <a:srgbClr val="FFFFFF"/>
                </a:solidFill>
              </a:rPr>
              <a:t>The interest payment on outstanding debt for the US Government in 2015 was about 2.2% of the outstanding debt</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137407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a:t>
            </a:r>
            <a:r>
              <a:rPr lang="en-US" dirty="0" smtClean="0"/>
              <a:t>Subject</a:t>
            </a:r>
            <a:r>
              <a:rPr lang="en-US" sz="1500" dirty="0">
                <a:solidFill>
                  <a:srgbClr val="FFFFFF"/>
                </a:solidFill>
              </a:rPr>
              <a:t> </a:t>
            </a:r>
            <a:r>
              <a:rPr lang="en-US" sz="1500" dirty="0" smtClean="0">
                <a:solidFill>
                  <a:srgbClr val="FFFFFF"/>
                </a:solidFill>
              </a:rPr>
              <a:t>(3)</a:t>
            </a:r>
            <a:endParaRPr lang="en-US" sz="1500" dirty="0"/>
          </a:p>
        </p:txBody>
      </p:sp>
      <p:sp>
        <p:nvSpPr>
          <p:cNvPr id="8" name="Content Placeholder 2"/>
          <p:cNvSpPr>
            <a:spLocks noGrp="1"/>
          </p:cNvSpPr>
          <p:nvPr>
            <p:ph idx="1"/>
          </p:nvPr>
        </p:nvSpPr>
        <p:spPr>
          <a:xfrm>
            <a:off x="457200" y="1295400"/>
            <a:ext cx="2895600" cy="3886200"/>
          </a:xfrm>
        </p:spPr>
        <p:txBody>
          <a:bodyPr/>
          <a:lstStyle/>
          <a:p>
            <a:r>
              <a:rPr lang="en-US" dirty="0" smtClean="0">
                <a:solidFill>
                  <a:srgbClr val="FFFFFF"/>
                </a:solidFill>
              </a:rPr>
              <a:t>Statistical </a:t>
            </a:r>
            <a:r>
              <a:rPr lang="en-US" dirty="0">
                <a:solidFill>
                  <a:srgbClr val="FFFFFF"/>
                </a:solidFill>
              </a:rPr>
              <a:t>distortion can occur when different values are used to represent the same data.</a:t>
            </a:r>
          </a:p>
        </p:txBody>
      </p:sp>
      <p:pic>
        <p:nvPicPr>
          <p:cNvPr id="2050" name="Picture 3" descr="First 3D column on the left represents Outstanding Debt of $18,292,516,185,249.50.&#10;Second 3D column on the right represents Interest Payment of $402,435,356,075.49."/>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14035" r="14339"/>
          <a:stretch/>
        </p:blipFill>
        <p:spPr bwMode="auto">
          <a:xfrm>
            <a:off x="3429000" y="1295400"/>
            <a:ext cx="5486400" cy="437864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0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a:t>
            </a:r>
            <a:r>
              <a:rPr lang="en-US" dirty="0" smtClean="0"/>
              <a:t>Subject</a:t>
            </a:r>
            <a:r>
              <a:rPr lang="en-US" sz="1500" dirty="0">
                <a:solidFill>
                  <a:srgbClr val="FFFFFF"/>
                </a:solidFill>
              </a:rPr>
              <a:t> </a:t>
            </a:r>
            <a:r>
              <a:rPr lang="en-US" sz="1500" dirty="0" smtClean="0">
                <a:solidFill>
                  <a:srgbClr val="FFFFFF"/>
                </a:solidFill>
              </a:rPr>
              <a:t>(4)</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Another politician might attempt to make his point with the following statement:</a:t>
            </a:r>
          </a:p>
          <a:p>
            <a:pPr>
              <a:spcAft>
                <a:spcPts val="1200"/>
              </a:spcAft>
            </a:pPr>
            <a:r>
              <a:rPr lang="en-US" dirty="0">
                <a:solidFill>
                  <a:srgbClr val="FFFFFF"/>
                </a:solidFill>
              </a:rPr>
              <a:t>The interest payment on outstanding debt for the US Government in 2015 was about $402,435,3556,075.49</a:t>
            </a:r>
          </a:p>
          <a:p>
            <a:pPr>
              <a:spcAft>
                <a:spcPts val="1200"/>
              </a:spcAft>
            </a:pPr>
            <a:r>
              <a:rPr lang="en-US" dirty="0">
                <a:solidFill>
                  <a:srgbClr val="FFFFFF"/>
                </a:solidFill>
              </a:rPr>
              <a:t>While both figures represent the same debt payment, using a value like 2.2% to represent such a large number is certainly misleading</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37267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Detached Statistics</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A claim that uses a detached statistic is one </a:t>
            </a:r>
            <a:r>
              <a:rPr lang="en-US" dirty="0" smtClean="0">
                <a:solidFill>
                  <a:srgbClr val="FFFFFF"/>
                </a:solidFill>
              </a:rPr>
              <a:t>in </a:t>
            </a:r>
            <a:r>
              <a:rPr lang="en-US" dirty="0">
                <a:solidFill>
                  <a:srgbClr val="FFFFFF"/>
                </a:solidFill>
              </a:rPr>
              <a:t>which </a:t>
            </a:r>
            <a:r>
              <a:rPr lang="en-US" dirty="0" smtClean="0">
                <a:solidFill>
                  <a:srgbClr val="FFFFFF"/>
                </a:solidFill>
              </a:rPr>
              <a:t>no </a:t>
            </a:r>
            <a:r>
              <a:rPr lang="en-US" dirty="0">
                <a:solidFill>
                  <a:srgbClr val="FFFFFF"/>
                </a:solidFill>
              </a:rPr>
              <a:t>comparison is made.</a:t>
            </a:r>
          </a:p>
          <a:p>
            <a:pPr>
              <a:spcAft>
                <a:spcPts val="1200"/>
              </a:spcAft>
            </a:pPr>
            <a:r>
              <a:rPr lang="en-US" dirty="0">
                <a:solidFill>
                  <a:srgbClr val="FFFFFF"/>
                </a:solidFill>
              </a:rPr>
              <a:t>Consider the statement:</a:t>
            </a:r>
          </a:p>
          <a:p>
            <a:pPr>
              <a:spcAft>
                <a:spcPts val="1200"/>
              </a:spcAft>
            </a:pPr>
            <a:r>
              <a:rPr lang="en-US" dirty="0">
                <a:solidFill>
                  <a:srgbClr val="FFFFFF"/>
                </a:solidFill>
              </a:rPr>
              <a:t>People who use this diet lose an average of 10 more pounds per day.</a:t>
            </a:r>
          </a:p>
          <a:p>
            <a:pPr>
              <a:spcAft>
                <a:spcPts val="1200"/>
              </a:spcAft>
            </a:pPr>
            <a:r>
              <a:rPr lang="en-US" dirty="0">
                <a:solidFill>
                  <a:srgbClr val="FFFFFF"/>
                </a:solidFill>
              </a:rPr>
              <a:t>No comparison is provided so the question  that should be asked is: 10 more pounds per day than what?</a:t>
            </a:r>
          </a:p>
        </p:txBody>
      </p:sp>
    </p:spTree>
    <p:extLst>
      <p:ext uri="{BB962C8B-B14F-4D97-AF65-F5344CB8AC3E}">
        <p14:creationId xmlns:p14="http://schemas.microsoft.com/office/powerpoint/2010/main" val="2463101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Implied Connections</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ea typeface="STIX" pitchFamily="50" charset="0"/>
                <a:cs typeface="STIX" pitchFamily="50" charset="0"/>
              </a:rPr>
              <a:t>A claim might attempt to imply connections between 2 variables where no connection actually exists.</a:t>
            </a:r>
          </a:p>
          <a:p>
            <a:pPr>
              <a:spcAft>
                <a:spcPts val="1200"/>
              </a:spcAft>
            </a:pPr>
            <a:r>
              <a:rPr lang="en-US" dirty="0">
                <a:ea typeface="STIX" pitchFamily="50" charset="0"/>
                <a:cs typeface="STIX" pitchFamily="50" charset="0"/>
              </a:rPr>
              <a:t>The advertising claim “Eating one bowl of our oatmeal cereal every morning may improve your child’s ability to focus at school” does not specifically guarantee an increase in academic performance. But the benefit is certainly implied</a:t>
            </a:r>
            <a:r>
              <a:rPr lang="en-US" dirty="0" smtClean="0">
                <a:ea typeface="STIX" pitchFamily="50" charset="0"/>
                <a:cs typeface="STIX" pitchFamily="50" charset="0"/>
              </a:rPr>
              <a:t>.</a:t>
            </a:r>
            <a:endParaRPr lang="en-US" dirty="0">
              <a:ea typeface="STIX" pitchFamily="50" charset="0"/>
              <a:cs typeface="STIX" pitchFamily="50" charset="0"/>
            </a:endParaRPr>
          </a:p>
        </p:txBody>
      </p:sp>
    </p:spTree>
    <p:extLst>
      <p:ext uri="{BB962C8B-B14F-4D97-AF65-F5344CB8AC3E}">
        <p14:creationId xmlns:p14="http://schemas.microsoft.com/office/powerpoint/2010/main" val="83993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a:t>
            </a:r>
            <a:r>
              <a:rPr lang="en-US" dirty="0" smtClean="0">
                <a:solidFill>
                  <a:srgbClr val="FFFFFF"/>
                </a:solidFill>
              </a:rPr>
              <a:t>Graphs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Graphs that are inappropriately drawn can lead a reader to draw false conclusions.</a:t>
            </a:r>
          </a:p>
          <a:p>
            <a:pPr>
              <a:spcAft>
                <a:spcPts val="1200"/>
              </a:spcAft>
            </a:pPr>
            <a:r>
              <a:rPr lang="en-US" dirty="0">
                <a:solidFill>
                  <a:srgbClr val="FFFFFF"/>
                </a:solidFill>
              </a:rPr>
              <a:t>Compare the two graphs on the next slide that are intended to represent the results from the same preference survey.</a:t>
            </a:r>
          </a:p>
        </p:txBody>
      </p:sp>
    </p:spTree>
    <p:extLst>
      <p:ext uri="{BB962C8B-B14F-4D97-AF65-F5344CB8AC3E}">
        <p14:creationId xmlns:p14="http://schemas.microsoft.com/office/powerpoint/2010/main" val="2938041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a:t>
            </a:r>
            <a:r>
              <a:rPr lang="en-US" dirty="0" smtClean="0">
                <a:solidFill>
                  <a:srgbClr val="FFFFFF"/>
                </a:solidFill>
              </a:rPr>
              <a:t>Graphs</a:t>
            </a:r>
            <a:r>
              <a:rPr lang="en-US" sz="1500" dirty="0">
                <a:solidFill>
                  <a:srgbClr val="FFFFFF"/>
                </a:solidFill>
              </a:rPr>
              <a:t> </a:t>
            </a:r>
            <a:r>
              <a:rPr lang="en-US" sz="1500" dirty="0" smtClean="0">
                <a:solidFill>
                  <a:srgbClr val="FFFFFF"/>
                </a:solidFill>
              </a:rPr>
              <a:t>(2)</a:t>
            </a:r>
            <a:endParaRPr lang="en-US" sz="1500" dirty="0"/>
          </a:p>
        </p:txBody>
      </p:sp>
      <p:pic>
        <p:nvPicPr>
          <p:cNvPr id="1026" name="Picture 2" descr="Bar chart with axis spaced in 10s illustrating Brands A, B, and C respondents closes togeth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 y="1828800"/>
            <a:ext cx="8686800" cy="441852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7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a:t>
            </a:r>
            <a:r>
              <a:rPr lang="en-US" dirty="0" smtClean="0">
                <a:solidFill>
                  <a:srgbClr val="FFFFFF"/>
                </a:solidFill>
              </a:rPr>
              <a:t>Graphs</a:t>
            </a:r>
            <a:r>
              <a:rPr lang="en-US" sz="1500" dirty="0">
                <a:solidFill>
                  <a:srgbClr val="FFFFFF"/>
                </a:solidFill>
              </a:rPr>
              <a:t> </a:t>
            </a:r>
            <a:r>
              <a:rPr lang="en-US" sz="1500" dirty="0" smtClean="0">
                <a:solidFill>
                  <a:srgbClr val="FFFFFF"/>
                </a:solidFill>
              </a:rPr>
              <a:t>(3)</a:t>
            </a:r>
            <a:endParaRPr lang="en-US" sz="1500" dirty="0"/>
          </a:p>
        </p:txBody>
      </p:sp>
      <p:pic>
        <p:nvPicPr>
          <p:cNvPr id="1026" name="Picture 2" descr="Bar chart depicting tick marks at 29, 34 and 39. So wide range depicted between Brands A, B, and 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902"/>
          <a:stretch/>
        </p:blipFill>
        <p:spPr bwMode="auto">
          <a:xfrm>
            <a:off x="228600" y="1600200"/>
            <a:ext cx="8686800" cy="476524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6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a:t>
            </a:r>
            <a:r>
              <a:rPr lang="en-US" dirty="0" smtClean="0">
                <a:solidFill>
                  <a:srgbClr val="FFFFFF"/>
                </a:solidFill>
              </a:rPr>
              <a:t>Graphs</a:t>
            </a:r>
            <a:r>
              <a:rPr lang="en-US" sz="1500" dirty="0">
                <a:solidFill>
                  <a:srgbClr val="FFFFFF"/>
                </a:solidFill>
              </a:rPr>
              <a:t> </a:t>
            </a:r>
            <a:r>
              <a:rPr lang="en-US" sz="1500" dirty="0" smtClean="0">
                <a:solidFill>
                  <a:srgbClr val="FFFFFF"/>
                </a:solidFill>
              </a:rPr>
              <a:t>(4)</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Note that the graph on the right, the y-axis starts at 29 rather than 0 as with the graph on the left.</a:t>
            </a:r>
          </a:p>
          <a:p>
            <a:pPr>
              <a:spcAft>
                <a:spcPts val="1200"/>
              </a:spcAft>
            </a:pPr>
            <a:r>
              <a:rPr lang="en-US" dirty="0">
                <a:solidFill>
                  <a:srgbClr val="FFFFFF"/>
                </a:solidFill>
              </a:rPr>
              <a:t>Note that the graph on the right implies </a:t>
            </a:r>
            <a:r>
              <a:rPr lang="en-US" dirty="0"/>
              <a:t>that the preference for brand A is many times the preference for brands B and C</a:t>
            </a:r>
            <a:r>
              <a:rPr lang="en-US" dirty="0" smtClean="0">
                <a:solidFill>
                  <a:srgbClr val="FFFFFF"/>
                </a:solidFill>
              </a:rPr>
              <a:t>.</a:t>
            </a:r>
            <a:endParaRPr lang="en-US" dirty="0">
              <a:solidFill>
                <a:srgbClr val="FFFFFF"/>
              </a:solidFill>
            </a:endParaRPr>
          </a:p>
          <a:p>
            <a:pPr>
              <a:spcAft>
                <a:spcPts val="1200"/>
              </a:spcAft>
            </a:pPr>
            <a:r>
              <a:rPr lang="en-US" dirty="0">
                <a:solidFill>
                  <a:srgbClr val="FFFFFF"/>
                </a:solidFill>
              </a:rPr>
              <a:t>By starting the y-axis at 0, the graph on the left demonstrates the true proportional relationship between the categories in the data set.</a:t>
            </a:r>
          </a:p>
        </p:txBody>
      </p:sp>
    </p:spTree>
    <p:extLst>
      <p:ext uri="{BB962C8B-B14F-4D97-AF65-F5344CB8AC3E}">
        <p14:creationId xmlns:p14="http://schemas.microsoft.com/office/powerpoint/2010/main" val="124548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Identify and avoid the following ways that data is misused to create a false impression:</a:t>
            </a:r>
          </a:p>
          <a:p>
            <a:pPr marL="457200" indent="-342900">
              <a:buFont typeface="Arial" panose="020B0604020202020204" pitchFamily="34" charset="0"/>
              <a:buChar char="•"/>
            </a:pPr>
            <a:r>
              <a:rPr lang="en-US" sz="2400" dirty="0">
                <a:solidFill>
                  <a:srgbClr val="FFFFFF"/>
                </a:solidFill>
              </a:rPr>
              <a:t>Suspect Samples</a:t>
            </a:r>
          </a:p>
          <a:p>
            <a:pPr marL="457200" indent="-342900">
              <a:buFont typeface="Arial" panose="020B0604020202020204" pitchFamily="34" charset="0"/>
              <a:buChar char="•"/>
            </a:pPr>
            <a:r>
              <a:rPr lang="en-US" sz="2400" dirty="0">
                <a:solidFill>
                  <a:srgbClr val="FFFFFF"/>
                </a:solidFill>
              </a:rPr>
              <a:t>Ambiguous Averages</a:t>
            </a:r>
          </a:p>
          <a:p>
            <a:pPr marL="457200" indent="-342900">
              <a:buFont typeface="Arial" panose="020B0604020202020204" pitchFamily="34" charset="0"/>
              <a:buChar char="•"/>
            </a:pPr>
            <a:r>
              <a:rPr lang="en-US" sz="2400" dirty="0">
                <a:solidFill>
                  <a:srgbClr val="FFFFFF"/>
                </a:solidFill>
              </a:rPr>
              <a:t>Changing the Subject</a:t>
            </a:r>
          </a:p>
          <a:p>
            <a:pPr marL="457200" indent="-342900">
              <a:buFont typeface="Arial" panose="020B0604020202020204" pitchFamily="34" charset="0"/>
              <a:buChar char="•"/>
            </a:pPr>
            <a:r>
              <a:rPr lang="en-US" sz="2400" dirty="0">
                <a:solidFill>
                  <a:srgbClr val="FFFFFF"/>
                </a:solidFill>
              </a:rPr>
              <a:t>Detached Statistics</a:t>
            </a:r>
          </a:p>
          <a:p>
            <a:pPr marL="457200" indent="-342900">
              <a:buFont typeface="Arial" panose="020B0604020202020204" pitchFamily="34" charset="0"/>
              <a:buChar char="•"/>
            </a:pPr>
            <a:r>
              <a:rPr lang="en-US" sz="2400" dirty="0">
                <a:solidFill>
                  <a:srgbClr val="FFFFFF"/>
                </a:solidFill>
              </a:rPr>
              <a:t>Implied Connections</a:t>
            </a:r>
          </a:p>
          <a:p>
            <a:pPr marL="457200" indent="-342900">
              <a:buFont typeface="Arial" panose="020B0604020202020204" pitchFamily="34" charset="0"/>
              <a:buChar char="•"/>
            </a:pPr>
            <a:r>
              <a:rPr lang="en-US" sz="2400" dirty="0">
                <a:solidFill>
                  <a:srgbClr val="FFFFFF"/>
                </a:solidFill>
              </a:rPr>
              <a:t>Misleading Graphs</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503920" cy="5257800"/>
          </a:xfrm>
        </p:spPr>
        <p:txBody>
          <a:bodyPr/>
          <a:lstStyle/>
          <a:p>
            <a:r>
              <a:rPr lang="en-US" dirty="0">
                <a:solidFill>
                  <a:srgbClr val="FFFFFF"/>
                </a:solidFill>
              </a:rPr>
              <a:t>Identify and avoid the following ways that data is misused</a:t>
            </a:r>
          </a:p>
          <a:p>
            <a:pPr marL="457200" indent="-342900">
              <a:buFont typeface="Arial" panose="020B0604020202020204" pitchFamily="34" charset="0"/>
              <a:buChar char="•"/>
            </a:pPr>
            <a:r>
              <a:rPr lang="en-US" sz="2400" dirty="0">
                <a:solidFill>
                  <a:srgbClr val="FFFFFF"/>
                </a:solidFill>
              </a:rPr>
              <a:t>Suspect Samples</a:t>
            </a:r>
          </a:p>
          <a:p>
            <a:pPr marL="457200" indent="-342900">
              <a:buFont typeface="Arial" panose="020B0604020202020204" pitchFamily="34" charset="0"/>
              <a:buChar char="•"/>
            </a:pPr>
            <a:r>
              <a:rPr lang="en-US" sz="2400" dirty="0">
                <a:solidFill>
                  <a:srgbClr val="FFFFFF"/>
                </a:solidFill>
              </a:rPr>
              <a:t>Ambiguous Averages</a:t>
            </a:r>
          </a:p>
          <a:p>
            <a:pPr marL="457200" indent="-342900">
              <a:buFont typeface="Arial" panose="020B0604020202020204" pitchFamily="34" charset="0"/>
              <a:buChar char="•"/>
            </a:pPr>
            <a:r>
              <a:rPr lang="en-US" sz="2400" dirty="0">
                <a:solidFill>
                  <a:srgbClr val="FFFFFF"/>
                </a:solidFill>
              </a:rPr>
              <a:t>Changing the Subject</a:t>
            </a:r>
          </a:p>
          <a:p>
            <a:pPr marL="457200" indent="-342900">
              <a:buFont typeface="Arial" panose="020B0604020202020204" pitchFamily="34" charset="0"/>
              <a:buChar char="•"/>
            </a:pPr>
            <a:r>
              <a:rPr lang="en-US" sz="2400" dirty="0">
                <a:solidFill>
                  <a:srgbClr val="FFFFFF"/>
                </a:solidFill>
              </a:rPr>
              <a:t>Detached Statistics</a:t>
            </a:r>
          </a:p>
          <a:p>
            <a:pPr marL="457200" indent="-342900">
              <a:buFont typeface="Arial" panose="020B0604020202020204" pitchFamily="34" charset="0"/>
              <a:buChar char="•"/>
            </a:pPr>
            <a:r>
              <a:rPr lang="en-US" sz="2400" dirty="0">
                <a:solidFill>
                  <a:srgbClr val="FFFFFF"/>
                </a:solidFill>
              </a:rPr>
              <a:t>Implied Connections</a:t>
            </a:r>
          </a:p>
          <a:p>
            <a:pPr marL="457200" indent="-342900">
              <a:buFont typeface="Arial" panose="020B0604020202020204" pitchFamily="34" charset="0"/>
              <a:buChar char="•"/>
            </a:pPr>
            <a:r>
              <a:rPr lang="en-US" sz="2400" dirty="0">
                <a:solidFill>
                  <a:srgbClr val="FFFFFF"/>
                </a:solidFill>
              </a:rPr>
              <a:t>Misleading Graphs</a:t>
            </a:r>
          </a:p>
        </p:txBody>
      </p:sp>
    </p:spTree>
    <p:extLst>
      <p:ext uri="{BB962C8B-B14F-4D97-AF65-F5344CB8AC3E}">
        <p14:creationId xmlns:p14="http://schemas.microsoft.com/office/powerpoint/2010/main" val="2127125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Data</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Data is used appropriately every day to attempt to describe populations, compare populations, determine relationships between variables, test hypotheses, and make estimates about population characteristics.</a:t>
            </a:r>
          </a:p>
          <a:p>
            <a:pPr>
              <a:spcAft>
                <a:spcPts val="1200"/>
              </a:spcAft>
            </a:pPr>
            <a:r>
              <a:rPr lang="en-US" dirty="0">
                <a:solidFill>
                  <a:srgbClr val="FFFFFF"/>
                </a:solidFill>
              </a:rPr>
              <a:t>However, data is also frequently misused to sell products that don’t work properly, to attempt to prove something true that is not really true, or to get our attention by using statistics to evoke fear, shock, and outrage</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Suspect </a:t>
            </a:r>
            <a:r>
              <a:rPr lang="en-US" dirty="0" smtClean="0">
                <a:solidFill>
                  <a:srgbClr val="FFFFFF"/>
                </a:solidFill>
              </a:rPr>
              <a:t>Samples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412480" cy="5257800"/>
          </a:xfrm>
        </p:spPr>
        <p:txBody>
          <a:bodyPr/>
          <a:lstStyle/>
          <a:p>
            <a:r>
              <a:rPr lang="en-US" sz="2600" dirty="0">
                <a:ea typeface="STIX" pitchFamily="50" charset="0"/>
                <a:cs typeface="STIX" pitchFamily="50" charset="0"/>
              </a:rPr>
              <a:t>It is important that sample sizes are large enough, and that the subjects in the sample were selected randomly.</a:t>
            </a:r>
          </a:p>
          <a:p>
            <a:r>
              <a:rPr lang="en-US" sz="2600" dirty="0">
                <a:solidFill>
                  <a:srgbClr val="FFFFFF"/>
                </a:solidFill>
              </a:rPr>
              <a:t>Consider the statement “3 out of 4 doctors recommend pain reliever A”.  If the sample contained only 4 doctors, then the data set is certainly not large enough to draw a significant conclusion.  A sample size of 100 doctors might suggest more reliable results.</a:t>
            </a:r>
          </a:p>
          <a:p>
            <a:r>
              <a:rPr lang="en-US" sz="2600" dirty="0">
                <a:ea typeface="STIX" pitchFamily="50" charset="0"/>
                <a:cs typeface="STIX" pitchFamily="50" charset="0"/>
              </a:rPr>
              <a:t>A sample size of 100 doctors might suggest more reliable results.  However, if the 100 doctors in the survey were selected conveniently at a conference sponsored by Pain Reliever A, then the results might suggest some bias that would render the results unreliable</a:t>
            </a:r>
            <a:r>
              <a:rPr lang="en-US" sz="2600" dirty="0" smtClean="0">
                <a:ea typeface="STIX" pitchFamily="50" charset="0"/>
                <a:cs typeface="STIX" pitchFamily="50" charset="0"/>
              </a:rPr>
              <a:t>.</a:t>
            </a:r>
            <a:endParaRPr lang="en-US" sz="2600" dirty="0">
              <a:ea typeface="STIX" pitchFamily="50" charset="0"/>
              <a:cs typeface="STIX" pitchFamily="50" charset="0"/>
            </a:endParaRPr>
          </a:p>
        </p:txBody>
      </p:sp>
    </p:spTree>
    <p:extLst>
      <p:ext uri="{BB962C8B-B14F-4D97-AF65-F5344CB8AC3E}">
        <p14:creationId xmlns:p14="http://schemas.microsoft.com/office/powerpoint/2010/main" val="578870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Suspect </a:t>
            </a:r>
            <a:r>
              <a:rPr lang="en-US" dirty="0" smtClean="0">
                <a:solidFill>
                  <a:srgbClr val="FFFFFF"/>
                </a:solidFill>
              </a:rPr>
              <a:t>Samples</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It is important that sample sizes are large enough, and that the subjects in the sample were selected randomly.</a:t>
            </a:r>
          </a:p>
          <a:p>
            <a:pPr>
              <a:spcAft>
                <a:spcPts val="1200"/>
              </a:spcAft>
            </a:pPr>
            <a:r>
              <a:rPr lang="en-US" dirty="0">
                <a:solidFill>
                  <a:srgbClr val="FFFFFF"/>
                </a:solidFill>
              </a:rPr>
              <a:t>If new media outlets relied on samples taken at elementary schools for election polling, your favorite super hero could very well be mistakenly reported as the front runner for the presidential election.</a:t>
            </a:r>
          </a:p>
        </p:txBody>
      </p:sp>
    </p:spTree>
    <p:extLst>
      <p:ext uri="{BB962C8B-B14F-4D97-AF65-F5344CB8AC3E}">
        <p14:creationId xmlns:p14="http://schemas.microsoft.com/office/powerpoint/2010/main" val="472490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t>
            </a:r>
            <a:r>
              <a:rPr lang="en-US" dirty="0" smtClean="0">
                <a:solidFill>
                  <a:srgbClr val="FFFFFF"/>
                </a:solidFill>
              </a:rPr>
              <a:t>Averages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There are four commonly used measures that are loosely called averages</a:t>
            </a:r>
          </a:p>
          <a:p>
            <a:pPr marL="457200" indent="-342900">
              <a:buFont typeface="Arial" panose="020B0604020202020204" pitchFamily="34" charset="0"/>
              <a:buChar char="•"/>
            </a:pPr>
            <a:r>
              <a:rPr lang="en-US" sz="2400" dirty="0">
                <a:solidFill>
                  <a:srgbClr val="FFFFFF"/>
                </a:solidFill>
              </a:rPr>
              <a:t>Mean</a:t>
            </a:r>
          </a:p>
          <a:p>
            <a:pPr marL="457200" indent="-342900">
              <a:buFont typeface="Arial" panose="020B0604020202020204" pitchFamily="34" charset="0"/>
              <a:buChar char="•"/>
            </a:pPr>
            <a:r>
              <a:rPr lang="en-US" sz="2400" dirty="0">
                <a:solidFill>
                  <a:srgbClr val="FFFFFF"/>
                </a:solidFill>
              </a:rPr>
              <a:t>Median</a:t>
            </a:r>
          </a:p>
          <a:p>
            <a:pPr marL="457200" indent="-342900">
              <a:buFont typeface="Arial" panose="020B0604020202020204" pitchFamily="34" charset="0"/>
              <a:buChar char="•"/>
            </a:pPr>
            <a:r>
              <a:rPr lang="en-US" sz="2400" dirty="0">
                <a:solidFill>
                  <a:srgbClr val="FFFFFF"/>
                </a:solidFill>
              </a:rPr>
              <a:t>Mode</a:t>
            </a:r>
          </a:p>
          <a:p>
            <a:pPr marL="457200" indent="-342900">
              <a:buFont typeface="Arial" panose="020B0604020202020204" pitchFamily="34" charset="0"/>
              <a:buChar char="•"/>
            </a:pPr>
            <a:r>
              <a:rPr lang="en-US" sz="2400" dirty="0">
                <a:solidFill>
                  <a:srgbClr val="FFFFFF"/>
                </a:solidFill>
              </a:rPr>
              <a:t>Midrange</a:t>
            </a:r>
          </a:p>
        </p:txBody>
      </p:sp>
    </p:spTree>
    <p:extLst>
      <p:ext uri="{BB962C8B-B14F-4D97-AF65-F5344CB8AC3E}">
        <p14:creationId xmlns:p14="http://schemas.microsoft.com/office/powerpoint/2010/main" val="169175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t>
            </a:r>
            <a:r>
              <a:rPr lang="en-US" dirty="0" smtClean="0">
                <a:solidFill>
                  <a:srgbClr val="FFFFFF"/>
                </a:solidFill>
              </a:rPr>
              <a:t>Averages</a:t>
            </a:r>
            <a:r>
              <a:rPr lang="en-US" sz="1500" dirty="0">
                <a:solidFill>
                  <a:srgbClr val="FFFFFF"/>
                </a:solidFill>
              </a:rPr>
              <a:t> </a:t>
            </a:r>
            <a:r>
              <a:rPr lang="en-US" sz="1500" dirty="0" smtClean="0">
                <a:solidFill>
                  <a:srgbClr val="FFFFFF"/>
                </a:solidFill>
              </a:rPr>
              <a:t>(2)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A reporter of statistics, in an attempt to convince his reader to see his point of view, </a:t>
            </a:r>
            <a:r>
              <a:rPr lang="en-US" dirty="0" smtClean="0">
                <a:ea typeface="STIX" pitchFamily="50" charset="0"/>
                <a:cs typeface="STIX" pitchFamily="50" charset="0"/>
              </a:rPr>
              <a:t>may </a:t>
            </a:r>
            <a:r>
              <a:rPr lang="en-US" dirty="0">
                <a:ea typeface="STIX" pitchFamily="50" charset="0"/>
                <a:cs typeface="STIX" pitchFamily="50" charset="0"/>
              </a:rPr>
              <a:t>use the mean to describe a data set that contains a few extreme data values when the median might be a much better descriptor of the central tendencies of the population</a:t>
            </a:r>
            <a:r>
              <a:rPr lang="en-US" dirty="0" smtClean="0">
                <a:ea typeface="STIX" pitchFamily="50" charset="0"/>
                <a:cs typeface="STIX" pitchFamily="50" charset="0"/>
              </a:rPr>
              <a:t>.</a:t>
            </a:r>
            <a:endParaRPr lang="en-US" dirty="0">
              <a:solidFill>
                <a:srgbClr val="FF0000"/>
              </a:solidFill>
              <a:ea typeface="STIX" pitchFamily="50" charset="0"/>
              <a:cs typeface="STIX" pitchFamily="50" charset="0"/>
            </a:endParaRPr>
          </a:p>
        </p:txBody>
      </p:sp>
    </p:spTree>
    <p:extLst>
      <p:ext uri="{BB962C8B-B14F-4D97-AF65-F5344CB8AC3E}">
        <p14:creationId xmlns:p14="http://schemas.microsoft.com/office/powerpoint/2010/main" val="2818392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t>
            </a:r>
            <a:r>
              <a:rPr lang="en-US" dirty="0" smtClean="0">
                <a:solidFill>
                  <a:srgbClr val="FFFFFF"/>
                </a:solidFill>
              </a:rPr>
              <a:t>Averages</a:t>
            </a:r>
            <a:r>
              <a:rPr lang="en-US" sz="1500" dirty="0">
                <a:solidFill>
                  <a:srgbClr val="FFFFFF"/>
                </a:solidFill>
              </a:rPr>
              <a:t> </a:t>
            </a:r>
            <a:r>
              <a:rPr lang="en-US" sz="1500" dirty="0" smtClean="0">
                <a:solidFill>
                  <a:srgbClr val="FFFFFF"/>
                </a:solidFill>
              </a:rPr>
              <a:t>(3)</a:t>
            </a:r>
            <a:endParaRPr lang="en-US" sz="1500" dirty="0"/>
          </a:p>
        </p:txBody>
      </p:sp>
      <p:sp>
        <p:nvSpPr>
          <p:cNvPr id="8" name="Content Placeholder 2"/>
          <p:cNvSpPr>
            <a:spLocks noGrp="1"/>
          </p:cNvSpPr>
          <p:nvPr>
            <p:ph idx="1"/>
          </p:nvPr>
        </p:nvSpPr>
        <p:spPr>
          <a:xfrm>
            <a:off x="457200" y="1295400"/>
            <a:ext cx="3657600" cy="5029200"/>
          </a:xfrm>
        </p:spPr>
        <p:txBody>
          <a:bodyPr/>
          <a:lstStyle/>
          <a:p>
            <a:r>
              <a:rPr lang="en-US" sz="2400" dirty="0">
                <a:solidFill>
                  <a:srgbClr val="FFFFFF"/>
                </a:solidFill>
              </a:rPr>
              <a:t>Consider the following closing prices for all 10 homes sold in a given month in a small town.</a:t>
            </a:r>
          </a:p>
          <a:p>
            <a:r>
              <a:rPr lang="en-US" sz="2400" dirty="0">
                <a:solidFill>
                  <a:srgbClr val="FFFFFF"/>
                </a:solidFill>
              </a:rPr>
              <a:t>A quick examination of the data, shows that homes in this area frequently sell in the mid $100,000 of dollars.</a:t>
            </a:r>
          </a:p>
          <a:p>
            <a:r>
              <a:rPr lang="en-US" sz="2400" dirty="0">
                <a:solidFill>
                  <a:srgbClr val="FFFFFF"/>
                </a:solidFill>
              </a:rPr>
              <a:t>However, we can see that there are more expensive properties that sell in this market as well.</a:t>
            </a:r>
          </a:p>
        </p:txBody>
      </p:sp>
      <p:graphicFrame>
        <p:nvGraphicFramePr>
          <p:cNvPr id="6" name="Table 3"/>
          <p:cNvGraphicFramePr>
            <a:graphicFrameLocks noGrp="1"/>
          </p:cNvGraphicFramePr>
          <p:nvPr>
            <p:extLst>
              <p:ext uri="{D42A27DB-BD31-4B8C-83A1-F6EECF244321}">
                <p14:modId xmlns:p14="http://schemas.microsoft.com/office/powerpoint/2010/main" val="3238213252"/>
              </p:ext>
            </p:extLst>
          </p:nvPr>
        </p:nvGraphicFramePr>
        <p:xfrm>
          <a:off x="4191000" y="1447800"/>
          <a:ext cx="4754880" cy="1615440"/>
        </p:xfrm>
        <a:graphic>
          <a:graphicData uri="http://schemas.openxmlformats.org/drawingml/2006/table">
            <a:tbl>
              <a:tblPr firstRow="1" bandRow="1">
                <a:tableStyleId>{21E4AEA4-8DFA-4A89-87EB-49C32662AFE0}</a:tableStyleId>
              </a:tblPr>
              <a:tblGrid>
                <a:gridCol w="1097280"/>
                <a:gridCol w="914400"/>
                <a:gridCol w="914400"/>
                <a:gridCol w="914400"/>
                <a:gridCol w="914400"/>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smtClean="0">
                          <a:solidFill>
                            <a:schemeClr val="bg1"/>
                          </a:solidFill>
                        </a:rPr>
                        <a:t>Closing Price</a:t>
                      </a:r>
                    </a:p>
                  </a:txBody>
                  <a:tcPr>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tcPr>
                </a:tc>
              </a:tr>
              <a:tr h="0">
                <a:tc>
                  <a:txBody>
                    <a:bodyPr/>
                    <a:lstStyle/>
                    <a:p>
                      <a:r>
                        <a:rPr lang="en-US" sz="2200" dirty="0" smtClean="0"/>
                        <a:t>$135k</a:t>
                      </a:r>
                      <a:endParaRPr lang="en-US" sz="2200" dirty="0"/>
                    </a:p>
                  </a:txBody>
                  <a:tcPr/>
                </a:tc>
                <a:tc>
                  <a:txBody>
                    <a:bodyPr/>
                    <a:lstStyle/>
                    <a:p>
                      <a:r>
                        <a:rPr lang="en-US" sz="2200" dirty="0" smtClean="0"/>
                        <a:t>$147k</a:t>
                      </a:r>
                      <a:endParaRPr lang="en-US" sz="2200" dirty="0"/>
                    </a:p>
                  </a:txBody>
                  <a:tcPr/>
                </a:tc>
                <a:tc>
                  <a:txBody>
                    <a:bodyPr/>
                    <a:lstStyle/>
                    <a:p>
                      <a:r>
                        <a:rPr lang="en-US" sz="2200" dirty="0" smtClean="0"/>
                        <a:t>$158k</a:t>
                      </a:r>
                      <a:endParaRPr lang="en-US" sz="2200" dirty="0"/>
                    </a:p>
                  </a:txBody>
                  <a:tcPr/>
                </a:tc>
                <a:tc>
                  <a:txBody>
                    <a:bodyPr/>
                    <a:lstStyle/>
                    <a:p>
                      <a:r>
                        <a:rPr lang="en-US" sz="2200" dirty="0" smtClean="0"/>
                        <a:t>$167k</a:t>
                      </a:r>
                      <a:endParaRPr lang="en-US" sz="2200" dirty="0"/>
                    </a:p>
                  </a:txBody>
                  <a:tcPr/>
                </a:tc>
                <a:tc>
                  <a:txBody>
                    <a:bodyPr/>
                    <a:lstStyle/>
                    <a:p>
                      <a:r>
                        <a:rPr lang="en-US" sz="2200" dirty="0" smtClean="0"/>
                        <a:t>$450k</a:t>
                      </a:r>
                      <a:endParaRPr lang="en-US" sz="2200" dirty="0"/>
                    </a:p>
                  </a:txBody>
                  <a:tcPr/>
                </a:tc>
              </a:tr>
              <a:tr h="0">
                <a:tc>
                  <a:txBody>
                    <a:bodyPr/>
                    <a:lstStyle/>
                    <a:p>
                      <a:r>
                        <a:rPr lang="en-US" sz="2200" dirty="0" smtClean="0"/>
                        <a:t>$142k</a:t>
                      </a:r>
                      <a:endParaRPr lang="en-US" sz="2200" dirty="0"/>
                    </a:p>
                  </a:txBody>
                  <a:tcPr/>
                </a:tc>
                <a:tc>
                  <a:txBody>
                    <a:bodyPr/>
                    <a:lstStyle/>
                    <a:p>
                      <a:r>
                        <a:rPr lang="en-US" sz="2200" dirty="0" smtClean="0"/>
                        <a:t>$153k</a:t>
                      </a:r>
                      <a:endParaRPr lang="en-US" sz="2200" dirty="0"/>
                    </a:p>
                  </a:txBody>
                  <a:tcPr/>
                </a:tc>
                <a:tc>
                  <a:txBody>
                    <a:bodyPr/>
                    <a:lstStyle/>
                    <a:p>
                      <a:r>
                        <a:rPr lang="en-US" sz="2200" dirty="0" smtClean="0"/>
                        <a:t>$159k</a:t>
                      </a:r>
                      <a:endParaRPr lang="en-US" sz="2200" dirty="0"/>
                    </a:p>
                  </a:txBody>
                  <a:tcPr/>
                </a:tc>
                <a:tc>
                  <a:txBody>
                    <a:bodyPr/>
                    <a:lstStyle/>
                    <a:p>
                      <a:r>
                        <a:rPr lang="en-US" sz="2200" dirty="0" smtClean="0"/>
                        <a:t>$168k</a:t>
                      </a:r>
                      <a:endParaRPr lang="en-US" sz="2200" dirty="0"/>
                    </a:p>
                  </a:txBody>
                  <a:tcPr/>
                </a:tc>
                <a:tc>
                  <a:txBody>
                    <a:bodyPr/>
                    <a:lstStyle/>
                    <a:p>
                      <a:r>
                        <a:rPr lang="en-US" sz="2200" dirty="0" smtClean="0"/>
                        <a:t>$675k</a:t>
                      </a:r>
                      <a:endParaRPr lang="en-US" sz="2200" dirty="0"/>
                    </a:p>
                  </a:txBody>
                  <a:tcPr/>
                </a:tc>
              </a:tr>
            </a:tbl>
          </a:graphicData>
        </a:graphic>
      </p:graphicFrame>
      <p:sp>
        <p:nvSpPr>
          <p:cNvPr id="2" name="Content Placeholder 4"/>
          <p:cNvSpPr>
            <a:spLocks noGrp="1"/>
          </p:cNvSpPr>
          <p:nvPr>
            <p:ph idx="13"/>
          </p:nvPr>
        </p:nvSpPr>
        <p:spPr>
          <a:xfrm>
            <a:off x="4648200" y="3200400"/>
            <a:ext cx="3276600" cy="1219200"/>
          </a:xfrm>
        </p:spPr>
        <p:txBody>
          <a:bodyPr/>
          <a:lstStyle/>
          <a:p>
            <a:r>
              <a:rPr lang="en-US" sz="2400" dirty="0" smtClean="0"/>
              <a:t>Mean </a:t>
            </a:r>
            <a:r>
              <a:rPr lang="en-US" sz="2400" dirty="0"/>
              <a:t>= $235,400</a:t>
            </a:r>
          </a:p>
          <a:p>
            <a:r>
              <a:rPr lang="en-US" sz="2400" dirty="0"/>
              <a:t>Median = $</a:t>
            </a:r>
            <a:r>
              <a:rPr lang="en-US" sz="2400" dirty="0" smtClean="0"/>
              <a:t>158,500</a:t>
            </a:r>
            <a:endParaRPr lang="en-US" sz="2400" dirty="0"/>
          </a:p>
        </p:txBody>
      </p:sp>
    </p:spTree>
    <p:extLst>
      <p:ext uri="{BB962C8B-B14F-4D97-AF65-F5344CB8AC3E}">
        <p14:creationId xmlns:p14="http://schemas.microsoft.com/office/powerpoint/2010/main" val="15188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t>
            </a:r>
            <a:r>
              <a:rPr lang="en-US" dirty="0" smtClean="0">
                <a:solidFill>
                  <a:srgbClr val="FFFFFF"/>
                </a:solidFill>
              </a:rPr>
              <a:t>Averages</a:t>
            </a:r>
            <a:r>
              <a:rPr lang="en-US" sz="1500" dirty="0">
                <a:solidFill>
                  <a:srgbClr val="FFFFFF"/>
                </a:solidFill>
              </a:rPr>
              <a:t> </a:t>
            </a:r>
            <a:r>
              <a:rPr lang="en-US" sz="1500" dirty="0" smtClean="0">
                <a:solidFill>
                  <a:srgbClr val="FFFFFF"/>
                </a:solidFill>
              </a:rPr>
              <a:t>(4)</a:t>
            </a:r>
            <a:endParaRPr lang="en-US" sz="1500" dirty="0"/>
          </a:p>
        </p:txBody>
      </p:sp>
      <p:sp>
        <p:nvSpPr>
          <p:cNvPr id="8" name="Content Placeholder 2"/>
          <p:cNvSpPr>
            <a:spLocks noGrp="1"/>
          </p:cNvSpPr>
          <p:nvPr>
            <p:ph idx="1"/>
          </p:nvPr>
        </p:nvSpPr>
        <p:spPr>
          <a:xfrm>
            <a:off x="457200" y="1295400"/>
            <a:ext cx="8595360" cy="5257800"/>
          </a:xfrm>
        </p:spPr>
        <p:txBody>
          <a:bodyPr/>
          <a:lstStyle/>
          <a:p>
            <a:r>
              <a:rPr lang="en-US" dirty="0">
                <a:solidFill>
                  <a:srgbClr val="FFFFFF"/>
                </a:solidFill>
              </a:rPr>
              <a:t>If the individual data values were unavailable and someone attempted to characterize the data set by reporting only the mean of $235,400.</a:t>
            </a:r>
          </a:p>
          <a:p>
            <a:r>
              <a:rPr lang="en-US" dirty="0">
                <a:solidFill>
                  <a:srgbClr val="FFFFFF"/>
                </a:solidFill>
              </a:rPr>
              <a:t>It would create a false impression with regard to the actual housing market in this town.</a:t>
            </a:r>
          </a:p>
          <a:p>
            <a:r>
              <a:rPr lang="en-US" dirty="0">
                <a:solidFill>
                  <a:srgbClr val="FFFFFF"/>
                </a:solidFill>
              </a:rPr>
              <a:t>The median closing price is $158,500, which is much more representative of the actual housing market in this town.</a:t>
            </a:r>
          </a:p>
          <a:p>
            <a:r>
              <a:rPr lang="en-US" dirty="0">
                <a:solidFill>
                  <a:srgbClr val="FFFFFF"/>
                </a:solidFill>
              </a:rPr>
              <a:t>As you progress through the study of statistics you’ll find that the median is frequently the better measure to characterize data sets that contain extreme data values.</a:t>
            </a:r>
          </a:p>
        </p:txBody>
      </p:sp>
    </p:spTree>
    <p:extLst>
      <p:ext uri="{BB962C8B-B14F-4D97-AF65-F5344CB8AC3E}">
        <p14:creationId xmlns:p14="http://schemas.microsoft.com/office/powerpoint/2010/main" val="1868091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2133</TotalTime>
  <Words>995</Words>
  <Application>Microsoft Office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9</vt:i4>
      </vt:variant>
      <vt:variant>
        <vt:lpstr>Slide Titles</vt:lpstr>
      </vt:variant>
      <vt:variant>
        <vt:i4>20</vt:i4>
      </vt:variant>
    </vt:vector>
  </HeadingPairs>
  <TitlesOfParts>
    <vt:vector size="29"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Data</vt:lpstr>
      <vt:lpstr>Suspect Samples (1)</vt:lpstr>
      <vt:lpstr>Suspect Samples (2)</vt:lpstr>
      <vt:lpstr>Ambiguous Averages (1)</vt:lpstr>
      <vt:lpstr>Ambiguous Averages (2)</vt:lpstr>
      <vt:lpstr>Ambiguous Averages (3)</vt:lpstr>
      <vt:lpstr>Ambiguous Averages (4)</vt:lpstr>
      <vt:lpstr>Changing the Subject (1)</vt:lpstr>
      <vt:lpstr>Changing the Subject (2)</vt:lpstr>
      <vt:lpstr>Changing the Subject (3)</vt:lpstr>
      <vt:lpstr>Changing the Subject (4)</vt:lpstr>
      <vt:lpstr>Detached Statistics</vt:lpstr>
      <vt:lpstr>Implied Connections</vt:lpstr>
      <vt:lpstr>Misleading Graphs (1)</vt:lpstr>
      <vt:lpstr>Misleading Graphs (2)</vt:lpstr>
      <vt:lpstr>Misleading Graphs (3)</vt:lpstr>
      <vt:lpstr>Misleading Graphs (4)</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255</cp:revision>
  <dcterms:created xsi:type="dcterms:W3CDTF">2017-12-05T17:18:18Z</dcterms:created>
  <dcterms:modified xsi:type="dcterms:W3CDTF">2018-05-11T05:48:40Z</dcterms:modified>
</cp:coreProperties>
</file>