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5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6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7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8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859" r:id="rId2"/>
    <p:sldMasterId id="2147483744" r:id="rId3"/>
    <p:sldMasterId id="2147483780" r:id="rId4"/>
    <p:sldMasterId id="2147483838" r:id="rId5"/>
    <p:sldMasterId id="2147483713" r:id="rId6"/>
    <p:sldMasterId id="2147483674" r:id="rId7"/>
    <p:sldMasterId id="2147483897" r:id="rId8"/>
    <p:sldMasterId id="2147483960" r:id="rId9"/>
  </p:sldMasterIdLst>
  <p:notesMasterIdLst>
    <p:notesMasterId r:id="rId25"/>
  </p:notesMasterIdLst>
  <p:handoutMasterIdLst>
    <p:handoutMasterId r:id="rId26"/>
  </p:handoutMasterIdLst>
  <p:sldIdLst>
    <p:sldId id="273" r:id="rId10"/>
    <p:sldId id="276" r:id="rId11"/>
    <p:sldId id="296" r:id="rId12"/>
    <p:sldId id="275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1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408">
          <p15:clr>
            <a:srgbClr val="A4A3A4"/>
          </p15:clr>
        </p15:guide>
        <p15:guide id="2" orient="horz" pos="3600">
          <p15:clr>
            <a:srgbClr val="A4A3A4"/>
          </p15:clr>
        </p15:guide>
        <p15:guide id="3" orient="horz" pos="912" userDrawn="1">
          <p15:clr>
            <a:srgbClr val="A4A3A4"/>
          </p15:clr>
        </p15:guide>
        <p15:guide id="4" orient="horz" pos="3360">
          <p15:clr>
            <a:srgbClr val="A4A3A4"/>
          </p15:clr>
        </p15:guide>
        <p15:guide id="5" pos="5616">
          <p15:clr>
            <a:srgbClr val="A4A3A4"/>
          </p15:clr>
        </p15:guide>
        <p15:guide id="6" pos="432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8E9"/>
    <a:srgbClr val="D8CDD1"/>
    <a:srgbClr val="802754"/>
    <a:srgbClr val="2B606A"/>
    <a:srgbClr val="085367"/>
    <a:srgbClr val="00518B"/>
    <a:srgbClr val="B60000"/>
    <a:srgbClr val="214E91"/>
    <a:srgbClr val="6A6A6A"/>
    <a:srgbClr val="E666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86475" autoAdjust="0"/>
  </p:normalViewPr>
  <p:slideViewPr>
    <p:cSldViewPr>
      <p:cViewPr>
        <p:scale>
          <a:sx n="75" d="100"/>
          <a:sy n="75" d="100"/>
        </p:scale>
        <p:origin x="-786" y="-582"/>
      </p:cViewPr>
      <p:guideLst>
        <p:guide orient="horz" pos="3408"/>
        <p:guide orient="horz" pos="3600"/>
        <p:guide orient="horz" pos="912"/>
        <p:guide orient="horz" pos="3360"/>
        <p:guide pos="5616"/>
        <p:guide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4CCBF-31CF-4FCA-A5B4-50142834420A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95618-5249-4F12-80E4-2F3A0FD1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10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4B720-C9F6-4BFC-BC5C-B1B8D70204DA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03D02-7E89-4EBF-B123-9C334E1BF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1560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002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0574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605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0104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Six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201168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533400" y="2880360"/>
            <a:ext cx="8153400" cy="6858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33400" y="367284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533400" y="4617720"/>
            <a:ext cx="8153400" cy="9144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533400" y="563880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562023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12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159416" y="1066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159416" y="19812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159416" y="28956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159416" y="38100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159416" y="47244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159416" y="5638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7"/>
          <p:cNvSpPr>
            <a:spLocks noGrp="1"/>
          </p:cNvSpPr>
          <p:nvPr>
            <p:ph sz="quarter" idx="18"/>
          </p:nvPr>
        </p:nvSpPr>
        <p:spPr>
          <a:xfrm>
            <a:off x="4800600" y="1066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 dirty="0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19" name="Content Placeholder 8"/>
          <p:cNvSpPr>
            <a:spLocks noGrp="1"/>
          </p:cNvSpPr>
          <p:nvPr>
            <p:ph sz="quarter" idx="19"/>
          </p:nvPr>
        </p:nvSpPr>
        <p:spPr>
          <a:xfrm>
            <a:off x="4800600" y="19812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1" name="Content Placeholder 9"/>
          <p:cNvSpPr>
            <a:spLocks noGrp="1"/>
          </p:cNvSpPr>
          <p:nvPr>
            <p:ph sz="quarter" idx="20"/>
          </p:nvPr>
        </p:nvSpPr>
        <p:spPr>
          <a:xfrm>
            <a:off x="4800600" y="28956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3" name="Content Placeholder 10"/>
          <p:cNvSpPr>
            <a:spLocks noGrp="1"/>
          </p:cNvSpPr>
          <p:nvPr>
            <p:ph sz="quarter" idx="21"/>
          </p:nvPr>
        </p:nvSpPr>
        <p:spPr>
          <a:xfrm>
            <a:off x="4800600" y="38100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5" name="Content Placeholder 11"/>
          <p:cNvSpPr>
            <a:spLocks noGrp="1"/>
          </p:cNvSpPr>
          <p:nvPr>
            <p:ph sz="quarter" idx="22"/>
          </p:nvPr>
        </p:nvSpPr>
        <p:spPr>
          <a:xfrm>
            <a:off x="4800600" y="47244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7" name="Content Placeholder 12"/>
          <p:cNvSpPr>
            <a:spLocks noGrp="1"/>
          </p:cNvSpPr>
          <p:nvPr>
            <p:ph sz="quarter" idx="23"/>
          </p:nvPr>
        </p:nvSpPr>
        <p:spPr>
          <a:xfrm>
            <a:off x="4800600" y="5638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75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9805406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118797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5612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87407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480686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0198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5873770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4999894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9750495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9100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510540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326611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1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198741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4675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6265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8100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4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5" hasCustomPrompt="1"/>
          </p:nvPr>
        </p:nvSpPr>
        <p:spPr>
          <a:xfrm>
            <a:off x="6473952" y="6705599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47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524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0480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48006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5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280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25146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38100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57200" y="50292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7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845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1940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36828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27324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75055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357063" y="59960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2079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502643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8539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91643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7512" y="5081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15795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24692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8335032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685800" y="2555875"/>
            <a:ext cx="7772400" cy="1470025"/>
          </a:xfrm>
          <a:prstGeom prst="rect">
            <a:avLst/>
          </a:prstGeom>
        </p:spPr>
        <p:txBody>
          <a:bodyPr anchor="b"/>
          <a:lstStyle>
            <a:lvl1pPr algn="r">
              <a:defRPr sz="2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38600"/>
            <a:ext cx="7772400" cy="201168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0" y="6771640"/>
            <a:ext cx="9144000" cy="91440"/>
          </a:xfrm>
          <a:prstGeom prst="rect">
            <a:avLst/>
          </a:prstGeom>
        </p:spPr>
        <p:txBody>
          <a:bodyPr lIns="45720" rIns="4572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920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lide 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1066800" y="1524000"/>
            <a:ext cx="7048500" cy="1470025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066800" y="29718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8872374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lue Slide 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722313" y="2643186"/>
            <a:ext cx="7202487" cy="1362075"/>
          </a:xfrm>
          <a:prstGeom prst="rect">
            <a:avLst/>
          </a:prstGeom>
        </p:spPr>
        <p:txBody>
          <a:bodyPr anchor="t"/>
          <a:lstStyle>
            <a:lvl1pPr algn="l">
              <a:defRPr sz="44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722313" y="1143000"/>
            <a:ext cx="720248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53150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0668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6294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70175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94921454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65626086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990600"/>
            <a:ext cx="8229600" cy="5410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36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109974784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11237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7556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0741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3.gif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6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sp>
        <p:nvSpPr>
          <p:cNvPr id="13" name="Red Bar"/>
          <p:cNvSpPr/>
          <p:nvPr userDrawn="1"/>
        </p:nvSpPr>
        <p:spPr>
          <a:xfrm>
            <a:off x="0" y="6248400"/>
            <a:ext cx="9144000" cy="503767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2" name="MH Tagline" descr="Tagline: Because learning changes everything.™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1" y="6351925"/>
            <a:ext cx="3223119" cy="2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33" r:id="rId5"/>
    <p:sldLayoutId id="2147483734" r:id="rId6"/>
    <p:sldLayoutId id="2147483914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pic>
        <p:nvPicPr>
          <p:cNvPr id="2" name="MH Tagline" descr="Tag line: Because learning changes everything™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7775"/>
            <a:ext cx="33718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5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119257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896" r:id="rId2"/>
    <p:sldLayoutId id="2147483965" r:id="rId3"/>
    <p:sldLayoutId id="2147483753" r:id="rId4"/>
    <p:sldLayoutId id="2147483908" r:id="rId5"/>
    <p:sldLayoutId id="2147483950" r:id="rId6"/>
    <p:sldLayoutId id="2147483757" r:id="rId7"/>
    <p:sldLayoutId id="2147483877" r:id="rId8"/>
    <p:sldLayoutId id="2147483761" r:id="rId9"/>
    <p:sldLayoutId id="2147483800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6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Copyright" descr="©McGraw-Hill Education&#10;"/>
          <p:cNvSpPr txBox="1">
            <a:spLocks/>
          </p:cNvSpPr>
          <p:nvPr userDrawn="1"/>
        </p:nvSpPr>
        <p:spPr>
          <a:xfrm>
            <a:off x="0" y="6705600"/>
            <a:ext cx="155448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 2019 McGraw-Hill Education</a:t>
            </a:r>
            <a:endParaRPr lang="en-US" sz="320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3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66" r:id="rId2"/>
    <p:sldLayoutId id="2147483967" r:id="rId3"/>
    <p:sldLayoutId id="2147483968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pyright" descr="©McGraw-Hill Education&#10;"/>
          <p:cNvSpPr txBox="1"/>
          <p:nvPr userDrawn="1"/>
        </p:nvSpPr>
        <p:spPr>
          <a:xfrm>
            <a:off x="0" y="6642556"/>
            <a:ext cx="1295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6A6A6A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85764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Copyright" descr="©McGraw-Hill Education.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52010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070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MH BG Image"/>
          <p:cNvPicPr>
            <a:picLocks noChangeAspect="1"/>
          </p:cNvPicPr>
          <p:nvPr userDrawn="1"/>
        </p:nvPicPr>
        <p:blipFill rotWithShape="1">
          <a:blip r:embed="rId4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8644" b="27282"/>
          <a:stretch/>
        </p:blipFill>
        <p:spPr>
          <a:xfrm>
            <a:off x="461821" y="1943668"/>
            <a:ext cx="8682180" cy="4914333"/>
          </a:xfrm>
          <a:prstGeom prst="rect">
            <a:avLst/>
          </a:prstGeom>
        </p:spPr>
      </p:pic>
      <p:sp>
        <p:nvSpPr>
          <p:cNvPr id="8" name="Copyright" descr="©McGraw-Hill Education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6361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69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78273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6" r:id="rId2"/>
    <p:sldLayoutId id="2147483755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36652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pPr algn="r"/>
            <a:r>
              <a:rPr lang="en-US" sz="2200" dirty="0" smtClean="0">
                <a:solidFill>
                  <a:srgbClr val="FFFFFF"/>
                </a:solidFill>
              </a:rPr>
              <a:t>ELEMENTARY STATISTICS, BLUMAN</a:t>
            </a:r>
            <a:endParaRPr lang="en-US" sz="220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FF"/>
                </a:solidFill>
              </a:rPr>
              <a:t>Getting Started with the TI Graphing Calculator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© 2019 McGraw-Hill Education. All rights reserved. Authorized only 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41476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 a </a:t>
            </a:r>
            <a:r>
              <a:rPr lang="en-US" dirty="0" smtClean="0"/>
              <a:t>List</a:t>
            </a:r>
            <a:r>
              <a:rPr lang="en-US" sz="1500" dirty="0">
                <a:solidFill>
                  <a:prstClr val="white"/>
                </a:solidFill>
              </a:rPr>
              <a:t> </a:t>
            </a:r>
            <a:r>
              <a:rPr lang="en-US" sz="1500" dirty="0" smtClean="0">
                <a:solidFill>
                  <a:prstClr val="white"/>
                </a:solidFill>
              </a:rPr>
              <a:t>(4)</a:t>
            </a:r>
            <a:endParaRPr lang="en-US" sz="15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114800" cy="5257800"/>
          </a:xfrm>
        </p:spPr>
        <p:txBody>
          <a:bodyPr/>
          <a:lstStyle/>
          <a:p>
            <a:pPr lvl="0" defTabSz="914400">
              <a:spcAft>
                <a:spcPts val="1200"/>
              </a:spcAft>
              <a:defRPr/>
            </a:pPr>
            <a:r>
              <a:rPr lang="en-US" dirty="0" smtClean="0"/>
              <a:t>Use </a:t>
            </a:r>
            <a:r>
              <a:rPr lang="en-US" dirty="0"/>
              <a:t>the left cursor to highlight  the list to the left</a:t>
            </a:r>
          </a:p>
          <a:p>
            <a:pPr lvl="0" defTabSz="914400">
              <a:spcAft>
                <a:spcPts val="1200"/>
              </a:spcAft>
              <a:defRPr/>
            </a:pPr>
            <a:r>
              <a:rPr lang="en-US" dirty="0" smtClean="0"/>
              <a:t>Press </a:t>
            </a:r>
            <a:r>
              <a:rPr lang="en-US" dirty="0"/>
              <a:t>the up cursor to highlight the heading for List 1</a:t>
            </a:r>
          </a:p>
          <a:p>
            <a:pPr lvl="0" defTabSz="914400">
              <a:spcAft>
                <a:spcPts val="1200"/>
              </a:spcAft>
              <a:defRPr/>
            </a:pPr>
            <a:r>
              <a:rPr lang="en-US" dirty="0" smtClean="0"/>
              <a:t>Press </a:t>
            </a:r>
            <a:r>
              <a:rPr lang="en-US" dirty="0"/>
              <a:t>clear</a:t>
            </a:r>
          </a:p>
          <a:p>
            <a:pPr lvl="0" defTabSz="914400">
              <a:spcAft>
                <a:spcPts val="1200"/>
              </a:spcAft>
              <a:defRPr/>
            </a:pPr>
            <a:r>
              <a:rPr lang="en-US" dirty="0" smtClean="0"/>
              <a:t>Press enter</a:t>
            </a:r>
            <a:endParaRPr lang="en-US" dirty="0"/>
          </a:p>
        </p:txBody>
      </p:sp>
      <p:pic>
        <p:nvPicPr>
          <p:cNvPr id="1026" name="Picture 3" descr="Face of TI Graphing Calculator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6133" y="1578046"/>
            <a:ext cx="3870351" cy="3456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84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Values in a List</a:t>
            </a:r>
            <a:endParaRPr lang="en-US" sz="15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114800" cy="5257800"/>
          </a:xfrm>
        </p:spPr>
        <p:txBody>
          <a:bodyPr/>
          <a:lstStyle/>
          <a:p>
            <a:pPr lvl="0" defTabSz="914400">
              <a:spcBef>
                <a:spcPts val="600"/>
              </a:spcBef>
            </a:pPr>
            <a:r>
              <a:rPr lang="en-US" sz="2600" dirty="0"/>
              <a:t>We will now enter the values in the data set for the 15 giraffes</a:t>
            </a:r>
            <a:r>
              <a:rPr lang="en-US" sz="2600" dirty="0" smtClean="0"/>
              <a:t>.</a:t>
            </a:r>
            <a:endParaRPr lang="en-US" sz="2600" dirty="0"/>
          </a:p>
          <a:p>
            <a:pPr lvl="0" defTabSz="914400">
              <a:spcBef>
                <a:spcPts val="600"/>
              </a:spcBef>
            </a:pPr>
            <a:r>
              <a:rPr lang="en-US" sz="2600" dirty="0"/>
              <a:t>In order to enter data all we have to do is type in the value. </a:t>
            </a:r>
          </a:p>
          <a:p>
            <a:pPr lvl="0" defTabSz="914400">
              <a:spcBef>
                <a:spcPts val="600"/>
              </a:spcBef>
            </a:pPr>
            <a:r>
              <a:rPr lang="en-US" sz="2600" dirty="0"/>
              <a:t>The first is 142 and then press enter</a:t>
            </a:r>
            <a:r>
              <a:rPr lang="en-US" sz="2600" dirty="0" smtClean="0"/>
              <a:t>.</a:t>
            </a:r>
            <a:endParaRPr lang="en-US" sz="2600" dirty="0"/>
          </a:p>
          <a:p>
            <a:pPr lvl="0" defTabSz="914400">
              <a:spcBef>
                <a:spcPts val="600"/>
              </a:spcBef>
            </a:pPr>
            <a:r>
              <a:rPr lang="en-US" sz="2600" dirty="0"/>
              <a:t>This moves the cursor to the next position in the list and then continue to enter all of the data values.</a:t>
            </a:r>
            <a:endParaRPr lang="en-US" sz="2600" dirty="0"/>
          </a:p>
        </p:txBody>
      </p:sp>
      <p:pic>
        <p:nvPicPr>
          <p:cNvPr id="1026" name="Picture 3" descr="Face of TI Graphing Calculator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30957" y="1578046"/>
            <a:ext cx="3860703" cy="3456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38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a </a:t>
            </a:r>
            <a:r>
              <a:rPr lang="en-US" dirty="0" smtClean="0"/>
              <a:t>List</a:t>
            </a:r>
            <a:r>
              <a:rPr lang="en-US" sz="1500" dirty="0">
                <a:solidFill>
                  <a:prstClr val="white"/>
                </a:solidFill>
              </a:rPr>
              <a:t> (1)</a:t>
            </a:r>
            <a:endParaRPr lang="en-US" sz="15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114800" cy="5257800"/>
          </a:xfrm>
        </p:spPr>
        <p:txBody>
          <a:bodyPr/>
          <a:lstStyle/>
          <a:p>
            <a:pPr lvl="0" defTabSz="914400">
              <a:spcBef>
                <a:spcPts val="600"/>
              </a:spcBef>
              <a:spcAft>
                <a:spcPts val="1200"/>
              </a:spcAft>
            </a:pPr>
            <a:r>
              <a:rPr lang="en-US" sz="2600" dirty="0" smtClean="0"/>
              <a:t>How </a:t>
            </a:r>
            <a:r>
              <a:rPr lang="en-US" sz="2600" dirty="0"/>
              <a:t>to Sort a List</a:t>
            </a:r>
          </a:p>
          <a:p>
            <a:pPr lvl="0" defTabSz="914400">
              <a:spcBef>
                <a:spcPts val="600"/>
              </a:spcBef>
              <a:spcAft>
                <a:spcPts val="1200"/>
              </a:spcAft>
            </a:pPr>
            <a:r>
              <a:rPr lang="en-US" sz="2600" dirty="0" smtClean="0"/>
              <a:t>In </a:t>
            </a:r>
            <a:r>
              <a:rPr lang="en-US" sz="2600" dirty="0"/>
              <a:t>order to sort List 1 we should begin by pressing stat.</a:t>
            </a:r>
          </a:p>
          <a:p>
            <a:pPr lvl="0" defTabSz="914400">
              <a:spcBef>
                <a:spcPts val="600"/>
              </a:spcBef>
              <a:spcAft>
                <a:spcPts val="1200"/>
              </a:spcAft>
            </a:pPr>
            <a:r>
              <a:rPr lang="en-US" sz="2600" dirty="0" smtClean="0"/>
              <a:t>The </a:t>
            </a:r>
            <a:r>
              <a:rPr lang="en-US" sz="2600" dirty="0"/>
              <a:t>function sort Ascending is assigned to the 2 button. The function sort Descending is assigned to the 3 button. Let's sort the data in an ascending format.</a:t>
            </a:r>
          </a:p>
          <a:p>
            <a:pPr lvl="0" defTabSz="914400">
              <a:spcBef>
                <a:spcPts val="600"/>
              </a:spcBef>
              <a:spcAft>
                <a:spcPts val="1200"/>
              </a:spcAft>
            </a:pPr>
            <a:r>
              <a:rPr lang="en-US" sz="2600" dirty="0" smtClean="0"/>
              <a:t>Press </a:t>
            </a:r>
            <a:r>
              <a:rPr lang="en-US" sz="2600" dirty="0"/>
              <a:t>2</a:t>
            </a:r>
            <a:endParaRPr lang="en-US" sz="2600" dirty="0"/>
          </a:p>
        </p:txBody>
      </p:sp>
      <p:pic>
        <p:nvPicPr>
          <p:cNvPr id="1026" name="Picture 3" descr="Face of TI Graphing Calculator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30957" y="1584376"/>
            <a:ext cx="3860703" cy="3443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59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a </a:t>
            </a:r>
            <a:r>
              <a:rPr lang="en-US" dirty="0" smtClean="0"/>
              <a:t>List</a:t>
            </a:r>
            <a:r>
              <a:rPr lang="en-US" sz="1500" dirty="0">
                <a:solidFill>
                  <a:prstClr val="white"/>
                </a:solidFill>
              </a:rPr>
              <a:t> </a:t>
            </a:r>
            <a:r>
              <a:rPr lang="en-US" sz="1500" dirty="0" smtClean="0">
                <a:solidFill>
                  <a:prstClr val="white"/>
                </a:solidFill>
              </a:rPr>
              <a:t>(2)</a:t>
            </a:r>
            <a:endParaRPr lang="en-US" sz="15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114800" cy="5257800"/>
          </a:xfrm>
        </p:spPr>
        <p:txBody>
          <a:bodyPr/>
          <a:lstStyle/>
          <a:p>
            <a:pPr lvl="0" defTabSz="914400">
              <a:spcBef>
                <a:spcPts val="600"/>
              </a:spcBef>
              <a:spcAft>
                <a:spcPts val="300"/>
              </a:spcAft>
            </a:pPr>
            <a:r>
              <a:rPr lang="en-US" sz="2400" dirty="0"/>
              <a:t>We are prompted to inform the calculator which list should be sorted. </a:t>
            </a:r>
          </a:p>
          <a:p>
            <a:pPr lvl="0" defTabSz="914400">
              <a:spcBef>
                <a:spcPts val="600"/>
              </a:spcBef>
              <a:spcAft>
                <a:spcPts val="300"/>
              </a:spcAft>
            </a:pPr>
            <a:r>
              <a:rPr lang="en-US" sz="2400" dirty="0" smtClean="0"/>
              <a:t>We </a:t>
            </a:r>
            <a:r>
              <a:rPr lang="en-US" sz="2400" dirty="0"/>
              <a:t>can see that the blue label above the 1 button is L1 which stands for List 1.</a:t>
            </a:r>
          </a:p>
          <a:p>
            <a:pPr lvl="0" defTabSz="914400">
              <a:spcBef>
                <a:spcPts val="600"/>
              </a:spcBef>
              <a:spcAft>
                <a:spcPts val="300"/>
              </a:spcAft>
            </a:pPr>
            <a:r>
              <a:rPr lang="en-US" sz="2400" dirty="0" smtClean="0"/>
              <a:t>Since </a:t>
            </a:r>
            <a:r>
              <a:rPr lang="en-US" sz="2400" dirty="0"/>
              <a:t>it is a 2nd function of the 1 button we'll begin by pressing 2</a:t>
            </a:r>
            <a:r>
              <a:rPr lang="en-US" sz="2400" baseline="30000" dirty="0"/>
              <a:t>nd</a:t>
            </a:r>
            <a:r>
              <a:rPr lang="en-US" sz="2400" dirty="0"/>
              <a:t> and then 1.</a:t>
            </a:r>
          </a:p>
          <a:p>
            <a:pPr lvl="0" defTabSz="914400">
              <a:spcBef>
                <a:spcPts val="600"/>
              </a:spcBef>
              <a:spcAft>
                <a:spcPts val="300"/>
              </a:spcAft>
            </a:pPr>
            <a:r>
              <a:rPr lang="en-US" sz="2400" dirty="0" smtClean="0"/>
              <a:t>Close </a:t>
            </a:r>
            <a:r>
              <a:rPr lang="en-US" sz="2400" dirty="0"/>
              <a:t>the parentheses and press enter.</a:t>
            </a:r>
          </a:p>
          <a:p>
            <a:pPr lvl="0" defTabSz="914400">
              <a:spcBef>
                <a:spcPts val="600"/>
              </a:spcBef>
              <a:spcAft>
                <a:spcPts val="300"/>
              </a:spcAft>
            </a:pPr>
            <a:r>
              <a:rPr lang="en-US" sz="2400" dirty="0" smtClean="0"/>
              <a:t>We </a:t>
            </a:r>
            <a:r>
              <a:rPr lang="en-US" sz="2400" dirty="0"/>
              <a:t>are notified then that this function is done.</a:t>
            </a:r>
            <a:endParaRPr lang="en-US" sz="2400" dirty="0"/>
          </a:p>
        </p:txBody>
      </p:sp>
      <p:pic>
        <p:nvPicPr>
          <p:cNvPr id="1026" name="Picture 3" descr="Face of TI Graphing Calculator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34493" y="1584376"/>
            <a:ext cx="3853631" cy="3443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03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a </a:t>
            </a:r>
            <a:r>
              <a:rPr lang="en-US" dirty="0" smtClean="0"/>
              <a:t>List</a:t>
            </a:r>
            <a:r>
              <a:rPr lang="en-US" sz="1500" dirty="0">
                <a:solidFill>
                  <a:prstClr val="white"/>
                </a:solidFill>
              </a:rPr>
              <a:t> </a:t>
            </a:r>
            <a:r>
              <a:rPr lang="en-US" sz="1500" dirty="0" smtClean="0">
                <a:solidFill>
                  <a:prstClr val="white"/>
                </a:solidFill>
              </a:rPr>
              <a:t>(3)</a:t>
            </a:r>
            <a:endParaRPr lang="en-US" sz="15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114800" cy="5257800"/>
          </a:xfrm>
        </p:spPr>
        <p:txBody>
          <a:bodyPr/>
          <a:lstStyle/>
          <a:p>
            <a:pPr lvl="0" defTabSz="914400">
              <a:spcAft>
                <a:spcPts val="1200"/>
              </a:spcAft>
            </a:pPr>
            <a:r>
              <a:rPr lang="en-US" dirty="0" smtClean="0"/>
              <a:t>We  </a:t>
            </a:r>
            <a:r>
              <a:rPr lang="en-US" dirty="0"/>
              <a:t>can see our ascended list by pressing stat and then 1 again for edit.</a:t>
            </a:r>
          </a:p>
          <a:p>
            <a:pPr lvl="0" defTabSz="914400">
              <a:spcAft>
                <a:spcPts val="1200"/>
              </a:spcAft>
            </a:pPr>
            <a:r>
              <a:rPr lang="en-US" dirty="0" smtClean="0"/>
              <a:t>This </a:t>
            </a:r>
            <a:r>
              <a:rPr lang="en-US" dirty="0"/>
              <a:t>data set has been sorted in an ascending format.</a:t>
            </a:r>
          </a:p>
          <a:p>
            <a:pPr lvl="0" defTabSz="914400">
              <a:spcAft>
                <a:spcPts val="1200"/>
              </a:spcAft>
            </a:pPr>
            <a:r>
              <a:rPr lang="en-US" dirty="0" smtClean="0"/>
              <a:t>By </a:t>
            </a:r>
            <a:r>
              <a:rPr lang="en-US" dirty="0"/>
              <a:t>pressing the down cursor we can access each of the entries.</a:t>
            </a:r>
            <a:endParaRPr lang="en-US" dirty="0"/>
          </a:p>
        </p:txBody>
      </p:sp>
      <p:pic>
        <p:nvPicPr>
          <p:cNvPr id="1026" name="Picture 3" descr="Face of TI Graphing Calculator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34493" y="1611382"/>
            <a:ext cx="3853631" cy="3389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93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Summary</a:t>
            </a:r>
            <a:endParaRPr lang="en-US" sz="15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03920" cy="525780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In this PowerPoint we learned</a:t>
            </a:r>
            <a:r>
              <a:rPr lang="en-US" dirty="0" smtClean="0">
                <a:solidFill>
                  <a:srgbClr val="FFFFFF"/>
                </a:solidFill>
              </a:rPr>
              <a:t>:</a:t>
            </a:r>
          </a:p>
          <a:p>
            <a:pPr marL="4572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How to turn the TI graphing calculator on and off</a:t>
            </a:r>
          </a:p>
          <a:p>
            <a:pPr marL="4572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How to clear a list</a:t>
            </a:r>
          </a:p>
          <a:p>
            <a:pPr marL="4572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How to enter a data set into a list</a:t>
            </a:r>
          </a:p>
          <a:p>
            <a:pPr marL="4572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How to sort a list</a:t>
            </a:r>
          </a:p>
        </p:txBody>
      </p:sp>
    </p:spTree>
    <p:extLst>
      <p:ext uri="{BB962C8B-B14F-4D97-AF65-F5344CB8AC3E}">
        <p14:creationId xmlns:p14="http://schemas.microsoft.com/office/powerpoint/2010/main" val="212712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Objectives for this PowerPoint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altLang="en-US" dirty="0"/>
              <a:t>Turn the TI Graphing Calculator on and off</a:t>
            </a:r>
          </a:p>
          <a:p>
            <a:pPr>
              <a:spcAft>
                <a:spcPts val="1200"/>
              </a:spcAft>
            </a:pPr>
            <a:r>
              <a:rPr lang="en-US" altLang="en-US" dirty="0"/>
              <a:t>How to clear a list</a:t>
            </a:r>
          </a:p>
          <a:p>
            <a:pPr>
              <a:spcAft>
                <a:spcPts val="1200"/>
              </a:spcAft>
            </a:pPr>
            <a:r>
              <a:rPr lang="en-US" altLang="en-US" dirty="0"/>
              <a:t>How to enter a data set into a list</a:t>
            </a:r>
          </a:p>
          <a:p>
            <a:pPr>
              <a:spcAft>
                <a:spcPts val="1200"/>
              </a:spcAft>
            </a:pPr>
            <a:r>
              <a:rPr lang="en-US" altLang="en-US" dirty="0"/>
              <a:t>Sort a list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6688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Giraffe Data</a:t>
            </a:r>
            <a:endParaRPr lang="en-US" sz="15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5486400" cy="5257800"/>
          </a:xfrm>
        </p:spPr>
        <p:txBody>
          <a:bodyPr/>
          <a:lstStyle/>
          <a:p>
            <a:pPr lvl="0" defTabSz="9144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data table to the right contains the birth weights for 15 giraffes. The data are given in pounds.</a:t>
            </a:r>
            <a:endParaRPr lang="en-US" dirty="0"/>
          </a:p>
        </p:txBody>
      </p:sp>
      <p:graphicFrame>
        <p:nvGraphicFramePr>
          <p:cNvPr id="2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104077"/>
              </p:ext>
            </p:extLst>
          </p:nvPr>
        </p:nvGraphicFramePr>
        <p:xfrm>
          <a:off x="6400800" y="1066800"/>
          <a:ext cx="914400" cy="5486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1440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142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143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8E9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140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147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117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140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141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144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127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150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127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137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112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183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 On</a:t>
            </a:r>
            <a:endParaRPr lang="en-US" sz="15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114800" cy="2362200"/>
          </a:xfrm>
        </p:spPr>
        <p:txBody>
          <a:bodyPr/>
          <a:lstStyle/>
          <a:p>
            <a:pPr lvl="0" defTabSz="914400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In </a:t>
            </a:r>
            <a:r>
              <a:rPr lang="en-US" dirty="0"/>
              <a:t>order to turn the TI graphing calculator on press the on button.</a:t>
            </a:r>
            <a:endParaRPr lang="en-US" dirty="0"/>
          </a:p>
        </p:txBody>
      </p:sp>
      <p:pic>
        <p:nvPicPr>
          <p:cNvPr id="1026" name="Picture 3" descr=" Face of TI Graphing Calculator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8200" y="1506875"/>
            <a:ext cx="4026219" cy="35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43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 Off</a:t>
            </a:r>
            <a:endParaRPr lang="en-US" sz="15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114800" cy="5029200"/>
          </a:xfrm>
        </p:spPr>
        <p:txBody>
          <a:bodyPr/>
          <a:lstStyle/>
          <a:p>
            <a:pPr lvl="0" defTabSz="914400">
              <a:spcAft>
                <a:spcPts val="1200"/>
              </a:spcAft>
            </a:pPr>
            <a:r>
              <a:rPr lang="en-US" dirty="0" smtClean="0"/>
              <a:t>We </a:t>
            </a:r>
            <a:r>
              <a:rPr lang="en-US" dirty="0"/>
              <a:t>see that off is printed in blue above the on button.</a:t>
            </a:r>
          </a:p>
          <a:p>
            <a:pPr lvl="0" defTabSz="914400">
              <a:spcAft>
                <a:spcPts val="1200"/>
              </a:spcAft>
            </a:pPr>
            <a:r>
              <a:rPr lang="en-US" dirty="0" smtClean="0"/>
              <a:t>In </a:t>
            </a:r>
            <a:r>
              <a:rPr lang="en-US" dirty="0"/>
              <a:t>order to access the functions that are printed in blue we should first press the 2nd button.</a:t>
            </a:r>
          </a:p>
          <a:p>
            <a:pPr lvl="0" defTabSz="914400">
              <a:spcAft>
                <a:spcPts val="1200"/>
              </a:spcAft>
            </a:pPr>
            <a:r>
              <a:rPr lang="en-US" dirty="0" smtClean="0"/>
              <a:t>By </a:t>
            </a:r>
            <a:r>
              <a:rPr lang="en-US" dirty="0"/>
              <a:t>pressing 2</a:t>
            </a:r>
            <a:r>
              <a:rPr lang="en-US" baseline="30000" dirty="0"/>
              <a:t>nd</a:t>
            </a:r>
            <a:r>
              <a:rPr lang="en-US" dirty="0"/>
              <a:t> and then the on button it will turn the calculator off.</a:t>
            </a:r>
            <a:endParaRPr lang="en-US" dirty="0"/>
          </a:p>
        </p:txBody>
      </p:sp>
      <p:pic>
        <p:nvPicPr>
          <p:cNvPr id="1026" name="Picture 3" descr="Face of TI Graphing Calculator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80303" y="1506875"/>
            <a:ext cx="3962012" cy="35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30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a List</a:t>
            </a:r>
            <a:endParaRPr lang="en-US" sz="15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114800" cy="5257800"/>
          </a:xfrm>
        </p:spPr>
        <p:txBody>
          <a:bodyPr/>
          <a:lstStyle/>
          <a:p>
            <a:pPr lvl="0" defTabSz="914400">
              <a:spcAft>
                <a:spcPts val="1200"/>
              </a:spcAft>
            </a:pPr>
            <a:r>
              <a:rPr lang="en-US" dirty="0" smtClean="0"/>
              <a:t>To </a:t>
            </a:r>
            <a:r>
              <a:rPr lang="en-US" dirty="0"/>
              <a:t>access a list we should first press stat</a:t>
            </a:r>
          </a:p>
          <a:p>
            <a:pPr lvl="0" defTabSz="914400">
              <a:spcAft>
                <a:spcPts val="1200"/>
              </a:spcAft>
            </a:pPr>
            <a:r>
              <a:rPr lang="en-US" dirty="0" smtClean="0"/>
              <a:t>The </a:t>
            </a:r>
            <a:r>
              <a:rPr lang="en-US" dirty="0"/>
              <a:t>first menu in stat is the Edit menu</a:t>
            </a:r>
          </a:p>
          <a:p>
            <a:pPr lvl="0" defTabSz="914400">
              <a:spcAft>
                <a:spcPts val="1200"/>
              </a:spcAft>
            </a:pPr>
            <a:r>
              <a:rPr lang="en-US" dirty="0" smtClean="0"/>
              <a:t>This </a:t>
            </a:r>
            <a:r>
              <a:rPr lang="en-US" dirty="0"/>
              <a:t>is the one that we will use to enter a list.  Edit is the first selection and is assigned to the button labeled 1:Edit</a:t>
            </a:r>
            <a:r>
              <a:rPr lang="is-IS" dirty="0"/>
              <a:t>…</a:t>
            </a:r>
            <a:endParaRPr lang="en-US" dirty="0"/>
          </a:p>
          <a:p>
            <a:pPr lvl="0" defTabSz="914400">
              <a:spcAft>
                <a:spcPts val="1200"/>
              </a:spcAft>
            </a:pPr>
            <a:r>
              <a:rPr lang="en-US" dirty="0" smtClean="0"/>
              <a:t>Press </a:t>
            </a:r>
            <a:r>
              <a:rPr lang="en-US" dirty="0"/>
              <a:t>1</a:t>
            </a:r>
            <a:endParaRPr lang="en-US" dirty="0"/>
          </a:p>
        </p:txBody>
      </p:sp>
      <p:pic>
        <p:nvPicPr>
          <p:cNvPr id="1026" name="Picture 3" descr="Face of TI Graphing Calculator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80303" y="1557763"/>
            <a:ext cx="3962012" cy="3496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84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 a </a:t>
            </a:r>
            <a:r>
              <a:rPr lang="en-US" dirty="0" smtClean="0"/>
              <a:t>List</a:t>
            </a:r>
            <a:r>
              <a:rPr lang="en-US" sz="1500" dirty="0">
                <a:solidFill>
                  <a:prstClr val="white"/>
                </a:solidFill>
              </a:rPr>
              <a:t> (1)</a:t>
            </a:r>
            <a:endParaRPr lang="en-US" sz="15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114800" cy="5257800"/>
          </a:xfrm>
        </p:spPr>
        <p:txBody>
          <a:bodyPr/>
          <a:lstStyle/>
          <a:p>
            <a:pPr lvl="0" defTabSz="914400">
              <a:spcAft>
                <a:spcPts val="1200"/>
              </a:spcAft>
            </a:pPr>
            <a:r>
              <a:rPr lang="en-US" dirty="0" smtClean="0"/>
              <a:t>We </a:t>
            </a:r>
            <a:r>
              <a:rPr lang="en-US" dirty="0"/>
              <a:t>can see here that there are 5 lists presented. The first 2 lists already contain data</a:t>
            </a:r>
            <a:r>
              <a:rPr lang="en-US" dirty="0" smtClean="0"/>
              <a:t>.</a:t>
            </a:r>
            <a:endParaRPr lang="en-US" dirty="0"/>
          </a:p>
          <a:p>
            <a:pPr lvl="0" defTabSz="914400">
              <a:spcAft>
                <a:spcPts val="1200"/>
              </a:spcAft>
            </a:pPr>
            <a:r>
              <a:rPr lang="en-US" dirty="0"/>
              <a:t>Let's see how to clear these lists.</a:t>
            </a:r>
            <a:endParaRPr lang="en-US" dirty="0"/>
          </a:p>
        </p:txBody>
      </p:sp>
      <p:pic>
        <p:nvPicPr>
          <p:cNvPr id="1026" name="Picture 3" descr="Face of TI Graphing Calculator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04710" y="1557763"/>
            <a:ext cx="3913198" cy="3496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80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 a </a:t>
            </a:r>
            <a:r>
              <a:rPr lang="en-US" dirty="0" smtClean="0"/>
              <a:t>List</a:t>
            </a:r>
            <a:r>
              <a:rPr lang="en-US" sz="1500" dirty="0"/>
              <a:t> </a:t>
            </a:r>
            <a:r>
              <a:rPr lang="en-US" sz="1500" dirty="0" smtClean="0"/>
              <a:t>(2)</a:t>
            </a:r>
            <a:endParaRPr lang="en-US" sz="15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114800" cy="5257800"/>
          </a:xfrm>
        </p:spPr>
        <p:txBody>
          <a:bodyPr/>
          <a:lstStyle/>
          <a:p>
            <a:pPr lvl="0" defTabSz="914400">
              <a:spcAft>
                <a:spcPts val="1200"/>
              </a:spcAft>
            </a:pPr>
            <a:r>
              <a:rPr lang="en-US" dirty="0" smtClean="0"/>
              <a:t>Press </a:t>
            </a:r>
            <a:r>
              <a:rPr lang="en-US" dirty="0"/>
              <a:t>the up cursor until a list heading is highlighted</a:t>
            </a:r>
            <a:r>
              <a:rPr lang="en-US" dirty="0" smtClean="0"/>
              <a:t>.</a:t>
            </a:r>
            <a:endParaRPr lang="en-US" dirty="0"/>
          </a:p>
          <a:p>
            <a:pPr lvl="0" defTabSz="914400">
              <a:spcAft>
                <a:spcPts val="1200"/>
              </a:spcAft>
            </a:pPr>
            <a:r>
              <a:rPr lang="en-US" dirty="0"/>
              <a:t>Press </a:t>
            </a:r>
            <a:r>
              <a:rPr lang="en-US" dirty="0" smtClean="0"/>
              <a:t>clear</a:t>
            </a:r>
            <a:endParaRPr lang="en-US" dirty="0"/>
          </a:p>
          <a:p>
            <a:pPr lvl="0" defTabSz="914400">
              <a:spcAft>
                <a:spcPts val="1200"/>
              </a:spcAft>
            </a:pPr>
            <a:r>
              <a:rPr lang="en-US" dirty="0"/>
              <a:t>Press enter</a:t>
            </a:r>
            <a:endParaRPr lang="en-US" dirty="0"/>
          </a:p>
        </p:txBody>
      </p:sp>
      <p:pic>
        <p:nvPicPr>
          <p:cNvPr id="1026" name="Picture 3" descr="Face of TI Graphing Calculator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04710" y="1557763"/>
            <a:ext cx="3913198" cy="3496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21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 a </a:t>
            </a:r>
            <a:r>
              <a:rPr lang="en-US" dirty="0" smtClean="0"/>
              <a:t>List</a:t>
            </a:r>
            <a:r>
              <a:rPr lang="en-US" sz="1500" dirty="0">
                <a:solidFill>
                  <a:prstClr val="white"/>
                </a:solidFill>
              </a:rPr>
              <a:t> </a:t>
            </a:r>
            <a:r>
              <a:rPr lang="en-US" sz="1500" dirty="0" smtClean="0">
                <a:solidFill>
                  <a:prstClr val="white"/>
                </a:solidFill>
              </a:rPr>
              <a:t>(3)</a:t>
            </a:r>
            <a:endParaRPr lang="en-US" sz="15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114800" cy="5257800"/>
          </a:xfrm>
        </p:spPr>
        <p:txBody>
          <a:bodyPr/>
          <a:lstStyle/>
          <a:p>
            <a:pPr lvl="0" defTabSz="914400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This </a:t>
            </a:r>
            <a:r>
              <a:rPr lang="en-US" dirty="0"/>
              <a:t>will clear the entire list.</a:t>
            </a:r>
            <a:endParaRPr lang="en-US" dirty="0"/>
          </a:p>
        </p:txBody>
      </p:sp>
      <p:pic>
        <p:nvPicPr>
          <p:cNvPr id="1026" name="Picture 3" descr="Face of TI Graphing Calculator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04710" y="1578046"/>
            <a:ext cx="3913198" cy="3456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57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RST, BREAK, LAST slides 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ternate FIRST, BREAK, LAST slide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lain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Red bar footer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PLAIN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RED FOOTER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BLUE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Plain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Red Bar Footer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MHHE_Accessible_PPT_Template-v4</Template>
  <TotalTime>2145</TotalTime>
  <Words>590</Words>
  <Application>Microsoft Office PowerPoint</Application>
  <PresentationFormat>On-screen Show (4:3)</PresentationFormat>
  <Paragraphs>76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FIRST, BREAK, LAST slides </vt:lpstr>
      <vt:lpstr>Alternate FIRST, BREAK, LAST slides</vt:lpstr>
      <vt:lpstr>Plain BODY/MAIN CONTENT</vt:lpstr>
      <vt:lpstr>Red bar footer BODY/MAIN CONTENT</vt:lpstr>
      <vt:lpstr>PLAIN Section Divider, Quotes, Callouts</vt:lpstr>
      <vt:lpstr>RED FOOTER Section Divider, Quotes, Callouts</vt:lpstr>
      <vt:lpstr>BLUE Section Divider, Quotes, Callouts</vt:lpstr>
      <vt:lpstr>Plain_APPENDIX</vt:lpstr>
      <vt:lpstr>Red Bar Footer_APPENDIX</vt:lpstr>
      <vt:lpstr>ELEMENTARY STATISTICS, BLUMAN</vt:lpstr>
      <vt:lpstr>Objectives for this PowerPoint</vt:lpstr>
      <vt:lpstr>Giraffe Data</vt:lpstr>
      <vt:lpstr>Turn On</vt:lpstr>
      <vt:lpstr>Turn Off</vt:lpstr>
      <vt:lpstr>Access a List</vt:lpstr>
      <vt:lpstr>Clear a List (1)</vt:lpstr>
      <vt:lpstr>Clear a List (2)</vt:lpstr>
      <vt:lpstr>Clear a List (3)</vt:lpstr>
      <vt:lpstr>Clear a List (4)</vt:lpstr>
      <vt:lpstr>Enter Values in a List</vt:lpstr>
      <vt:lpstr>Sort a List (1)</vt:lpstr>
      <vt:lpstr>Sort a List (2)</vt:lpstr>
      <vt:lpstr>Sort a List (3)</vt:lpstr>
      <vt:lpstr>Summary</vt:lpstr>
    </vt:vector>
  </TitlesOfParts>
  <Company>The McGraw-Hill Companies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With 1 of These Slides</dc:title>
  <dc:creator>Hahn, Sandra</dc:creator>
  <cp:lastModifiedBy>Prasanna kumar. Tripathy</cp:lastModifiedBy>
  <cp:revision>261</cp:revision>
  <dcterms:created xsi:type="dcterms:W3CDTF">2017-12-05T17:18:18Z</dcterms:created>
  <dcterms:modified xsi:type="dcterms:W3CDTF">2018-03-26T09:01:02Z</dcterms:modified>
</cp:coreProperties>
</file>