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0"/>
  </p:notesMasterIdLst>
  <p:handoutMasterIdLst>
    <p:handoutMasterId r:id="rId21"/>
  </p:handoutMasterIdLst>
  <p:sldIdLst>
    <p:sldId id="273" r:id="rId10"/>
    <p:sldId id="276" r:id="rId11"/>
    <p:sldId id="296" r:id="rId12"/>
    <p:sldId id="321" r:id="rId13"/>
    <p:sldId id="322" r:id="rId14"/>
    <p:sldId id="275" r:id="rId15"/>
    <p:sldId id="323" r:id="rId16"/>
    <p:sldId id="324" r:id="rId17"/>
    <p:sldId id="325" r:id="rId18"/>
    <p:sldId id="31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802754"/>
    <a:srgbClr val="2B606A"/>
    <a:srgbClr val="085367"/>
    <a:srgbClr val="00518B"/>
    <a:srgbClr val="B60000"/>
    <a:srgbClr val="214E91"/>
    <a:srgbClr val="6A6A6A"/>
    <a:srgbClr val="E66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1320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33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Categorical Frequency Distribution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0392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 we learned how to construct a categorical frequency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12712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Learn how to construct a Categorical frequency distribution</a:t>
            </a:r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Data for Captured Characters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9812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 researcher played a mobile device game for 2 hours.  The objective of the game is to capture  as many virtual characters as possible.  The following table shows the list of characters captured after 2 hours of playing.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294575"/>
              </p:ext>
            </p:extLst>
          </p:nvPr>
        </p:nvGraphicFramePr>
        <p:xfrm>
          <a:off x="502921" y="3429000"/>
          <a:ext cx="8138158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2594"/>
                <a:gridCol w="1162594"/>
                <a:gridCol w="1162594"/>
                <a:gridCol w="1162594"/>
                <a:gridCol w="1162594"/>
                <a:gridCol w="1162594"/>
                <a:gridCol w="1162594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Plastic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Liquid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Wheat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Insect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Metal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Plastic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Insect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Insect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Plastic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Insect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Liquid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Wheat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Insect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Liquid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Wheat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Insect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Wheat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Plastic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Insect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Liquid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Insect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Metal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Wheat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Insect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Wheat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Insect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Plastic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Wheat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Plastic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Insect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Plastic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Plastic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Liquid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Insect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Plastic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8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In this raw form, the data is not particularly useful. </a:t>
            </a:r>
            <a:r>
              <a:rPr lang="en-US" dirty="0" smtClean="0">
                <a:solidFill>
                  <a:srgbClr val="FFFFFF"/>
                </a:solidFill>
              </a:rPr>
              <a:t>The </a:t>
            </a:r>
            <a:r>
              <a:rPr lang="en-US" dirty="0">
                <a:solidFill>
                  <a:srgbClr val="FFFFFF"/>
                </a:solidFill>
              </a:rPr>
              <a:t>data must be organized so that conclusions can be drawn from the data set.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We will construct a Categorical Frequency Distribution which is a table that uses classes and frequencies to organize the data.</a:t>
            </a:r>
          </a:p>
        </p:txBody>
      </p:sp>
    </p:spTree>
    <p:extLst>
      <p:ext uri="{BB962C8B-B14F-4D97-AF65-F5344CB8AC3E}">
        <p14:creationId xmlns:p14="http://schemas.microsoft.com/office/powerpoint/2010/main" val="413298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Step 1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800600" cy="51816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Step 1 – Make a table with headings: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Class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Tally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Frequency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Percent</a:t>
            </a:r>
          </a:p>
          <a:p>
            <a:r>
              <a:rPr lang="en-US" dirty="0">
                <a:solidFill>
                  <a:srgbClr val="FFFFFF"/>
                </a:solidFill>
              </a:rPr>
              <a:t>In the class column, we will place the categories</a:t>
            </a:r>
            <a:r>
              <a:rPr lang="en-US" dirty="0" smtClean="0">
                <a:solidFill>
                  <a:srgbClr val="FFFFFF"/>
                </a:solidFill>
              </a:rPr>
              <a:t>. </a:t>
            </a:r>
            <a:r>
              <a:rPr lang="en-US" dirty="0">
                <a:solidFill>
                  <a:srgbClr val="FFFFFF"/>
                </a:solidFill>
              </a:rPr>
              <a:t>In this case, it is the type of characters that were captured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415554"/>
              </p:ext>
            </p:extLst>
          </p:nvPr>
        </p:nvGraphicFramePr>
        <p:xfrm>
          <a:off x="3657600" y="2118360"/>
          <a:ext cx="5029200" cy="237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88720"/>
                <a:gridCol w="1188720"/>
                <a:gridCol w="1463040"/>
                <a:gridCol w="1188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</a:rPr>
                        <a:t>Class</a:t>
                      </a:r>
                      <a:endParaRPr 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</a:rPr>
                        <a:t>Tally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</a:rPr>
                        <a:t>Frequency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</a:rPr>
                        <a:t>Percent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Plastic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Wheat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Insect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Metal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Liquid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86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Step 2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03920" cy="210312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Step 2 – Tally the data</a:t>
            </a:r>
          </a:p>
          <a:p>
            <a:pPr>
              <a:spcAft>
                <a:spcPts val="1200"/>
              </a:spcAft>
            </a:pPr>
            <a:r>
              <a:rPr lang="en-US" sz="2600" dirty="0">
                <a:solidFill>
                  <a:srgbClr val="FFFFFF"/>
                </a:solidFill>
              </a:rPr>
              <a:t>Go back to the table and count the number in each category. </a:t>
            </a:r>
            <a:r>
              <a:rPr lang="en-US" sz="2600" dirty="0" smtClean="0">
                <a:solidFill>
                  <a:srgbClr val="FFFFFF"/>
                </a:solidFill>
              </a:rPr>
              <a:t>There </a:t>
            </a:r>
            <a:r>
              <a:rPr lang="en-US" sz="2600" dirty="0">
                <a:solidFill>
                  <a:srgbClr val="FFFFFF"/>
                </a:solidFill>
              </a:rPr>
              <a:t>were 9 Plastic characters, 7 Wheat characters, 12 Insect characters, 2 Metal characters, and 5 Liquid characters.</a:t>
            </a:r>
          </a:p>
        </p:txBody>
      </p:sp>
      <p:pic>
        <p:nvPicPr>
          <p:cNvPr id="1026" name="Picture 3" descr="The column headings are Class, Tally, Frequency, Percent.  The first column, under class are the categories of Plastic, Wheat, Insect, Metal, Liquid.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8521" y="3352800"/>
            <a:ext cx="5926959" cy="329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4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Step </a:t>
            </a:r>
            <a:r>
              <a:rPr lang="en-US" dirty="0" smtClean="0">
                <a:solidFill>
                  <a:srgbClr val="FFFFFF"/>
                </a:solidFill>
              </a:rPr>
              <a:t>3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76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Step 3 – Record the frequencies</a:t>
            </a:r>
          </a:p>
          <a:p>
            <a:pPr>
              <a:spcAft>
                <a:spcPts val="1200"/>
              </a:spcAft>
            </a:pPr>
            <a:r>
              <a:rPr lang="en-US" dirty="0"/>
              <a:t>In the frequency column place the number of each of the characters that were captured.</a:t>
            </a:r>
          </a:p>
        </p:txBody>
      </p:sp>
      <p:pic>
        <p:nvPicPr>
          <p:cNvPr id="1026" name="Picture 3" descr="The second column under Tally, there are tally marks.  For Plastic there are 9 tally marks.  For Wheat there are 7 tally marks. For Insect there are 12 tally marks.  For Metal there are 2 tally marks.  For Liquid there are 5 tally marks.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3711" y="2987040"/>
            <a:ext cx="6476578" cy="356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35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Step </a:t>
            </a:r>
            <a:r>
              <a:rPr lang="en-US" dirty="0" smtClean="0">
                <a:solidFill>
                  <a:srgbClr val="FFFFFF"/>
                </a:solidFill>
              </a:rPr>
              <a:t>4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581400" cy="5257800"/>
          </a:xfrm>
        </p:spPr>
        <p:txBody>
          <a:bodyPr/>
          <a:lstStyle/>
          <a:p>
            <a:pPr>
              <a:lnSpc>
                <a:spcPct val="88000"/>
              </a:lnSpc>
              <a:spcBef>
                <a:spcPts val="600"/>
              </a:spcBef>
            </a:pPr>
            <a:r>
              <a:rPr lang="en-US" sz="2200" dirty="0">
                <a:solidFill>
                  <a:srgbClr val="FFFFFF"/>
                </a:solidFill>
              </a:rPr>
              <a:t>Step 4 – Calculate and record the percentages</a:t>
            </a:r>
          </a:p>
          <a:p>
            <a:pPr>
              <a:lnSpc>
                <a:spcPct val="88000"/>
              </a:lnSpc>
              <a:spcBef>
                <a:spcPts val="600"/>
              </a:spcBef>
            </a:pPr>
            <a:r>
              <a:rPr lang="en-US" sz="2200" dirty="0">
                <a:solidFill>
                  <a:srgbClr val="FFFFFF"/>
                </a:solidFill>
              </a:rPr>
              <a:t>To calculate the percentage divide the frequency of each class by the size of the data set which is 35 and multiply by 100%. </a:t>
            </a:r>
            <a:r>
              <a:rPr lang="en-US" sz="2200" dirty="0" smtClean="0">
                <a:solidFill>
                  <a:srgbClr val="FFFFFF"/>
                </a:solidFill>
              </a:rPr>
              <a:t>Always </a:t>
            </a:r>
            <a:r>
              <a:rPr lang="en-US" sz="2200" dirty="0">
                <a:solidFill>
                  <a:srgbClr val="FFFFFF"/>
                </a:solidFill>
              </a:rPr>
              <a:t>round to the closest percent.</a:t>
            </a:r>
          </a:p>
          <a:p>
            <a:pPr>
              <a:lnSpc>
                <a:spcPct val="88000"/>
              </a:lnSpc>
              <a:spcBef>
                <a:spcPts val="600"/>
              </a:spcBef>
            </a:pPr>
            <a:r>
              <a:rPr lang="en-US" sz="2200" dirty="0">
                <a:solidFill>
                  <a:srgbClr val="FFFFFF"/>
                </a:solidFill>
              </a:rPr>
              <a:t>For Plastic the calculation will be 9/35*100%. </a:t>
            </a:r>
            <a:r>
              <a:rPr lang="en-US" sz="2200" dirty="0" smtClean="0">
                <a:solidFill>
                  <a:srgbClr val="FFFFFF"/>
                </a:solidFill>
              </a:rPr>
              <a:t>This </a:t>
            </a:r>
            <a:r>
              <a:rPr lang="en-US" sz="2200" dirty="0">
                <a:solidFill>
                  <a:srgbClr val="FFFFFF"/>
                </a:solidFill>
              </a:rPr>
              <a:t>calculation gives us a result of 26%. </a:t>
            </a:r>
            <a:r>
              <a:rPr lang="en-US" sz="2200" dirty="0" smtClean="0">
                <a:solidFill>
                  <a:srgbClr val="FFFFFF"/>
                </a:solidFill>
              </a:rPr>
              <a:t>This </a:t>
            </a:r>
            <a:r>
              <a:rPr lang="en-US" sz="2200" dirty="0">
                <a:solidFill>
                  <a:srgbClr val="FFFFFF"/>
                </a:solidFill>
              </a:rPr>
              <a:t>means 26% of the characters captured were Plastic characters.</a:t>
            </a:r>
          </a:p>
          <a:p>
            <a:pPr>
              <a:lnSpc>
                <a:spcPct val="88000"/>
              </a:lnSpc>
              <a:spcBef>
                <a:spcPts val="600"/>
              </a:spcBef>
            </a:pPr>
            <a:r>
              <a:rPr lang="en-US" sz="2200" dirty="0">
                <a:solidFill>
                  <a:srgbClr val="FFFFFF"/>
                </a:solidFill>
              </a:rPr>
              <a:t>Continue this process for the other categories.</a:t>
            </a:r>
          </a:p>
        </p:txBody>
      </p:sp>
      <p:pic>
        <p:nvPicPr>
          <p:cNvPr id="1026" name="Picture 3" descr="Under the Percent column for Plastic there is the calculation 9/35 *100 % = 26%. The other numbers in this fourth column are 20%, 34%, 6%, 14%.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4550" y="1828800"/>
            <a:ext cx="49832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06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Use of Table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828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If we study the table, we can more easily see the distribution of the categories in the data set. </a:t>
            </a:r>
            <a:r>
              <a:rPr lang="en-US" dirty="0" smtClean="0">
                <a:solidFill>
                  <a:srgbClr val="FFFFFF"/>
                </a:solidFill>
              </a:rPr>
              <a:t>For </a:t>
            </a:r>
            <a:r>
              <a:rPr lang="en-US" dirty="0">
                <a:solidFill>
                  <a:srgbClr val="FFFFFF"/>
                </a:solidFill>
              </a:rPr>
              <a:t>instance, the Insect category was most popular with 34% of the characters captured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3" descr="Under the Percent column for Plastic there is the calculation 9/35 *100 % = 26%. The other numbers in this fourth column are 20%, 34%, 6%, 14%.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8995" y="3200400"/>
            <a:ext cx="6146011" cy="338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7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2175</TotalTime>
  <Words>418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Data for Captured Characters</vt:lpstr>
      <vt:lpstr>Data</vt:lpstr>
      <vt:lpstr>Step 1</vt:lpstr>
      <vt:lpstr>Step 2</vt:lpstr>
      <vt:lpstr>Step 3</vt:lpstr>
      <vt:lpstr>Step 4</vt:lpstr>
      <vt:lpstr>Use of Table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270</cp:revision>
  <dcterms:created xsi:type="dcterms:W3CDTF">2017-12-05T17:18:18Z</dcterms:created>
  <dcterms:modified xsi:type="dcterms:W3CDTF">2018-05-11T05:55:26Z</dcterms:modified>
</cp:coreProperties>
</file>